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2"/>
  </p:notesMasterIdLst>
  <p:sldIdLst>
    <p:sldId id="256" r:id="rId5"/>
    <p:sldId id="258" r:id="rId6"/>
    <p:sldId id="264" r:id="rId7"/>
    <p:sldId id="259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B1EBF-15A7-44BB-928F-0D7F2CDB32A2}" v="10" dt="2023-11-20T20:54:19.910"/>
    <p1510:client id="{28689548-66CB-4DA4-8466-D789B35B45E8}" v="19" dt="2023-11-22T15:34:06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30BD-49A2-4B58-A41F-2F3E2C6DD3C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A9952-9EBB-4C16-AFD7-F20BE2CFDA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8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 Stein der Weisen zur Wissenschaft der Elemente. Der Weg zur modernen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9952-9EBB-4C16-AFD7-F20BE2CFDAD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97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D22417-8254-E93B-28A3-0DBEDDD8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6948" y="1619927"/>
            <a:ext cx="6296357" cy="1372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dirty="0" err="1"/>
              <a:t>Vom</a:t>
            </a:r>
            <a:r>
              <a:rPr lang="en-US" sz="4000" dirty="0"/>
              <a:t> Stein der Weisen </a:t>
            </a:r>
            <a:r>
              <a:rPr lang="en-US" sz="4000" dirty="0" err="1"/>
              <a:t>zur</a:t>
            </a:r>
            <a:r>
              <a:rPr lang="en-US" sz="4000" dirty="0"/>
              <a:t> Wissenschaft der </a:t>
            </a:r>
            <a:r>
              <a:rPr lang="en-US" sz="4000" dirty="0" err="1"/>
              <a:t>Elemente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Grafik 3" descr="Ein Bild, das Lupe, Kreis enthält.&#10;&#10;Automatisch generierte Beschreibung">
            <a:extLst>
              <a:ext uri="{FF2B5EF4-FFF2-40B4-BE49-F238E27FC236}">
                <a16:creationId xmlns:a16="http://schemas.microsoft.com/office/drawing/2014/main" id="{FE27BAD9-845A-454F-A21A-A5E7088CC9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90" y="2550133"/>
            <a:ext cx="3857768" cy="2034972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8A0E721D-FBA5-D069-EF77-5C769792E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5983" y="3227877"/>
            <a:ext cx="6711009" cy="210679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 err="1"/>
              <a:t>Nachbereitungsstunde</a:t>
            </a:r>
            <a:r>
              <a:rPr lang="en-US" b="1" dirty="0"/>
              <a:t> </a:t>
            </a:r>
            <a:r>
              <a:rPr lang="en-US" b="1" dirty="0" err="1"/>
              <a:t>zur</a:t>
            </a:r>
            <a:r>
              <a:rPr lang="en-US" b="1" dirty="0"/>
              <a:t> </a:t>
            </a:r>
            <a:r>
              <a:rPr lang="en-US" b="1" dirty="0" err="1"/>
              <a:t>Exkursion</a:t>
            </a:r>
            <a:r>
              <a:rPr lang="en-US" b="1" dirty="0"/>
              <a:t> </a:t>
            </a:r>
          </a:p>
          <a:p>
            <a:pPr algn="l"/>
            <a:r>
              <a:rPr lang="en-US" b="1" dirty="0" err="1"/>
              <a:t>Deutsches</a:t>
            </a:r>
            <a:r>
              <a:rPr lang="en-US" b="1" dirty="0"/>
              <a:t> Museum &amp; MPZ</a:t>
            </a:r>
          </a:p>
          <a:p>
            <a:pPr algn="l"/>
            <a:r>
              <a:rPr lang="en-US" b="1" dirty="0" err="1"/>
              <a:t>Chemie</a:t>
            </a:r>
            <a:r>
              <a:rPr lang="en-US" b="1" dirty="0"/>
              <a:t> 8. </a:t>
            </a:r>
            <a:r>
              <a:rPr lang="en-US" b="1" dirty="0" err="1"/>
              <a:t>Klasse</a:t>
            </a:r>
            <a:endParaRPr lang="en-US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2DDB1C-E120-ECDB-ED50-B92131646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64" y="991418"/>
            <a:ext cx="48772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F7052-8B4D-BAEE-8EC2-36C78B9D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Chemische Modelle im Laufe der Zeit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52B77-3D7A-3C8C-221F-69D3BD598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Nenne die Modellvorstellung zu Teilchen, die verschiedene Wissenschaftler im Laufe der Geschichte entwickelt haben. </a:t>
            </a:r>
          </a:p>
          <a:p>
            <a:pPr marL="0" indent="0">
              <a:buNone/>
            </a:pPr>
            <a:r>
              <a:rPr lang="de-DE" b="1" dirty="0"/>
              <a:t>Demokrit </a:t>
            </a:r>
            <a:r>
              <a:rPr lang="de-DE" dirty="0"/>
              <a:t>(440 BC)</a:t>
            </a:r>
            <a:br>
              <a:rPr lang="de-DE" dirty="0"/>
            </a:br>
            <a:r>
              <a:rPr lang="de-DE" b="1" dirty="0"/>
              <a:t>Dalton</a:t>
            </a:r>
            <a:r>
              <a:rPr lang="de-DE" dirty="0"/>
              <a:t> (1766 – 1844)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 marL="0" indent="0" algn="just">
              <a:lnSpc>
                <a:spcPct val="100000"/>
              </a:lnSpc>
              <a:buNone/>
            </a:pPr>
            <a:br>
              <a:rPr lang="de-DE" dirty="0"/>
            </a:br>
            <a:r>
              <a:rPr lang="de-DE" dirty="0"/>
              <a:t>Beschreibe, wie sich die Vorstellungen im Laufe der Zeit entwickelt und verändert haben. 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34BFFB-C137-0362-1FC4-822BAB8563B3}"/>
              </a:ext>
            </a:extLst>
          </p:cNvPr>
          <p:cNvSpPr txBox="1"/>
          <p:nvPr/>
        </p:nvSpPr>
        <p:spPr>
          <a:xfrm>
            <a:off x="3758184" y="6412905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</a:t>
            </a:r>
            <a:r>
              <a:rPr lang="de-DE" dirty="0"/>
              <a:t> </a:t>
            </a:r>
            <a:r>
              <a:rPr lang="de-DE" sz="1200" dirty="0" err="1"/>
              <a:t>TUMjunior</a:t>
            </a:r>
            <a:r>
              <a:rPr lang="de-DE" sz="1200" dirty="0"/>
              <a:t>/</a:t>
            </a:r>
            <a:r>
              <a:rPr lang="de-DE" sz="1200" dirty="0" err="1"/>
              <a:t>mpz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2262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A7917-3B4C-6DAA-6C45-DB5853AB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0882D-4B7A-C274-577E-46843970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Chemische Modelle im Laufe der Zeit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8843E6-1ABA-EB1E-2752-5C820E33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17320"/>
            <a:ext cx="9634011" cy="4784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Nenne die Modellvorstellung zu Teilchen, die verschiedene Wissenschaftler im Laufe der Geschichte entwickelt haben. </a:t>
            </a:r>
          </a:p>
          <a:p>
            <a:pPr marL="0" indent="0" algn="l">
              <a:buNone/>
            </a:pPr>
            <a:r>
              <a:rPr lang="de-DE" b="1" dirty="0"/>
              <a:t>Demokrit</a:t>
            </a:r>
            <a:r>
              <a:rPr lang="de-DE" dirty="0"/>
              <a:t> (440 BC) </a:t>
            </a:r>
            <a:r>
              <a:rPr lang="de-DE" sz="1800" b="0" i="0" u="none" strike="noStrike" baseline="0" dirty="0">
                <a:solidFill>
                  <a:srgbClr val="FF0000"/>
                </a:solidFill>
                <a:latin typeface="Segoe Script" panose="030B0504020000000003" pitchFamily="66" charset="0"/>
              </a:rPr>
              <a:t>Jede Substanz ist aus eigener Sorte unteilbarer, kleinster Teilchen aufgebaut.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Segoe Script" panose="030B0504020000000003" pitchFamily="66" charset="0"/>
              </a:rPr>
              <a:t>	</a:t>
            </a:r>
            <a:br>
              <a:rPr lang="de-DE" dirty="0"/>
            </a:br>
            <a:r>
              <a:rPr lang="de-DE" b="1" dirty="0"/>
              <a:t>Dalton</a:t>
            </a:r>
            <a:r>
              <a:rPr lang="de-DE" dirty="0"/>
              <a:t> (1766 – 1844) </a:t>
            </a:r>
            <a:r>
              <a:rPr lang="de-DE" sz="1800" dirty="0">
                <a:solidFill>
                  <a:srgbClr val="FF0000"/>
                </a:solidFill>
                <a:latin typeface="Segoe Script" panose="030B0504020000000003" pitchFamily="66" charset="0"/>
              </a:rPr>
              <a:t>Atome sind unteilbare Einheiten / Atome eines Elements sind identisch / Kombination in festen ganzzahligen Verhältnissen bei chemischen Reaktionen / Massenerhaltung</a:t>
            </a:r>
          </a:p>
          <a:p>
            <a:pPr marL="0" indent="0" algn="just">
              <a:lnSpc>
                <a:spcPct val="100000"/>
              </a:lnSpc>
              <a:buNone/>
            </a:pPr>
            <a:br>
              <a:rPr lang="de-DE" dirty="0"/>
            </a:br>
            <a:r>
              <a:rPr lang="de-DE" dirty="0"/>
              <a:t>Beschreibe, wie sich die Modellvorstellungen im Laufe der Zeit entwickelt und verändert haben.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 dirty="0">
                <a:solidFill>
                  <a:srgbClr val="FF0000"/>
                </a:solidFill>
                <a:latin typeface="Segoe Script" panose="030B0504020000000003" pitchFamily="66" charset="0"/>
              </a:rPr>
              <a:t>Die Idee der identischen kleinsten Teilchen hat Bestand. Ihr Reaktionsverhalten wurde über die Jahre spezifiziert.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C9BB8C-FF45-4FC3-8E02-00A517499EF0}"/>
              </a:ext>
            </a:extLst>
          </p:cNvPr>
          <p:cNvSpPr txBox="1"/>
          <p:nvPr/>
        </p:nvSpPr>
        <p:spPr>
          <a:xfrm>
            <a:off x="3758184" y="6412905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</a:t>
            </a:r>
            <a:r>
              <a:rPr lang="de-DE" dirty="0"/>
              <a:t> </a:t>
            </a:r>
            <a:r>
              <a:rPr lang="de-DE" sz="1200" dirty="0" err="1"/>
              <a:t>TUMjunior</a:t>
            </a:r>
            <a:r>
              <a:rPr lang="de-DE" sz="1200" dirty="0"/>
              <a:t>/</a:t>
            </a:r>
            <a:r>
              <a:rPr lang="de-DE" sz="1200" dirty="0" err="1"/>
              <a:t>mpz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662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F7052-8B4D-BAEE-8EC2-36C78B9D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Periodensystem als 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52B77-3D7A-3C8C-221F-69D3BD59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20"/>
            <a:ext cx="9634011" cy="211914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Mendelejew entwickelte das Periodensystem der Elemente, indem er die Elemente nach ihren Eigenschaften sortierte. Elemente mit ähnlichen Eigenschaften ordnete er in einer Spalte an.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Das PSE lässt sich zudem grob in die Gruppen Metalle, Halbmetalle und Nichtmetalle einteilen. Es gibt radioaktive und nicht radioaktive Stoffe. Die Atomradien unter-scheiden sich je nach Gruppe und Periode. Und vieles weitere ….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4CD1A1-157E-2ECA-E0D1-61BF58EC96CC}"/>
              </a:ext>
            </a:extLst>
          </p:cNvPr>
          <p:cNvSpPr txBox="1"/>
          <p:nvPr/>
        </p:nvSpPr>
        <p:spPr>
          <a:xfrm>
            <a:off x="1069848" y="4039699"/>
            <a:ext cx="3971935" cy="1554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sz="1900" dirty="0"/>
              <a:t>Beschreibe, welche der oben genannten Gruppen sich „wo“ im PSE befinden, und beschreibe die Veränderung der Atomradien über das PSE hinweg.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1A2767-689E-824C-3799-B7BE95A21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" b="3076"/>
          <a:stretch/>
        </p:blipFill>
        <p:spPr>
          <a:xfrm>
            <a:off x="5285362" y="3833768"/>
            <a:ext cx="4915158" cy="27264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7D552B-DD8F-0620-24A7-3C3CBACCD972}"/>
              </a:ext>
            </a:extLst>
          </p:cNvPr>
          <p:cNvSpPr txBox="1"/>
          <p:nvPr/>
        </p:nvSpPr>
        <p:spPr>
          <a:xfrm>
            <a:off x="3758184" y="6412905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</a:t>
            </a:r>
            <a:r>
              <a:rPr lang="de-DE" dirty="0"/>
              <a:t> </a:t>
            </a:r>
            <a:r>
              <a:rPr lang="de-DE" sz="1200" dirty="0" err="1"/>
              <a:t>TUMjunior</a:t>
            </a:r>
            <a:r>
              <a:rPr lang="de-DE" sz="1200" dirty="0"/>
              <a:t>/</a:t>
            </a:r>
            <a:r>
              <a:rPr lang="de-DE" sz="1200" dirty="0" err="1"/>
              <a:t>mpz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7990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F7052-8B4D-BAEE-8EC2-36C78B9D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Das Periodensystem als 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52B77-3D7A-3C8C-221F-69D3BD59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20"/>
            <a:ext cx="9634011" cy="21191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Mendelejew entwickelte das Periodensystem der Elemente, indem er die Elemente nach ihren Eigenschaften sortierte. Elemente mit ähnlichen Eigenschaften ordnete er in einer Spalte.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Das PSE lässt sich zudem grob in die Gruppen Metalle </a:t>
            </a:r>
            <a:r>
              <a:rPr lang="de-DE" sz="1900" dirty="0">
                <a:solidFill>
                  <a:srgbClr val="FF0000"/>
                </a:solidFill>
                <a:latin typeface="Segoe Script" panose="030B0504020000000003" pitchFamily="66" charset="0"/>
              </a:rPr>
              <a:t>links</a:t>
            </a:r>
            <a:r>
              <a:rPr lang="de-DE" dirty="0"/>
              <a:t>, Halbmetalle </a:t>
            </a:r>
            <a:r>
              <a:rPr lang="de-DE" sz="1900" dirty="0">
                <a:solidFill>
                  <a:srgbClr val="FF0000"/>
                </a:solidFill>
                <a:latin typeface="Segoe Script" panose="030B0504020000000003" pitchFamily="66" charset="0"/>
              </a:rPr>
              <a:t>mittig</a:t>
            </a:r>
            <a:r>
              <a:rPr lang="de-DE" dirty="0"/>
              <a:t> und Nichtmetalle </a:t>
            </a:r>
            <a:r>
              <a:rPr lang="de-DE" sz="1900" dirty="0">
                <a:solidFill>
                  <a:srgbClr val="FF0000"/>
                </a:solidFill>
                <a:latin typeface="Segoe Script" panose="030B0504020000000003" pitchFamily="66" charset="0"/>
              </a:rPr>
              <a:t>rechts</a:t>
            </a:r>
            <a:r>
              <a:rPr lang="de-DE" dirty="0"/>
              <a:t> einteilen. Es gibt radioaktive </a:t>
            </a:r>
            <a:r>
              <a:rPr lang="de-DE" sz="1900" dirty="0">
                <a:solidFill>
                  <a:srgbClr val="FF0000"/>
                </a:solidFill>
                <a:latin typeface="Segoe Script" panose="030B0504020000000003" pitchFamily="66" charset="0"/>
              </a:rPr>
              <a:t>eher unten und Actinoide </a:t>
            </a:r>
            <a:r>
              <a:rPr lang="de-DE" dirty="0"/>
              <a:t>und nicht radioaktive Stoffe </a:t>
            </a:r>
            <a:r>
              <a:rPr lang="de-DE" sz="1900" dirty="0">
                <a:solidFill>
                  <a:srgbClr val="FF0000"/>
                </a:solidFill>
                <a:latin typeface="Segoe Script" panose="030B0504020000000003" pitchFamily="66" charset="0"/>
              </a:rPr>
              <a:t>eher Hauptgruppen und Nebengruppen</a:t>
            </a:r>
            <a:r>
              <a:rPr lang="de-DE" dirty="0"/>
              <a:t>. Die Atomradien unterscheiden sich je nach Gruppe und Periode. Und vieles weitere ….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4CD1A1-157E-2ECA-E0D1-61BF58EC96CC}"/>
              </a:ext>
            </a:extLst>
          </p:cNvPr>
          <p:cNvSpPr txBox="1"/>
          <p:nvPr/>
        </p:nvSpPr>
        <p:spPr>
          <a:xfrm>
            <a:off x="1069848" y="4039699"/>
            <a:ext cx="3971935" cy="2431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sz="1900" b="1" dirty="0"/>
              <a:t>Beschreibe</a:t>
            </a:r>
            <a:r>
              <a:rPr lang="de-DE" sz="1900" dirty="0"/>
              <a:t>, welche der oben genannten Gruppen sich „wo“ im PSE befinden, und </a:t>
            </a:r>
            <a:r>
              <a:rPr lang="de-DE" sz="1900" b="1" dirty="0"/>
              <a:t>beschreibe</a:t>
            </a:r>
            <a:r>
              <a:rPr lang="de-DE" sz="1900" dirty="0"/>
              <a:t> die Veränderung der Atomradien über das PSE hinweg. </a:t>
            </a:r>
            <a:br>
              <a:rPr lang="de-DE" sz="1900" dirty="0"/>
            </a:br>
            <a:r>
              <a:rPr lang="de-DE" dirty="0">
                <a:solidFill>
                  <a:srgbClr val="FF0000"/>
                </a:solidFill>
                <a:latin typeface="Segoe Script"/>
              </a:rPr>
              <a:t>Die Atomradien werden von links nach rechts kleiner und von oben nach unten größer.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1A2767-689E-824C-3799-B7BE95A21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0" b="1"/>
          <a:stretch/>
        </p:blipFill>
        <p:spPr>
          <a:xfrm>
            <a:off x="5587366" y="3993662"/>
            <a:ext cx="4915158" cy="281450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3DA4D8-6C1A-B5EC-C72D-A4399AC52336}"/>
              </a:ext>
            </a:extLst>
          </p:cNvPr>
          <p:cNvSpPr txBox="1"/>
          <p:nvPr/>
        </p:nvSpPr>
        <p:spPr>
          <a:xfrm>
            <a:off x="3758184" y="6412905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</a:t>
            </a:r>
            <a:r>
              <a:rPr lang="de-DE" dirty="0"/>
              <a:t> </a:t>
            </a:r>
            <a:r>
              <a:rPr lang="de-DE" sz="1200" dirty="0" err="1"/>
              <a:t>TUMjunior</a:t>
            </a:r>
            <a:r>
              <a:rPr lang="de-DE" sz="1200" dirty="0"/>
              <a:t>/</a:t>
            </a:r>
            <a:r>
              <a:rPr lang="de-DE" sz="1200" dirty="0" err="1"/>
              <a:t>mpz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2109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F7052-8B4D-BAEE-8EC2-36C78B9D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Chemische Reaktionen – Modelldarstellung einer Reaktion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52B77-3D7A-3C8C-221F-69D3BD59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37358"/>
            <a:ext cx="9634011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Ihr habt in der Ausstellung die Synthese von Ammoniak als Dünger und die Reaktion in einem Verbrennungsmotor betrachtet.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900" dirty="0"/>
          </a:p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Ammoniak als Dünger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Erstelle die Reaktionsgleichung zu Synthese von Ammoniak aus den Elementen.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None/>
            </a:pPr>
            <a:endParaRPr lang="de-DE" sz="900" dirty="0"/>
          </a:p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Verbrennungsvorgang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Formuliere die Reaktionsgleichung der vollständigen Verbrennung von Octan.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(Benzin </a:t>
            </a:r>
            <a:r>
              <a:rPr lang="de-DE" sz="1200" dirty="0"/>
              <a:t>[C</a:t>
            </a:r>
            <a:r>
              <a:rPr lang="de-DE" sz="1200" baseline="-25000" dirty="0"/>
              <a:t>8</a:t>
            </a:r>
            <a:r>
              <a:rPr lang="de-DE" sz="1200" dirty="0"/>
              <a:t>H</a:t>
            </a:r>
            <a:r>
              <a:rPr lang="de-DE" sz="1200" baseline="-25000" dirty="0"/>
              <a:t>18</a:t>
            </a:r>
            <a:r>
              <a:rPr lang="de-DE" sz="1200" dirty="0"/>
              <a:t> (Octan)] </a:t>
            </a:r>
            <a:r>
              <a:rPr lang="de-DE" dirty="0"/>
              <a:t>+ Sauerstoff -&gt; Kohlenstoffdioxid + Wasser)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EA90DC-A389-B2D8-D555-4C3AACB22CC4}"/>
              </a:ext>
            </a:extLst>
          </p:cNvPr>
          <p:cNvSpPr txBox="1"/>
          <p:nvPr/>
        </p:nvSpPr>
        <p:spPr>
          <a:xfrm>
            <a:off x="3758184" y="6412905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</a:t>
            </a:r>
            <a:r>
              <a:rPr lang="de-DE" dirty="0"/>
              <a:t> </a:t>
            </a:r>
            <a:r>
              <a:rPr lang="de-DE" sz="1200" dirty="0" err="1"/>
              <a:t>TUMjunior</a:t>
            </a:r>
            <a:r>
              <a:rPr lang="de-DE" sz="1200" dirty="0"/>
              <a:t>/</a:t>
            </a:r>
            <a:r>
              <a:rPr lang="de-DE" sz="1200" dirty="0" err="1"/>
              <a:t>mpz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319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1D8F3-73E9-9BC5-E8F6-070603325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5FD76-2F97-6884-8B61-E2EE8292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Chemische Reaktionen – Modelldarstellung einer Reaktion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1C6B50-521E-674A-E60D-D62784B3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37358"/>
            <a:ext cx="9634011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dirty="0"/>
              <a:t>Ihr habt in der Ausstellung die Synthese von Ammoniak als Dünger und die Reaktion in einem Verbrennungsmotor betrachtet.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900" dirty="0"/>
          </a:p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Ammoniak als Dünger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Erstelle die Reaktionsgleichung zu Synthese von Ammoniak aus den Elementen.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3 H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2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 + N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2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 → 2 NH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3</a:t>
            </a:r>
            <a:endParaRPr lang="de-DE" dirty="0"/>
          </a:p>
          <a:p>
            <a:pPr marL="0" indent="0">
              <a:lnSpc>
                <a:spcPct val="100000"/>
              </a:lnSpc>
              <a:buNone/>
            </a:pPr>
            <a:endParaRPr lang="de-DE" sz="900" dirty="0"/>
          </a:p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Verbrennungsvorgang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Formuliere die Reaktionsgleichung der vollständigen Verbrennung von Octan.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(Benzin </a:t>
            </a:r>
            <a:r>
              <a:rPr lang="de-DE" sz="1200" dirty="0"/>
              <a:t>[C</a:t>
            </a:r>
            <a:r>
              <a:rPr lang="de-DE" sz="1200" baseline="-25000" dirty="0"/>
              <a:t>8</a:t>
            </a:r>
            <a:r>
              <a:rPr lang="de-DE" sz="1200" dirty="0"/>
              <a:t>H</a:t>
            </a:r>
            <a:r>
              <a:rPr lang="de-DE" sz="1200" baseline="-25000" dirty="0"/>
              <a:t>18</a:t>
            </a:r>
            <a:r>
              <a:rPr lang="de-DE" sz="1200" dirty="0"/>
              <a:t> (Octan)] </a:t>
            </a:r>
            <a:r>
              <a:rPr lang="de-DE" dirty="0"/>
              <a:t>+ Sauerstoff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Kohlenstoffdioxid + Wasser)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2 C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8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H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18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  + 25 O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2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 → 16 CO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2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 + 18 H</a:t>
            </a:r>
            <a:r>
              <a:rPr lang="de-DE" baseline="-25000" dirty="0">
                <a:solidFill>
                  <a:srgbClr val="FF0000"/>
                </a:solidFill>
                <a:latin typeface="Segoe Script" panose="030B0504020000000003" pitchFamily="66" charset="0"/>
              </a:rPr>
              <a:t>2</a:t>
            </a:r>
            <a:r>
              <a:rPr lang="de-DE" dirty="0">
                <a:solidFill>
                  <a:srgbClr val="FF0000"/>
                </a:solidFill>
                <a:latin typeface="Segoe Script" panose="030B0504020000000003" pitchFamily="66" charset="0"/>
              </a:rPr>
              <a:t>O </a:t>
            </a:r>
            <a:endParaRPr lang="de-DE" baseline="-25000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32A59A-89C8-5F0D-5BBD-0E2745A63185}"/>
              </a:ext>
            </a:extLst>
          </p:cNvPr>
          <p:cNvSpPr txBox="1"/>
          <p:nvPr/>
        </p:nvSpPr>
        <p:spPr>
          <a:xfrm>
            <a:off x="3758184" y="6412905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©</a:t>
            </a:r>
            <a:r>
              <a:rPr lang="de-DE" dirty="0"/>
              <a:t> </a:t>
            </a:r>
            <a:r>
              <a:rPr lang="de-DE" sz="1200" dirty="0" err="1"/>
              <a:t>TUMjunior</a:t>
            </a:r>
            <a:r>
              <a:rPr lang="de-DE" sz="1200" dirty="0"/>
              <a:t>/</a:t>
            </a:r>
            <a:r>
              <a:rPr lang="de-DE" sz="1200" dirty="0" err="1"/>
              <a:t>mpz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48050312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71d25-2fa3-4a06-b96b-1e0b7184db9f">
      <Terms xmlns="http://schemas.microsoft.com/office/infopath/2007/PartnerControls"/>
    </lcf76f155ced4ddcb4097134ff3c332f>
    <TaxCatchAll xmlns="cf69f33d-2ee3-4a2c-9f42-2329806ad1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6FA47C78B41C4EBC5FC55ADCE43DEE" ma:contentTypeVersion="16" ma:contentTypeDescription="Ein neues Dokument erstellen." ma:contentTypeScope="" ma:versionID="49da0a101b70b9839b4465beb6e15d03">
  <xsd:schema xmlns:xsd="http://www.w3.org/2001/XMLSchema" xmlns:xs="http://www.w3.org/2001/XMLSchema" xmlns:p="http://schemas.microsoft.com/office/2006/metadata/properties" xmlns:ns2="81471d25-2fa3-4a06-b96b-1e0b7184db9f" xmlns:ns3="cf69f33d-2ee3-4a2c-9f42-2329806ad192" targetNamespace="http://schemas.microsoft.com/office/2006/metadata/properties" ma:root="true" ma:fieldsID="38c246bf8af121fa090f001ccc0a1c2c" ns2:_="" ns3:_="">
    <xsd:import namespace="81471d25-2fa3-4a06-b96b-1e0b7184db9f"/>
    <xsd:import namespace="cf69f33d-2ee3-4a2c-9f42-2329806ad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71d25-2fa3-4a06-b96b-1e0b7184d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eb3fcc61-29c1-408b-9169-f920ef538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9f33d-2ee3-4a2c-9f42-2329806ad19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63b5f0-5309-436a-bfdc-a076036dfff9}" ma:internalName="TaxCatchAll" ma:showField="CatchAllData" ma:web="cf69f33d-2ee3-4a2c-9f42-2329806ad1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A3F2A-E9DC-436B-8274-6A073978B5DF}">
  <ds:schemaRefs>
    <ds:schemaRef ds:uri="http://schemas.microsoft.com/office/2006/metadata/properties"/>
    <ds:schemaRef ds:uri="http://schemas.microsoft.com/office/infopath/2007/PartnerControls"/>
    <ds:schemaRef ds:uri="81471d25-2fa3-4a06-b96b-1e0b7184db9f"/>
    <ds:schemaRef ds:uri="cf69f33d-2ee3-4a2c-9f42-2329806ad192"/>
  </ds:schemaRefs>
</ds:datastoreItem>
</file>

<file path=customXml/itemProps2.xml><?xml version="1.0" encoding="utf-8"?>
<ds:datastoreItem xmlns:ds="http://schemas.openxmlformats.org/officeDocument/2006/customXml" ds:itemID="{BD05031D-81C3-45ED-89BA-110445552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4EB70-3E68-48DC-86C2-6C7E08ED2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71d25-2fa3-4a06-b96b-1e0b7184db9f"/>
    <ds:schemaRef ds:uri="cf69f33d-2ee3-4a2c-9f42-2329806ad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beba445-7f18-4db4-8ec5-db87652741ae}" enabled="1" method="Standard" siteId="{2a0281cf-f457-480d-af42-8beb7b1077b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Breitbild</PresentationFormat>
  <Paragraphs>53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Aptos</vt:lpstr>
      <vt:lpstr>Arial</vt:lpstr>
      <vt:lpstr>Avenir Next LT Pro</vt:lpstr>
      <vt:lpstr>Modern Love</vt:lpstr>
      <vt:lpstr>Segoe Script</vt:lpstr>
      <vt:lpstr>Wingdings</vt:lpstr>
      <vt:lpstr>BohemianVTI</vt:lpstr>
      <vt:lpstr>Vom Stein der Weisen zur Wissenschaft der Elemente</vt:lpstr>
      <vt:lpstr>Chemische Modelle im Laufe der Zeit</vt:lpstr>
      <vt:lpstr>Chemische Modelle im Laufe der Zeit</vt:lpstr>
      <vt:lpstr>Das Periodensystem als Modell</vt:lpstr>
      <vt:lpstr>Das Periodensystem als Modell</vt:lpstr>
      <vt:lpstr>Chemische Reaktionen – Modelldarstellung einer Reaktion</vt:lpstr>
      <vt:lpstr>Chemische Reaktionen – Modelldarstellung einer Reaktion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 in der Chemie</dc:title>
  <dc:creator>Julia Stich</dc:creator>
  <cp:lastModifiedBy>Karen Schmidt-Bäse</cp:lastModifiedBy>
  <cp:revision>14</cp:revision>
  <dcterms:created xsi:type="dcterms:W3CDTF">2023-11-20T17:43:51Z</dcterms:created>
  <dcterms:modified xsi:type="dcterms:W3CDTF">2025-09-10T12:42:50Z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0x0101000A6FA47C78B41C4EBC5FC55ADCE43DEE</vt:lpwstr>
  </property>
  <property fmtid="{D5CDD505-2E9C-101B-9397-08002B2CF9AE}" pid="3" name="MediaServiceImageTags">
    <vt:lpwstr/>
  </property>
</Properties>
</file>