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96"/>
    <p:restoredTop sz="96327"/>
  </p:normalViewPr>
  <p:slideViewPr>
    <p:cSldViewPr snapToGrid="0" showGuides="1">
      <p:cViewPr varScale="1">
        <p:scale>
          <a:sx n="93" d="100"/>
          <a:sy n="93" d="100"/>
        </p:scale>
        <p:origin x="224" y="7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BD422C-897E-2F91-1887-D3DAE973D3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  <a:prstGeom prst="rect">
            <a:avLst/>
          </a:prstGeom>
        </p:spPr>
        <p:txBody>
          <a:bodyPr anchor="b"/>
          <a:lstStyle>
            <a:lvl1pPr algn="l">
              <a:defRPr sz="6000" b="0"/>
            </a:lvl1pPr>
          </a:lstStyle>
          <a:p>
            <a:r>
              <a:rPr lang="de-DE" dirty="0"/>
              <a:t>Hauptüberschrift</a:t>
            </a:r>
            <a:br>
              <a:rPr lang="de-DE" dirty="0"/>
            </a:br>
            <a:r>
              <a:rPr lang="de-DE" dirty="0"/>
              <a:t>Arial Regular, 60pt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8326C8-B07F-6701-2B30-DF98E9DAFF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Untertitel Arial Regular 34pt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6C7E4A9-9C0C-4476-0DC6-96C38D02E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31.10.24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7146F6-6965-ADEA-4B58-12638E76B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7577D9-614D-4964-88F7-4FC92A004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  <p:pic>
        <p:nvPicPr>
          <p:cNvPr id="10" name="Grafik 9" descr="Ein Bild, das Lupe, Kreis enthält.&#10;&#10;Automatisch generierte Beschreibung">
            <a:extLst>
              <a:ext uri="{FF2B5EF4-FFF2-40B4-BE49-F238E27FC236}">
                <a16:creationId xmlns:a16="http://schemas.microsoft.com/office/drawing/2014/main" id="{F813A9FF-4784-4718-B6EB-15EFF029C3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42136" y="136525"/>
            <a:ext cx="1638104" cy="865891"/>
          </a:xfrm>
          <a:prstGeom prst="rect">
            <a:avLst/>
          </a:prstGeom>
        </p:spPr>
      </p:pic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26FF8C49-7F8B-00C1-D89F-6AE404C40E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1434215"/>
            <a:ext cx="9693275" cy="406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 spc="3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51969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F7E9BA-DBED-CA0C-AE3B-109906C35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42552"/>
            <a:ext cx="10698480" cy="36750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38A08BF-3976-452F-12A0-4ACF6770AD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9DB5F6C-BF07-78E4-E55D-66AD238A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31.10.24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76F45F8-F5F6-E725-9EF5-CA8C96BA2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86B660-BFAC-686D-745F-0BD2815DC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757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CE7541-218C-9B56-2E25-A28850F6C6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43133"/>
            <a:ext cx="10515600" cy="36750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RUBRICK ÜBERSCHRIFT PLATZHALTER ARIAL BOLD, 20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7BC5E4-D437-A91F-FD78-E42733459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113"/>
            <a:ext cx="10515600" cy="41333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F806C4-CB7C-A416-C2ED-8AF9B0D14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31.10.24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27FC72-EEEA-B101-09A1-6F79385DB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E1E546-FEA4-F350-A747-09C31FAA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C3B014C-ACDE-109B-FCD6-434000FEB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11275"/>
            <a:ext cx="10515600" cy="73183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800"/>
            </a:lvl1pPr>
            <a:lvl2pPr marL="457200" indent="0">
              <a:buNone/>
              <a:defRPr/>
            </a:lvl2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5760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9D3D3E-3E19-C591-618F-0BD55A02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BD01DA-18E4-0EA7-34E8-4108B99B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856EC-DBDB-4383-F28E-73C13BC8D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31.10.24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419708-6721-EFF3-17A6-0FE2E401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1BEA18-77DA-B69F-BD87-CE23E59C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33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eispiel Bild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draußen, Gebäude, Himmel, Wolke enthält.&#10;&#10;Automatisch generierte Beschreibung">
            <a:extLst>
              <a:ext uri="{FF2B5EF4-FFF2-40B4-BE49-F238E27FC236}">
                <a16:creationId xmlns:a16="http://schemas.microsoft.com/office/drawing/2014/main" id="{933A886D-1E51-CAE8-0974-75997261B3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749" b="410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19D3D3E-3E19-C591-618F-0BD55A02B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6525"/>
            <a:ext cx="11004550" cy="1158875"/>
          </a:xfrm>
          <a:prstGeom prst="rect">
            <a:avLst/>
          </a:prstGeom>
        </p:spPr>
        <p:txBody>
          <a:bodyPr anchor="b"/>
          <a:lstStyle>
            <a:lvl1pPr>
              <a:defRPr sz="6000" b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BD01DA-18E4-0EA7-34E8-4108B99BD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295400"/>
            <a:ext cx="110045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9856EC-DBDB-4383-F28E-73C13BC8D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31.10.24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419708-6721-EFF3-17A6-0FE2E4018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1BEA18-77DA-B69F-BD87-CE23E59C4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657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56301-FA20-E812-23D7-850A58209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42552"/>
            <a:ext cx="10515600" cy="36750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RUBRICK ÜBERSCHRIFT PLATZHALTER ARIAL BOLD, 20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426766-B654-3BFD-642D-5420E0B1D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088BE9-453E-218F-72A6-C9D363F59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3B506B-6F61-6580-31CA-DCD7D55B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31.10.24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1F7FB2-78FD-9774-9427-DF751294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2438400" cy="365125"/>
          </a:xfrm>
        </p:spPr>
        <p:txBody>
          <a:bodyPr/>
          <a:lstStyle/>
          <a:p>
            <a:r>
              <a:rPr lang="de-DE" dirty="0"/>
              <a:t>© TUM-Junior</a:t>
            </a:r>
          </a:p>
        </p:txBody>
      </p:sp>
    </p:spTree>
    <p:extLst>
      <p:ext uri="{BB962C8B-B14F-4D97-AF65-F5344CB8AC3E}">
        <p14:creationId xmlns:p14="http://schemas.microsoft.com/office/powerpoint/2010/main" val="3770109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eispiel Bild Halb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56301-FA20-E812-23D7-850A58209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42552"/>
            <a:ext cx="5181600" cy="367507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RUBRICK ÜBERSCHRIFT PLATZHALTER ARIAL BOLD, </a:t>
            </a:r>
            <a:br>
              <a:rPr lang="de-DE" dirty="0"/>
            </a:br>
            <a:r>
              <a:rPr lang="de-DE" dirty="0"/>
              <a:t>20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426766-B654-3BFD-642D-5420E0B1D3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5088BE9-453E-218F-72A6-C9D363F59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0"/>
            <a:ext cx="6019800" cy="6857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C3B506B-6F61-6580-31CA-DCD7D55BD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31.10.24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E1F7FB2-78FD-9774-9427-DF7512949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2438400" cy="365125"/>
          </a:xfrm>
        </p:spPr>
        <p:txBody>
          <a:bodyPr/>
          <a:lstStyle/>
          <a:p>
            <a:r>
              <a:rPr lang="de-DE" dirty="0"/>
              <a:t>© TUM-Junior</a:t>
            </a:r>
          </a:p>
        </p:txBody>
      </p:sp>
      <p:pic>
        <p:nvPicPr>
          <p:cNvPr id="8" name="Grafik 7" descr="Ein Bild, das draußen, Gebäude, Himmel, Wolke enthält.&#10;&#10;Automatisch generierte Beschreibung">
            <a:extLst>
              <a:ext uri="{FF2B5EF4-FFF2-40B4-BE49-F238E27FC236}">
                <a16:creationId xmlns:a16="http://schemas.microsoft.com/office/drawing/2014/main" id="{8C235A40-1A70-6D86-258B-BA551BABB5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2222"/>
          <a:stretch/>
        </p:blipFill>
        <p:spPr>
          <a:xfrm>
            <a:off x="6172200" y="-1"/>
            <a:ext cx="6019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50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A6A0E-BFB1-296B-9E93-84F51EBE6E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ECD52-83E0-A5BB-A8DB-337797FA41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2B45B51-5BBD-8C46-6943-893738B22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66D017D-D746-F169-63D0-D05DA8AE9E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41CBEB7-8E43-7236-5752-1631B31103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4EBA5FD-1A91-9894-1414-B316C0BE1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31.10.24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BAFC494-F6D0-EBDA-9D9A-E8328440D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B6AEB64A-27CB-6F8B-5B18-FB54FF74B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91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60D593-E353-7619-1B21-EF6DCA31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31.10.24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32E429A-E97F-C63D-2CBF-E4D964935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D5D4EDE-7278-ADB1-1946-DF7737FF3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7354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AB7D6-23A7-135C-3ACC-514D11B06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D6B0942-8885-99B4-6CB2-392FF5515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AF8CC4B-F6BA-A49A-97E2-776014DB1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40D763E-6905-D232-6FE3-9649EEDB7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E48E4-A877-794B-B856-16D63A2FD8A7}" type="datetimeFigureOut">
              <a:rPr lang="de-DE" smtClean="0"/>
              <a:t>31.10.24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4D622CB-247F-6F28-9D2F-1913C1A99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© TUM-Junior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AD865E-ABFA-9B5C-04C7-47554C6C9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305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307305-9D57-2350-9CCA-FFA113F21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3EE23E6-62E8-5D33-FE43-859134CF6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0E48E4-A877-794B-B856-16D63A2FD8A7}" type="datetimeFigureOut">
              <a:rPr lang="de-DE" smtClean="0"/>
              <a:t>31.10.24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98F88B-BAFF-1345-D739-3854E3AF9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 dirty="0"/>
              <a:t>© TUM-Junior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83F337-5A32-208B-9B94-536DC45B5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D75C1C-BC14-E748-88FF-49A369BCA04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3668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64" r:id="rId5"/>
    <p:sldLayoutId id="2147483671" r:id="rId6"/>
    <p:sldLayoutId id="2147483665" r:id="rId7"/>
    <p:sldLayoutId id="2147483667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 spc="3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Gottfried_Wilhelm_Leibniz#/media/Datei:Christoph_Bernhard_Francke_-_Bildnis_des_Philosophen_Leibniz_(ca._1695).jpg" TargetMode="External"/><Relationship Id="rId2" Type="http://schemas.openxmlformats.org/officeDocument/2006/relationships/hyperlink" Target="https://www.lrz.de/presse/ereignisse/2023-02-20-LRZ-2023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/2.5/" TargetMode="External"/><Relationship Id="rId4" Type="http://schemas.openxmlformats.org/officeDocument/2006/relationships/hyperlink" Target="https://de.wikipedia.org/wiki/Personal_Computer#/media/Datei:Personal_Computer_mit_L%C3%BCfter.p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deed.d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5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14A76-9AB6-98EF-803B-942070D997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Gute und schlechte Folien erkennen…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3B8BFB-F1DC-81B3-7C5D-7BF9C55F23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8C26D8D-8569-0860-304D-D6BAF20426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51353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ext, Schrift, Screenshot, Dokument enthält.&#10;&#10;Automatisch generierte Beschreibung">
            <a:extLst>
              <a:ext uri="{FF2B5EF4-FFF2-40B4-BE49-F238E27FC236}">
                <a16:creationId xmlns:a16="http://schemas.microsoft.com/office/drawing/2014/main" id="{2C6BFADF-2CE7-CD9C-4032-8885EA77B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895095"/>
            <a:ext cx="5157787" cy="29012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Grafik 6" descr="Ein Bild, das Text, Computer, medizinische Ausrüstung, Screenshot enthält.&#10;&#10;Automatisch generierte Beschreibung">
            <a:extLst>
              <a:ext uri="{FF2B5EF4-FFF2-40B4-BE49-F238E27FC236}">
                <a16:creationId xmlns:a16="http://schemas.microsoft.com/office/drawing/2014/main" id="{76239D3B-07E6-C5FC-76AF-877BB68F6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024" y="2874917"/>
            <a:ext cx="5183188" cy="29214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6AED86-41EA-6140-924A-82C47C6E2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713057"/>
          </a:xfrm>
        </p:spPr>
        <p:txBody>
          <a:bodyPr/>
          <a:lstStyle/>
          <a:p>
            <a:r>
              <a:rPr lang="de-DE" dirty="0"/>
              <a:t>MERKE:</a:t>
            </a:r>
            <a:br>
              <a:rPr lang="de-DE" dirty="0"/>
            </a:br>
            <a:br>
              <a:rPr lang="de-DE" dirty="0"/>
            </a:br>
            <a:r>
              <a:rPr lang="de-DE" sz="2800" b="0" spc="0" dirty="0"/>
              <a:t>Gerade bei komplexeren Konzepten ist oftmals eine Abbildung zum Verständnis sehr hilfreich!</a:t>
            </a:r>
            <a:br>
              <a:rPr lang="de-DE" sz="2800" b="0" spc="0" dirty="0"/>
            </a:br>
            <a:br>
              <a:rPr lang="de-DE" sz="3600" dirty="0"/>
            </a:br>
            <a:br>
              <a:rPr lang="de-DE" sz="2800" b="0" spc="0" dirty="0"/>
            </a:br>
            <a:endParaRPr lang="de-DE" sz="2800" b="0" spc="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B632FA19-56E6-4ECA-DFCE-D6531E0BEF4A}"/>
              </a:ext>
            </a:extLst>
          </p:cNvPr>
          <p:cNvSpPr txBox="1"/>
          <p:nvPr/>
        </p:nvSpPr>
        <p:spPr>
          <a:xfrm>
            <a:off x="3942928" y="2367085"/>
            <a:ext cx="430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🤔	🤓</a:t>
            </a:r>
          </a:p>
        </p:txBody>
      </p:sp>
    </p:spTree>
    <p:extLst>
      <p:ext uri="{BB962C8B-B14F-4D97-AF65-F5344CB8AC3E}">
        <p14:creationId xmlns:p14="http://schemas.microsoft.com/office/powerpoint/2010/main" val="1303156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16EC7E-957B-4394-3410-DAA001E53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112"/>
            <a:ext cx="10515600" cy="5576888"/>
          </a:xfrm>
        </p:spPr>
        <p:txBody>
          <a:bodyPr>
            <a:normAutofit/>
          </a:bodyPr>
          <a:lstStyle/>
          <a:p>
            <a:r>
              <a:rPr lang="de-DE" sz="2400" dirty="0">
                <a:hlinkClick r:id="rId2"/>
              </a:rPr>
              <a:t>https://www.lrz.de/presse/ereignisse/2023-02-20-LRZ-2023/Leibniz (Folie 6):</a:t>
            </a:r>
            <a:r>
              <a:rPr lang="de-DE" sz="2400" dirty="0"/>
              <a:t> </a:t>
            </a:r>
            <a:r>
              <a:rPr lang="de-DE" sz="2400" b="0" u="none" strike="noStrike" dirty="0">
                <a:solidFill>
                  <a:srgbClr val="444444"/>
                </a:solidFill>
                <a:effectLst/>
                <a:latin typeface="+mj-lt"/>
              </a:rPr>
              <a:t>Foto: A. </a:t>
            </a:r>
            <a:r>
              <a:rPr lang="de-DE" sz="2400" b="0" u="none" strike="noStrike" dirty="0" err="1">
                <a:solidFill>
                  <a:srgbClr val="444444"/>
                </a:solidFill>
                <a:effectLst/>
                <a:latin typeface="+mj-lt"/>
              </a:rPr>
              <a:t>Podo</a:t>
            </a:r>
            <a:r>
              <a:rPr lang="de-DE" sz="2400" b="0" u="none" strike="noStrike" dirty="0">
                <a:solidFill>
                  <a:srgbClr val="444444"/>
                </a:solidFill>
                <a:effectLst/>
                <a:latin typeface="+mj-lt"/>
              </a:rPr>
              <a:t>/LRZ</a:t>
            </a:r>
            <a:endParaRPr lang="de-DE" sz="2400" dirty="0">
              <a:latin typeface="+mj-lt"/>
            </a:endParaRPr>
          </a:p>
          <a:p>
            <a:r>
              <a:rPr lang="de-DE" sz="2400" dirty="0">
                <a:hlinkClick r:id="rId3"/>
              </a:rPr>
              <a:t>https://de.wikipedia.org/wiki/Gottfried_Wilhelm_Leibniz#/media/Datei:Christoph_Bernhard_Francke_-_Bildnis_des_Philosophen_Leibniz_(ca._1695).jpg</a:t>
            </a:r>
            <a:r>
              <a:rPr lang="de-DE" sz="2400" dirty="0"/>
              <a:t>, gemeinfrei</a:t>
            </a:r>
          </a:p>
          <a:p>
            <a:r>
              <a:rPr lang="de-DE" sz="2400" dirty="0"/>
              <a:t>Aufbau Computer (Folie 9): </a:t>
            </a:r>
            <a:r>
              <a:rPr lang="de-DE" sz="2400" dirty="0">
                <a:hlinkClick r:id="rId4"/>
              </a:rPr>
              <a:t>https://de.wikipedia.org/wiki/Personal_Computer#/media/Datei:Personal_Computer_mit_L%C3%BCfter.png</a:t>
            </a:r>
            <a:r>
              <a:rPr lang="de-DE" sz="2400" dirty="0"/>
              <a:t>, </a:t>
            </a:r>
            <a:r>
              <a:rPr lang="de-DE" sz="2400" dirty="0">
                <a:hlinkClick r:id="rId5"/>
              </a:rPr>
              <a:t>CC-BY-2.5</a:t>
            </a:r>
            <a:endParaRPr lang="de-DE" sz="2400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512963-1D84-172F-A95F-5BCB0774F6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Bildnachweise</a:t>
            </a:r>
          </a:p>
        </p:txBody>
      </p:sp>
    </p:spTree>
    <p:extLst>
      <p:ext uri="{BB962C8B-B14F-4D97-AF65-F5344CB8AC3E}">
        <p14:creationId xmlns:p14="http://schemas.microsoft.com/office/powerpoint/2010/main" val="1015920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, Screenshot, gelb, Design enthält.&#10;&#10;Automatisch generierte Beschreibung">
            <a:extLst>
              <a:ext uri="{FF2B5EF4-FFF2-40B4-BE49-F238E27FC236}">
                <a16:creationId xmlns:a16="http://schemas.microsoft.com/office/drawing/2014/main" id="{0E5E98AC-B27F-1A40-DBD0-AA6797C39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6" y="0"/>
            <a:ext cx="12187333" cy="686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E16165-F4F1-65A1-E279-D0A7FC85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LEIBNIZ RECHENZENTRUM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EA30AE-3E39-88F7-6288-6EE9AA840E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/>
              <a:t>wurde 1962 gegründet,</a:t>
            </a:r>
          </a:p>
          <a:p>
            <a:r>
              <a:rPr lang="de-DE" dirty="0"/>
              <a:t>versorgt die Münchner Universitäten </a:t>
            </a:r>
            <a:br>
              <a:rPr lang="de-DE" dirty="0"/>
            </a:br>
            <a:r>
              <a:rPr lang="de-DE" dirty="0"/>
              <a:t>mit „Rechenpower“,</a:t>
            </a:r>
          </a:p>
          <a:p>
            <a:r>
              <a:rPr lang="de-DE" dirty="0"/>
              <a:t>hat ca. 150 Mitarbeitende,</a:t>
            </a:r>
            <a:endParaRPr lang="de-DE" dirty="0">
              <a:cs typeface="Calibri"/>
            </a:endParaRPr>
          </a:p>
          <a:p>
            <a:r>
              <a:rPr lang="de-DE" dirty="0"/>
              <a:t>steht am TU-Campus in Garching.</a:t>
            </a:r>
          </a:p>
        </p:txBody>
      </p:sp>
      <p:pic>
        <p:nvPicPr>
          <p:cNvPr id="1026" name="Picture 2" descr="LRZ">
            <a:extLst>
              <a:ext uri="{FF2B5EF4-FFF2-40B4-BE49-F238E27FC236}">
                <a16:creationId xmlns:a16="http://schemas.microsoft.com/office/drawing/2014/main" id="{67D0F422-0BD8-F82B-52B8-C6A8068DDF3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" r="26453"/>
          <a:stretch/>
        </p:blipFill>
        <p:spPr bwMode="auto">
          <a:xfrm>
            <a:off x="6096000" y="0"/>
            <a:ext cx="6096000" cy="57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A35AF6CD-76F9-6751-3F65-75215B922283}"/>
              </a:ext>
            </a:extLst>
          </p:cNvPr>
          <p:cNvSpPr txBox="1"/>
          <p:nvPr/>
        </p:nvSpPr>
        <p:spPr>
          <a:xfrm>
            <a:off x="6019800" y="5778393"/>
            <a:ext cx="60946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b="0" i="0" u="sng" strike="noStrike" dirty="0">
                <a:solidFill>
                  <a:srgbClr val="0563C1"/>
                </a:solidFill>
                <a:effectLst/>
                <a:latin typeface="+mj-lt"/>
                <a:hlinkClick r:id="rId3"/>
              </a:rPr>
              <a:t>CC-BY-SA-4.0</a:t>
            </a:r>
            <a:endParaRPr lang="de-D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0335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AED86-41EA-6140-924A-82C47C6E2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713057"/>
          </a:xfrm>
        </p:spPr>
        <p:txBody>
          <a:bodyPr/>
          <a:lstStyle/>
          <a:p>
            <a:r>
              <a:rPr lang="de-DE" dirty="0"/>
              <a:t>MERKE:</a:t>
            </a:r>
            <a:br>
              <a:rPr lang="de-DE" dirty="0"/>
            </a:br>
            <a:br>
              <a:rPr lang="de-DE" dirty="0"/>
            </a:br>
            <a:r>
              <a:rPr lang="de-DE" sz="2800" b="0" spc="0" dirty="0"/>
              <a:t>Auf die richtige Farbgestaltung (Kontraste!) kommt es an!</a:t>
            </a:r>
            <a:br>
              <a:rPr lang="de-DE" sz="2800" b="0" spc="0" dirty="0"/>
            </a:br>
            <a:r>
              <a:rPr lang="de-DE" sz="2800" b="0" spc="0" dirty="0"/>
              <a:t>Die Schrift sollte gut leserlich und nicht zu verspielt sein!</a:t>
            </a:r>
            <a:br>
              <a:rPr lang="de-DE" sz="2800" b="0" spc="0" dirty="0"/>
            </a:br>
            <a:endParaRPr lang="de-DE" sz="2800" b="0" spc="0" dirty="0"/>
          </a:p>
        </p:txBody>
      </p:sp>
      <p:pic>
        <p:nvPicPr>
          <p:cNvPr id="8" name="Inhaltsplatzhalter 7" descr="Ein Bild, das Text, Screenshot, gelb enthält.&#10;&#10;Automatisch generierte Beschreibung">
            <a:extLst>
              <a:ext uri="{FF2B5EF4-FFF2-40B4-BE49-F238E27FC236}">
                <a16:creationId xmlns:a16="http://schemas.microsoft.com/office/drawing/2014/main" id="{4672BAF1-0AC8-2AB4-874F-C5DB7008D5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2898388"/>
            <a:ext cx="5157787" cy="2897962"/>
          </a:xfrm>
        </p:spPr>
      </p:pic>
      <p:pic>
        <p:nvPicPr>
          <p:cNvPr id="10" name="Inhaltsplatzhalter 9" descr="Ein Bild, das Himmel, Gebäude, Screenshot, Immobilie enthält.&#10;&#10;Automatisch generierte Beschreibung">
            <a:extLst>
              <a:ext uri="{FF2B5EF4-FFF2-40B4-BE49-F238E27FC236}">
                <a16:creationId xmlns:a16="http://schemas.microsoft.com/office/drawing/2014/main" id="{FFEAF3B0-68B2-FE78-FDC7-7FBDA829ED1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887939"/>
            <a:ext cx="5183188" cy="2918860"/>
          </a:xfrm>
          <a:ln>
            <a:solidFill>
              <a:schemeClr val="tx1"/>
            </a:solidFill>
          </a:ln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BC7EB69F-3102-07F3-C02F-139FC0CAB604}"/>
              </a:ext>
            </a:extLst>
          </p:cNvPr>
          <p:cNvSpPr txBox="1"/>
          <p:nvPr/>
        </p:nvSpPr>
        <p:spPr>
          <a:xfrm>
            <a:off x="3927633" y="2505075"/>
            <a:ext cx="430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😑	🤩</a:t>
            </a:r>
          </a:p>
        </p:txBody>
      </p:sp>
    </p:spTree>
    <p:extLst>
      <p:ext uri="{BB962C8B-B14F-4D97-AF65-F5344CB8AC3E}">
        <p14:creationId xmlns:p14="http://schemas.microsoft.com/office/powerpoint/2010/main" val="2450130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16EC7E-957B-4394-3410-DAA001E53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112"/>
            <a:ext cx="10515600" cy="5576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/>
              <a:t>„Das LRZ wurde 1962 mit dem Namen „Kommission für elektronisches Rechnen“ gegründet; der heutige Name geht auf Gottfried Wilhelm Leibniz zurück. Trotz seines Namens ist das LRZ nicht Mitglied der Leibniz-Gemeinschaft. Organisiert ist das LRZ unter anderem im </a:t>
            </a:r>
            <a:r>
              <a:rPr lang="de-DE" sz="2400" dirty="0" err="1"/>
              <a:t>Gauss</a:t>
            </a:r>
            <a:r>
              <a:rPr lang="de-DE" sz="2400" dirty="0"/>
              <a:t> </a:t>
            </a:r>
            <a:r>
              <a:rPr lang="de-DE" sz="2400" dirty="0" err="1"/>
              <a:t>Centre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Supercomputing</a:t>
            </a:r>
            <a:r>
              <a:rPr lang="de-DE" sz="2400" dirty="0"/>
              <a:t> (GCS). </a:t>
            </a:r>
          </a:p>
          <a:p>
            <a:pPr marL="0" indent="0">
              <a:buNone/>
            </a:pPr>
            <a:r>
              <a:rPr lang="de-DE" sz="2400" dirty="0"/>
              <a:t>Im Jahre 2006 zog das LRZ von München nach Garching bei München um, wo es bereits 2010 baulich erweitert wurde. Der neue Standort gliedert sich in zwei Instituts-Trakte mit etwa 8700 m² Nutzfläche, einen Hörsaal-Trakt mit ungefähr 1600 m² und den erweiterten Rechnerwürfel („Twin Cube“) mit rund 3200 m² klimatisierter Rechnerstellfläche sowie 6400 m² zusätzlicher Infrastrukturfläche.“</a:t>
            </a:r>
          </a:p>
          <a:p>
            <a:pPr marL="0" indent="0">
              <a:buNone/>
            </a:pPr>
            <a:br>
              <a:rPr lang="de-DE" sz="1600" dirty="0"/>
            </a:br>
            <a:r>
              <a:rPr lang="de-DE" sz="2000" dirty="0"/>
              <a:t>(Quelle: https://</a:t>
            </a:r>
            <a:r>
              <a:rPr lang="de-DE" sz="2000" dirty="0" err="1"/>
              <a:t>de.wikipedia.org</a:t>
            </a:r>
            <a:r>
              <a:rPr lang="de-DE" sz="2000" dirty="0"/>
              <a:t>/</a:t>
            </a:r>
            <a:r>
              <a:rPr lang="de-DE" sz="2000" dirty="0" err="1"/>
              <a:t>wiki</a:t>
            </a:r>
            <a:r>
              <a:rPr lang="de-DE" sz="2000" dirty="0"/>
              <a:t>/Leibniz-Rechenzentrum) </a:t>
            </a:r>
            <a:endParaRPr lang="en-DE" sz="200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512963-1D84-172F-A95F-5BCB0774F6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Geschichte des LRZ</a:t>
            </a:r>
          </a:p>
        </p:txBody>
      </p:sp>
    </p:spTree>
    <p:extLst>
      <p:ext uri="{BB962C8B-B14F-4D97-AF65-F5344CB8AC3E}">
        <p14:creationId xmlns:p14="http://schemas.microsoft.com/office/powerpoint/2010/main" val="119706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16EC7E-957B-4394-3410-DAA001E53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2255"/>
            <a:ext cx="6421582" cy="2867889"/>
          </a:xfrm>
        </p:spPr>
        <p:txBody>
          <a:bodyPr>
            <a:normAutofit/>
          </a:bodyPr>
          <a:lstStyle/>
          <a:p>
            <a:r>
              <a:rPr lang="de-DE" sz="2400" dirty="0"/>
              <a:t>Gründung: 1962</a:t>
            </a:r>
          </a:p>
          <a:p>
            <a:r>
              <a:rPr lang="de-DE" sz="2400" dirty="0"/>
              <a:t>Namensgebung: </a:t>
            </a:r>
            <a:br>
              <a:rPr lang="de-DE" sz="2400" dirty="0"/>
            </a:br>
            <a:r>
              <a:rPr lang="de-DE" sz="2400" dirty="0"/>
              <a:t>Gottfried Wilhelm Leibniz (1646 bis 1716) </a:t>
            </a:r>
          </a:p>
          <a:p>
            <a:r>
              <a:rPr lang="de-DE" sz="2400" dirty="0"/>
              <a:t>2006 Umzug von München nach Garching:</a:t>
            </a:r>
            <a:br>
              <a:rPr lang="de-DE" sz="2400" dirty="0"/>
            </a:br>
            <a:r>
              <a:rPr lang="de-DE" sz="2400" dirty="0"/>
              <a:t>Der Platz am alten Standort reichte nicht </a:t>
            </a:r>
            <a:br>
              <a:rPr lang="de-DE" sz="2400" dirty="0"/>
            </a:br>
            <a:r>
              <a:rPr lang="de-DE" sz="2400" dirty="0"/>
              <a:t>mehr für die neuen Supercomputer!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512963-1D84-172F-A95F-5BCB0774F6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Die Geschichte des LRZ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2" name="Grafik 1" descr="Ein Bild, das Person, drinnen enthält.&#10;&#10;Automatisch generierte Beschreibung">
            <a:extLst>
              <a:ext uri="{FF2B5EF4-FFF2-40B4-BE49-F238E27FC236}">
                <a16:creationId xmlns:a16="http://schemas.microsoft.com/office/drawing/2014/main" id="{FB73C5CA-45DE-65DD-BE1C-C355D9DD8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4" r="11180"/>
          <a:stretch/>
        </p:blipFill>
        <p:spPr>
          <a:xfrm>
            <a:off x="8176819" y="0"/>
            <a:ext cx="4015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38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Ein Bild, das Text, Screenshot, Schrift, Dokument enthält.&#10;&#10;Automatisch generierte Beschreibung">
            <a:extLst>
              <a:ext uri="{FF2B5EF4-FFF2-40B4-BE49-F238E27FC236}">
                <a16:creationId xmlns:a16="http://schemas.microsoft.com/office/drawing/2014/main" id="{AD387ED3-E3D5-0209-4059-B0081D56D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2899111"/>
            <a:ext cx="5157787" cy="28972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Grafik 3" descr="Ein Bild, das Text, Menschliches Gesicht, Frau, Visitenkarte enthält.&#10;&#10;Automatisch generierte Beschreibung">
            <a:extLst>
              <a:ext uri="{FF2B5EF4-FFF2-40B4-BE49-F238E27FC236}">
                <a16:creationId xmlns:a16="http://schemas.microsoft.com/office/drawing/2014/main" id="{265A7277-4AF2-EBA3-5F88-224135832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024" y="2874917"/>
            <a:ext cx="5183188" cy="29214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A6AED86-41EA-6140-924A-82C47C6E2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713057"/>
          </a:xfrm>
        </p:spPr>
        <p:txBody>
          <a:bodyPr/>
          <a:lstStyle/>
          <a:p>
            <a:r>
              <a:rPr lang="de-DE" dirty="0"/>
              <a:t>MERKE:</a:t>
            </a:r>
            <a:br>
              <a:rPr lang="de-DE" dirty="0"/>
            </a:br>
            <a:br>
              <a:rPr lang="de-DE" dirty="0"/>
            </a:br>
            <a:r>
              <a:rPr lang="de-DE" sz="2800" b="0" spc="0" dirty="0"/>
              <a:t>Bei einer Präsentation sollte nicht zu viel Text auf den Folien stehen!</a:t>
            </a:r>
            <a:br>
              <a:rPr lang="de-DE" sz="3600" dirty="0"/>
            </a:br>
            <a:br>
              <a:rPr lang="de-DE" sz="2800" b="0" spc="0" dirty="0"/>
            </a:br>
            <a:endParaRPr lang="de-DE" sz="2800" b="0" spc="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0DF513A-D3DA-5D31-E3BD-D1B6F0C8AA15}"/>
              </a:ext>
            </a:extLst>
          </p:cNvPr>
          <p:cNvSpPr txBox="1"/>
          <p:nvPr/>
        </p:nvSpPr>
        <p:spPr>
          <a:xfrm>
            <a:off x="3927052" y="2413337"/>
            <a:ext cx="43061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6000" dirty="0"/>
              <a:t>😴	😎</a:t>
            </a:r>
          </a:p>
        </p:txBody>
      </p:sp>
    </p:spTree>
    <p:extLst>
      <p:ext uri="{BB962C8B-B14F-4D97-AF65-F5344CB8AC3E}">
        <p14:creationId xmlns:p14="http://schemas.microsoft.com/office/powerpoint/2010/main" val="143038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16EC7E-957B-4394-3410-DAA001E53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3112"/>
            <a:ext cx="10515600" cy="5576888"/>
          </a:xfrm>
        </p:spPr>
        <p:txBody>
          <a:bodyPr>
            <a:normAutofit/>
          </a:bodyPr>
          <a:lstStyle/>
          <a:p>
            <a:r>
              <a:rPr lang="de-DE" sz="2400" dirty="0"/>
              <a:t>Ein moderner Computer enthält einen Prozessor (CPU) als zentrale Steuereinheit. </a:t>
            </a:r>
          </a:p>
          <a:p>
            <a:r>
              <a:rPr lang="de-DE" sz="2400" dirty="0"/>
              <a:t>Dieser ist auf einem Mainboard angebracht, das über das Netzteil mit Strom versorgt wird, und wird von einem Lüfter gekühlt.</a:t>
            </a:r>
          </a:p>
          <a:p>
            <a:r>
              <a:rPr lang="de-DE" sz="2400" dirty="0"/>
              <a:t>Alle weiteren Komponenten kommunizieren über das Mainboard mit dem Prozessor und erhalten die Stromversorgung ebenfalls über das Netzteil.</a:t>
            </a:r>
          </a:p>
          <a:p>
            <a:r>
              <a:rPr lang="de-DE" sz="2400" dirty="0"/>
              <a:t>Weitere Komponenten sind die Grafikkarte, die Festplatte, der RAM-Speicher und eventuell ein DVD-Laufwerk.</a:t>
            </a:r>
          </a:p>
          <a:p>
            <a:r>
              <a:rPr lang="de-DE" sz="2400" dirty="0"/>
              <a:t>Für die visuelle Ausgabe wird ein Monitor verwendet. </a:t>
            </a:r>
          </a:p>
          <a:p>
            <a:r>
              <a:rPr lang="de-DE" sz="2400" dirty="0"/>
              <a:t>Als Eingabegeräte stehen üblicherweise eine Maus sowie eine Tastatur zur Verfügung.</a:t>
            </a:r>
            <a:endParaRPr lang="en-DE" sz="240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512963-1D84-172F-A95F-5BCB0774F6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Aufbau eines modernen Computers</a:t>
            </a:r>
          </a:p>
        </p:txBody>
      </p:sp>
    </p:spTree>
    <p:extLst>
      <p:ext uri="{BB962C8B-B14F-4D97-AF65-F5344CB8AC3E}">
        <p14:creationId xmlns:p14="http://schemas.microsoft.com/office/powerpoint/2010/main" val="2753008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6512963-1D84-172F-A95F-5BCB0774F6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766408"/>
            <a:ext cx="10515600" cy="731838"/>
          </a:xfrm>
        </p:spPr>
        <p:txBody>
          <a:bodyPr/>
          <a:lstStyle/>
          <a:p>
            <a:r>
              <a:rPr lang="de-DE" dirty="0"/>
              <a:t>Aufbau eines modernen Computers</a:t>
            </a:r>
          </a:p>
        </p:txBody>
      </p:sp>
      <p:pic>
        <p:nvPicPr>
          <p:cNvPr id="6" name="Inhaltsplatzhalter 7">
            <a:extLst>
              <a:ext uri="{FF2B5EF4-FFF2-40B4-BE49-F238E27FC236}">
                <a16:creationId xmlns:a16="http://schemas.microsoft.com/office/drawing/2014/main" id="{6CAEFB59-B39B-3FBA-433F-5AB08BF78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98246"/>
            <a:ext cx="4519165" cy="4858103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B519D320-CA8E-1C47-E9D7-5E598D97B7FE}"/>
              </a:ext>
            </a:extLst>
          </p:cNvPr>
          <p:cNvSpPr txBox="1"/>
          <p:nvPr/>
        </p:nvSpPr>
        <p:spPr>
          <a:xfrm>
            <a:off x="838198" y="6171684"/>
            <a:ext cx="60975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600" dirty="0">
                <a:hlinkClick r:id="rId3"/>
              </a:rPr>
              <a:t>CC-BY-2.5</a:t>
            </a:r>
            <a:endParaRPr lang="de-DE" sz="1600" dirty="0"/>
          </a:p>
        </p:txBody>
      </p:sp>
      <p:graphicFrame>
        <p:nvGraphicFramePr>
          <p:cNvPr id="8" name="Tabelle 11">
            <a:extLst>
              <a:ext uri="{FF2B5EF4-FFF2-40B4-BE49-F238E27FC236}">
                <a16:creationId xmlns:a16="http://schemas.microsoft.com/office/drawing/2014/main" id="{56F8B287-7498-B216-4611-67A474252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609842"/>
              </p:ext>
            </p:extLst>
          </p:nvPr>
        </p:nvGraphicFramePr>
        <p:xfrm>
          <a:off x="5763491" y="1993683"/>
          <a:ext cx="4802636" cy="4450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47493">
                  <a:extLst>
                    <a:ext uri="{9D8B030D-6E8A-4147-A177-3AD203B41FA5}">
                      <a16:colId xmlns:a16="http://schemas.microsoft.com/office/drawing/2014/main" val="3983727892"/>
                    </a:ext>
                  </a:extLst>
                </a:gridCol>
                <a:gridCol w="3955143">
                  <a:extLst>
                    <a:ext uri="{9D8B030D-6E8A-4147-A177-3AD203B41FA5}">
                      <a16:colId xmlns:a16="http://schemas.microsoft.com/office/drawing/2014/main" val="40806072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Bauteil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55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Mainboard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829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Prozessor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6105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Prozessorlüfter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8581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RAM-Speicher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288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Grafikkarte (+ weitere Steckkarte)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0241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Netzteil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3973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Festplatte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9113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DVD-Laufwerk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1503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Monitor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8312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Tastatur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11660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Maus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126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2972328"/>
      </p:ext>
    </p:extLst>
  </p:cSld>
  <p:clrMapOvr>
    <a:masterClrMapping/>
  </p:clrMapOvr>
</p:sld>
</file>

<file path=ppt/theme/theme1.xml><?xml version="1.0" encoding="utf-8"?>
<a:theme xmlns:a="http://schemas.openxmlformats.org/drawingml/2006/main" name="TUM_Junior_Layout">
  <a:themeElements>
    <a:clrScheme name="TUM_Junior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A0B100"/>
      </a:accent1>
      <a:accent2>
        <a:srgbClr val="53A3D7"/>
      </a:accent2>
      <a:accent3>
        <a:srgbClr val="EE7119"/>
      </a:accent3>
      <a:accent4>
        <a:srgbClr val="002847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" id="{B37EC96D-F3EF-E142-8F69-4819BA185492}" vid="{B0EBC927-4B49-F14C-87D1-998E37F9CC5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TUM_Junior_Layout</Template>
  <TotalTime>0</TotalTime>
  <Words>521</Words>
  <Application>Microsoft Macintosh PowerPoint</Application>
  <PresentationFormat>Breitbild</PresentationFormat>
  <Paragraphs>58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3" baseType="lpstr">
      <vt:lpstr>Arial</vt:lpstr>
      <vt:lpstr>TUM_Junior_Layout</vt:lpstr>
      <vt:lpstr>Gute und schlechte Folien erkennen…</vt:lpstr>
      <vt:lpstr>PowerPoint-Präsentation</vt:lpstr>
      <vt:lpstr>DAS LEIBNIZ RECHENZENTRUM</vt:lpstr>
      <vt:lpstr>MERKE:  Auf die richtige Farbgestaltung (Kontraste!) kommt es an! Die Schrift sollte gut leserlich und nicht zu verspielt sein! </vt:lpstr>
      <vt:lpstr>PowerPoint-Präsentation</vt:lpstr>
      <vt:lpstr>PowerPoint-Präsentation</vt:lpstr>
      <vt:lpstr>MERKE:  Bei einer Präsentation sollte nicht zu viel Text auf den Folien stehen!  </vt:lpstr>
      <vt:lpstr>PowerPoint-Präsentation</vt:lpstr>
      <vt:lpstr>PowerPoint-Präsentation</vt:lpstr>
      <vt:lpstr>MERKE:  Gerade bei komplexeren Konzepten ist oftmals eine Abbildung zum Verständnis sehr hilfreich!  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Gute und schlechte Folien erkennen…</dc:title>
  <dc:creator>Joachim Steven</dc:creator>
  <cp:lastModifiedBy>Joachim Steven</cp:lastModifiedBy>
  <cp:revision>1</cp:revision>
  <dcterms:created xsi:type="dcterms:W3CDTF">2024-10-31T10:53:56Z</dcterms:created>
  <dcterms:modified xsi:type="dcterms:W3CDTF">2024-10-31T11:21:25Z</dcterms:modified>
</cp:coreProperties>
</file>