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D422C-897E-2F91-1887-D3DAE973D3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de-DE" dirty="0"/>
              <a:t>Hauptüberschrift</a:t>
            </a:r>
            <a:br>
              <a:rPr lang="de-DE" dirty="0"/>
            </a:br>
            <a:r>
              <a:rPr lang="de-DE" dirty="0"/>
              <a:t>Arial Regular, 60pt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326C8-B07F-6701-2B30-DF98E9DAFF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Arial Regular 34pt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7E4A9-9C0C-4476-0DC6-96C38D02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146F6-6965-ADEA-4B58-12638E76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577D9-614D-4964-88F7-4FC92A00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Lupe, Kreis enthält.&#10;&#10;Automatisch generierte Beschreibung">
            <a:extLst>
              <a:ext uri="{FF2B5EF4-FFF2-40B4-BE49-F238E27FC236}">
                <a16:creationId xmlns:a16="http://schemas.microsoft.com/office/drawing/2014/main" id="{F813A9FF-4784-4718-B6EB-15EFF029C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2136" y="136525"/>
            <a:ext cx="1638104" cy="865891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6FF8C49-7F8B-00C1-D89F-6AE404C40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434215"/>
            <a:ext cx="9693275" cy="406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96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7E9BA-DBED-CA0C-AE3B-109906C3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69848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8A08BF-3976-452F-12A0-4ACF6770A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B5F6C-BF07-78E4-E55D-66AD238A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6F45F8-F5F6-E725-9EF5-CA8C96BA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6B660-BFAC-686D-745F-0BD2815D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7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E7541-218C-9B56-2E25-A28850F6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3133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BC5E4-D437-A91F-FD78-E4273345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4133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F806C4-CB7C-A416-C2ED-8AF9B0D1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7FC72-EEEA-B101-09A1-6F79385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1E546-FEA4-F350-A747-09C31FA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C3B014C-ACDE-109B-FCD6-434000FEB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1275"/>
            <a:ext cx="10515600" cy="731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576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eispiel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933A886D-1E51-CAE8-0974-75997261B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49" b="41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525"/>
            <a:ext cx="11004550" cy="1158875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5400"/>
            <a:ext cx="11004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</p:spTree>
    <p:extLst>
      <p:ext uri="{BB962C8B-B14F-4D97-AF65-F5344CB8AC3E}">
        <p14:creationId xmlns:p14="http://schemas.microsoft.com/office/powerpoint/2010/main" val="37701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eispiel Bild 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5181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7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8C235A40-1A70-6D86-258B-BA551BABB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222"/>
          <a:stretch/>
        </p:blipFill>
        <p:spPr>
          <a:xfrm>
            <a:off x="6172200" y="-1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A6A0E-BFB1-296B-9E93-84F51EBE6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ECD52-83E0-A5BB-A8DB-337797FA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45B51-5BBD-8C46-6943-893738B2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6D017D-D746-F169-63D0-D05DA8AE9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1CBEB7-8E43-7236-5752-1631B3110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EBA5FD-1A91-9894-1414-B316C0B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AFC494-F6D0-EBDA-9D9A-E8328440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AEB64A-27CB-6F8B-5B18-FB54FF74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9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0D593-E353-7619-1B21-EF6DCA3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2E429A-E97F-C63D-2CBF-E4D96493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D4EDE-7278-ADB1-1946-DF7737F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35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AB7D6-23A7-135C-3ACC-514D11B0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6B0942-8885-99B4-6CB2-392FF551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F8CC4B-F6BA-A49A-97E2-776014DB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0D763E-6905-D232-6FE3-9649EEDB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D622CB-247F-6F28-9D2F-1913C1A9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D865E-ABFA-9B5C-04C7-47554C6C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307305-9D57-2350-9CCA-FFA113F2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E23E6-62E8-5D33-FE43-859134CF6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8F88B-BAFF-1345-D739-3854E3AF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83F337-5A32-208B-9B94-536DC45B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1" r:id="rId6"/>
    <p:sldLayoutId id="2147483665" r:id="rId7"/>
    <p:sldLayoutId id="2147483667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spc="3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spine-vertebrae-bones-skeleton-7156359/" TargetMode="External"/><Relationship Id="rId2" Type="http://schemas.openxmlformats.org/officeDocument/2006/relationships/hyperlink" Target="https://pixabay.com/illustrations/man-writer-quill-writing-male-58014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ankle-fracture-foot-medical-2253057/" TargetMode="External"/><Relationship Id="rId5" Type="http://schemas.openxmlformats.org/officeDocument/2006/relationships/hyperlink" Target="https://pixabay.com/vectors/doctor-man-cartoon-comic-2027615/" TargetMode="External"/><Relationship Id="rId4" Type="http://schemas.openxmlformats.org/officeDocument/2006/relationships/hyperlink" Target="https://pixabay.com/vectors/female-human-people-profile-side-129331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4A76-9AB6-98EF-803B-942070D99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Nachbereitungsquiz</a:t>
            </a:r>
            <a:br>
              <a:rPr lang="de-DE" dirty="0"/>
            </a:br>
            <a:r>
              <a:rPr lang="de-DE" dirty="0"/>
              <a:t>Skelett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3B8BFB-F1DC-81B3-7C5D-7BF9C55F2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Jahrgangsstufe 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C26D8D-8569-0860-304D-D6BAF2042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DEUTSCHES MUSEUM</a:t>
            </a:r>
          </a:p>
        </p:txBody>
      </p:sp>
    </p:spTree>
    <p:extLst>
      <p:ext uri="{BB962C8B-B14F-4D97-AF65-F5344CB8AC3E}">
        <p14:creationId xmlns:p14="http://schemas.microsoft.com/office/powerpoint/2010/main" val="167513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Abbildungsquellen</a:t>
            </a:r>
          </a:p>
          <a:p>
            <a:pPr marL="534988" indent="-534988">
              <a:buFont typeface="Courier New" panose="02070309020205020404" pitchFamily="49" charset="0"/>
              <a:buChar char="o"/>
            </a:pPr>
            <a:endParaRPr lang="de-DE" sz="2800" dirty="0"/>
          </a:p>
          <a:p>
            <a:r>
              <a:rPr lang="de-DE" sz="1050" dirty="0"/>
              <a:t>Schriftsteller: </a:t>
            </a:r>
            <a:r>
              <a:rPr lang="de-DE" sz="1050" dirty="0">
                <a:hlinkClick r:id="rId2"/>
              </a:rPr>
              <a:t>https://pixabay.com/illustrations/man-writer-quill-writing-male-5801401/</a:t>
            </a:r>
            <a:r>
              <a:rPr lang="de-DE" sz="1050" dirty="0"/>
              <a:t> (05.07.2024)</a:t>
            </a:r>
          </a:p>
          <a:p>
            <a:r>
              <a:rPr lang="de-DE" sz="1050" dirty="0"/>
              <a:t>Wirbelsäule: </a:t>
            </a:r>
            <a:r>
              <a:rPr lang="de-DE" sz="1050" dirty="0">
                <a:hlinkClick r:id="rId3"/>
              </a:rPr>
              <a:t>https://pixabay.com/vectors/spine-vertebrae-bones-skeleton-7156359/</a:t>
            </a:r>
            <a:r>
              <a:rPr lang="de-DE" sz="1050" dirty="0"/>
              <a:t> (05.07.2024)</a:t>
            </a:r>
          </a:p>
          <a:p>
            <a:r>
              <a:rPr lang="de-DE" sz="1050" dirty="0"/>
              <a:t>Frau im Profil: </a:t>
            </a:r>
            <a:r>
              <a:rPr lang="de-DE" sz="1050" dirty="0">
                <a:hlinkClick r:id="rId4"/>
              </a:rPr>
              <a:t>https://pixabay.com/vectors/female-human-people-profile-side-1293310/</a:t>
            </a:r>
            <a:r>
              <a:rPr lang="de-DE" sz="1050" dirty="0"/>
              <a:t> (05.07.2024)</a:t>
            </a:r>
          </a:p>
          <a:p>
            <a:r>
              <a:rPr lang="de-DE" sz="1050" dirty="0"/>
              <a:t>Arzt: </a:t>
            </a:r>
            <a:r>
              <a:rPr lang="de-DE" sz="1050" dirty="0">
                <a:hlinkClick r:id="rId5"/>
              </a:rPr>
              <a:t>https://pixabay.com/vectors/doctor-man-cartoon-comic-2027615/</a:t>
            </a:r>
            <a:r>
              <a:rPr lang="de-DE" sz="1050" dirty="0"/>
              <a:t> (05.07.2024)</a:t>
            </a:r>
          </a:p>
          <a:p>
            <a:r>
              <a:rPr lang="de-DE" sz="1050" dirty="0"/>
              <a:t>Röntgenbild: </a:t>
            </a:r>
            <a:r>
              <a:rPr lang="de-DE" sz="1050" dirty="0">
                <a:hlinkClick r:id="rId6"/>
              </a:rPr>
              <a:t>https://pixabay.com/photos/ankle-fracture-foot-medical-2253057/</a:t>
            </a:r>
            <a:r>
              <a:rPr lang="de-DE" sz="1050" dirty="0"/>
              <a:t> (05.07.2024)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24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dirty="0"/>
              <a:t>Ein Schüler setzt sich wie der alte Schriftsteller auf einen Stuhl. 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Betrachtet ihn von der Seite.</a:t>
            </a:r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7F8CC5-9532-E48E-8B05-DF6D5438B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54" y="2724150"/>
            <a:ext cx="6971446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dirty="0"/>
              <a:t>Ein Schüler setzt sich wie der alte Schriftsteller auf einen Stuhl. 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Betrachtet ihn von der Seite.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Begründet, ob diese Haltung gut für die Wirbelsäule ist.</a:t>
            </a:r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7F8CC5-9532-E48E-8B05-DF6D5438B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54" y="2724150"/>
            <a:ext cx="6971446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dirty="0"/>
              <a:t>Ein Schüler setzt sich wie der alte Schriftsteller auf einen Stuhl. 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Betrachtet ihn von der Seite.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Begründet, ob diese Haltung gut für die Wirbelsäule ist.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de-DE" sz="2800" dirty="0"/>
              <a:t>Helft eurem Klassenkameraden, </a:t>
            </a:r>
          </a:p>
          <a:p>
            <a:pPr>
              <a:lnSpc>
                <a:spcPct val="100000"/>
              </a:lnSpc>
            </a:pPr>
            <a:r>
              <a:rPr lang="de-DE" sz="2800" dirty="0"/>
              <a:t>     eine gute Sitzhaltung zu finden.</a:t>
            </a:r>
          </a:p>
          <a:p>
            <a:pPr marL="534988" indent="-5349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800" dirty="0"/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7F8CC5-9532-E48E-8B05-DF6D5438B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54" y="2724150"/>
            <a:ext cx="6971446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Die Form der Wirbelsäule heißt </a:t>
            </a:r>
            <a:r>
              <a:rPr lang="de-DE" sz="4800" b="1" dirty="0"/>
              <a:t>Doppel-S-Form</a:t>
            </a:r>
            <a:r>
              <a:rPr lang="de-DE" sz="4800" dirty="0"/>
              <a:t>. 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514350" indent="-514350">
              <a:buAutoNum type="arabicPeriod"/>
            </a:pPr>
            <a:r>
              <a:rPr lang="de-DE" sz="2800" dirty="0"/>
              <a:t>Betrachtet die Abbildung und biegt den </a:t>
            </a:r>
            <a:br>
              <a:rPr lang="de-DE" sz="2800" dirty="0"/>
            </a:br>
            <a:r>
              <a:rPr lang="de-DE" sz="2800" dirty="0" err="1"/>
              <a:t>Pfeifenputzer</a:t>
            </a:r>
            <a:r>
              <a:rPr lang="de-DE" sz="2800" dirty="0"/>
              <a:t> wie ein Doppel-S.  </a:t>
            </a:r>
          </a:p>
          <a:p>
            <a:pPr marL="514350" indent="-514350">
              <a:buAutoNum type="arabicPeriod"/>
            </a:pPr>
            <a:r>
              <a:rPr lang="de-DE" sz="2800" dirty="0"/>
              <a:t>Vergleicht eure Form mit der Wirbelsäule </a:t>
            </a:r>
            <a:br>
              <a:rPr lang="de-DE" sz="2800" dirty="0"/>
            </a:br>
            <a:r>
              <a:rPr lang="de-DE" sz="2800" dirty="0"/>
              <a:t>des echten Skeletts!</a:t>
            </a:r>
          </a:p>
          <a:p>
            <a:pPr marL="914400" indent="-914400">
              <a:buFont typeface="+mj-lt"/>
              <a:buAutoNum type="arabicPeriod"/>
            </a:pP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77A3E3A-8848-941C-5CB6-27EB00C8DD12}"/>
              </a:ext>
            </a:extLst>
          </p:cNvPr>
          <p:cNvGrpSpPr/>
          <p:nvPr/>
        </p:nvGrpSpPr>
        <p:grpSpPr>
          <a:xfrm>
            <a:off x="8040878" y="957737"/>
            <a:ext cx="3841907" cy="5900263"/>
            <a:chOff x="7965722" y="1013492"/>
            <a:chExt cx="3841907" cy="5900263"/>
          </a:xfrm>
        </p:grpSpPr>
        <p:pic>
          <p:nvPicPr>
            <p:cNvPr id="7" name="Grafik 6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2B3FC71F-2F36-FE2C-B42F-3533B8474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21"/>
            <a:stretch/>
          </p:blipFill>
          <p:spPr>
            <a:xfrm>
              <a:off x="7965722" y="2587233"/>
              <a:ext cx="1033311" cy="4326522"/>
            </a:xfrm>
            <a:prstGeom prst="rect">
              <a:avLst/>
            </a:prstGeom>
          </p:spPr>
        </p:pic>
        <p:pic>
          <p:nvPicPr>
            <p:cNvPr id="8" name="Grafik 7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41E6FCCD-FCD4-B058-7020-CAF6EB2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701" y="1013492"/>
              <a:ext cx="2685928" cy="537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62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Wählt die korrekten Aussagen aus.</a:t>
            </a:r>
          </a:p>
          <a:p>
            <a:pPr marL="534988" indent="-534988">
              <a:buFont typeface="Courier New" panose="02070309020205020404" pitchFamily="49" charset="0"/>
              <a:buChar char="o"/>
            </a:pPr>
            <a:endParaRPr lang="de-DE" sz="2800" dirty="0"/>
          </a:p>
          <a:p>
            <a:r>
              <a:rPr lang="de-DE" sz="2800" i="1" dirty="0">
                <a:solidFill>
                  <a:schemeClr val="tx1"/>
                </a:solidFill>
              </a:rPr>
              <a:t>O   Eine gerade Wirbelsäule trägt das Gewicht </a:t>
            </a:r>
            <a:br>
              <a:rPr lang="de-DE" sz="2800" i="1" dirty="0">
                <a:solidFill>
                  <a:schemeClr val="tx1"/>
                </a:solidFill>
              </a:rPr>
            </a:br>
            <a:r>
              <a:rPr lang="de-DE" sz="2800" i="1" dirty="0">
                <a:solidFill>
                  <a:schemeClr val="tx1"/>
                </a:solidFill>
              </a:rPr>
              <a:t>      des Kopfes am besten.</a:t>
            </a:r>
          </a:p>
          <a:p>
            <a:endParaRPr lang="de-DE" sz="2800" i="1" dirty="0">
              <a:solidFill>
                <a:schemeClr val="tx1"/>
              </a:solidFill>
            </a:endParaRPr>
          </a:p>
          <a:p>
            <a:r>
              <a:rPr lang="de-DE" sz="2800" i="1" dirty="0">
                <a:solidFill>
                  <a:schemeClr val="tx1"/>
                </a:solidFill>
              </a:rPr>
              <a:t>O   Eine gekrümmte Wirbelsäule fängt </a:t>
            </a:r>
            <a:br>
              <a:rPr lang="de-DE" sz="2800" i="1" dirty="0">
                <a:solidFill>
                  <a:schemeClr val="tx1"/>
                </a:solidFill>
              </a:rPr>
            </a:br>
            <a:r>
              <a:rPr lang="de-DE" sz="2800" i="1" dirty="0">
                <a:solidFill>
                  <a:schemeClr val="tx1"/>
                </a:solidFill>
              </a:rPr>
              <a:t>      Stöße elastisch ab.</a:t>
            </a:r>
          </a:p>
          <a:p>
            <a:endParaRPr lang="de-DE" sz="2800" i="1" dirty="0">
              <a:solidFill>
                <a:schemeClr val="tx1"/>
              </a:solidFill>
            </a:endParaRPr>
          </a:p>
          <a:p>
            <a:r>
              <a:rPr lang="de-DE" sz="2800" i="1" dirty="0">
                <a:solidFill>
                  <a:schemeClr val="tx1"/>
                </a:solidFill>
              </a:rPr>
              <a:t>O   Hätte der Mensch eine C-förmige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      Wirbelsäule, so wäre diese genau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      so stabil.</a:t>
            </a:r>
          </a:p>
          <a:p>
            <a:pPr marL="914400" indent="-914400">
              <a:buFont typeface="+mj-lt"/>
              <a:buAutoNum type="arabicPeriod"/>
            </a:pP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77A3E3A-8848-941C-5CB6-27EB00C8DD12}"/>
              </a:ext>
            </a:extLst>
          </p:cNvPr>
          <p:cNvGrpSpPr/>
          <p:nvPr/>
        </p:nvGrpSpPr>
        <p:grpSpPr>
          <a:xfrm>
            <a:off x="8040878" y="957737"/>
            <a:ext cx="3841907" cy="5900263"/>
            <a:chOff x="7965722" y="1013492"/>
            <a:chExt cx="3841907" cy="5900263"/>
          </a:xfrm>
        </p:grpSpPr>
        <p:pic>
          <p:nvPicPr>
            <p:cNvPr id="7" name="Grafik 6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2B3FC71F-2F36-FE2C-B42F-3533B8474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21"/>
            <a:stretch/>
          </p:blipFill>
          <p:spPr>
            <a:xfrm>
              <a:off x="7965722" y="2587233"/>
              <a:ext cx="1033311" cy="4326522"/>
            </a:xfrm>
            <a:prstGeom prst="rect">
              <a:avLst/>
            </a:prstGeom>
          </p:spPr>
        </p:pic>
        <p:pic>
          <p:nvPicPr>
            <p:cNvPr id="8" name="Grafik 7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41E6FCCD-FCD4-B058-7020-CAF6EB2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701" y="1013492"/>
              <a:ext cx="2685928" cy="537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4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Benenne den Knochen, den sich </a:t>
            </a:r>
            <a:br>
              <a:rPr lang="de-DE" sz="4800" dirty="0"/>
            </a:br>
            <a:r>
              <a:rPr lang="de-DE" sz="4800" dirty="0"/>
              <a:t>der Patient gebrochen hat.</a:t>
            </a:r>
          </a:p>
          <a:p>
            <a:endParaRPr lang="de-DE" sz="2800" dirty="0"/>
          </a:p>
        </p:txBody>
      </p:sp>
      <p:pic>
        <p:nvPicPr>
          <p:cNvPr id="2" name="Grafik 1" descr="Ein Bild, das Person, dunkel, schließen enthält.&#10;&#10;Automatisch generierte Beschreibung">
            <a:extLst>
              <a:ext uri="{FF2B5EF4-FFF2-40B4-BE49-F238E27FC236}">
                <a16:creationId xmlns:a16="http://schemas.microsoft.com/office/drawing/2014/main" id="{1BB41E7D-D380-5737-0025-F84736C2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2" y="2335846"/>
            <a:ext cx="3155277" cy="4207035"/>
          </a:xfrm>
          <a:prstGeom prst="rect">
            <a:avLst/>
          </a:prstGeom>
        </p:spPr>
      </p:pic>
      <p:pic>
        <p:nvPicPr>
          <p:cNvPr id="3" name="Grafik 2" descr="Ein Bild, das Kleidung, Brille, Cartoon, Darstellung enthält.&#10;&#10;Automatisch generierte Beschreibung">
            <a:extLst>
              <a:ext uri="{FF2B5EF4-FFF2-40B4-BE49-F238E27FC236}">
                <a16:creationId xmlns:a16="http://schemas.microsoft.com/office/drawing/2014/main" id="{EFC60CBB-959B-BD4C-1275-1DD96411C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35" y="2333289"/>
            <a:ext cx="3037840" cy="6075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2AD9DA-CC6D-6298-AFB3-BDB56A3946CC}"/>
              </a:ext>
            </a:extLst>
          </p:cNvPr>
          <p:cNvSpPr txBox="1"/>
          <p:nvPr/>
        </p:nvSpPr>
        <p:spPr>
          <a:xfrm>
            <a:off x="978312" y="1751012"/>
            <a:ext cx="9831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i="1" dirty="0"/>
              <a:t>O Elle        O Speiche         O Wadenbein        O Schienbein</a:t>
            </a:r>
          </a:p>
        </p:txBody>
      </p:sp>
    </p:spTree>
    <p:extLst>
      <p:ext uri="{BB962C8B-B14F-4D97-AF65-F5344CB8AC3E}">
        <p14:creationId xmlns:p14="http://schemas.microsoft.com/office/powerpoint/2010/main" val="272966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Benenne den Knochen, den sich </a:t>
            </a:r>
            <a:br>
              <a:rPr lang="de-DE" sz="4800" dirty="0"/>
            </a:br>
            <a:r>
              <a:rPr lang="de-DE" sz="4800" dirty="0"/>
              <a:t>der Patient gebrochen hat.</a:t>
            </a:r>
          </a:p>
          <a:p>
            <a:endParaRPr lang="de-DE" sz="2800" dirty="0"/>
          </a:p>
        </p:txBody>
      </p:sp>
      <p:pic>
        <p:nvPicPr>
          <p:cNvPr id="2" name="Grafik 1" descr="Ein Bild, das Person, dunkel, schließen enthält.&#10;&#10;Automatisch generierte Beschreibung">
            <a:extLst>
              <a:ext uri="{FF2B5EF4-FFF2-40B4-BE49-F238E27FC236}">
                <a16:creationId xmlns:a16="http://schemas.microsoft.com/office/drawing/2014/main" id="{1BB41E7D-D380-5737-0025-F84736C2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2" y="2335846"/>
            <a:ext cx="3155277" cy="4207035"/>
          </a:xfrm>
          <a:prstGeom prst="rect">
            <a:avLst/>
          </a:prstGeom>
        </p:spPr>
      </p:pic>
      <p:pic>
        <p:nvPicPr>
          <p:cNvPr id="3" name="Grafik 2" descr="Ein Bild, das Kleidung, Brille, Cartoon, Darstellung enthält.&#10;&#10;Automatisch generierte Beschreibung">
            <a:extLst>
              <a:ext uri="{FF2B5EF4-FFF2-40B4-BE49-F238E27FC236}">
                <a16:creationId xmlns:a16="http://schemas.microsoft.com/office/drawing/2014/main" id="{EFC60CBB-959B-BD4C-1275-1DD96411C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35" y="2333289"/>
            <a:ext cx="3037840" cy="6075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2AD9DA-CC6D-6298-AFB3-BDB56A3946CC}"/>
              </a:ext>
            </a:extLst>
          </p:cNvPr>
          <p:cNvSpPr txBox="1"/>
          <p:nvPr/>
        </p:nvSpPr>
        <p:spPr>
          <a:xfrm>
            <a:off x="978312" y="1751012"/>
            <a:ext cx="9831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i="1" dirty="0"/>
              <a:t>O Elle        O Speiche         O Wadenbein        O Schienbein</a:t>
            </a:r>
          </a:p>
        </p:txBody>
      </p:sp>
      <p:sp>
        <p:nvSpPr>
          <p:cNvPr id="5" name="Denkblase: wolkenförmig 5">
            <a:extLst>
              <a:ext uri="{FF2B5EF4-FFF2-40B4-BE49-F238E27FC236}">
                <a16:creationId xmlns:a16="http://schemas.microsoft.com/office/drawing/2014/main" id="{17E98E79-D4F5-CD25-DCC8-2CFB39A51D21}"/>
              </a:ext>
            </a:extLst>
          </p:cNvPr>
          <p:cNvSpPr/>
          <p:nvPr/>
        </p:nvSpPr>
        <p:spPr>
          <a:xfrm flipH="1">
            <a:off x="3895594" y="2333289"/>
            <a:ext cx="5218935" cy="4268649"/>
          </a:xfrm>
          <a:prstGeom prst="cloudCallout">
            <a:avLst>
              <a:gd name="adj1" fmla="val -66582"/>
              <a:gd name="adj2" fmla="val -375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000" dirty="0"/>
              <a:t>Welche </a:t>
            </a:r>
            <a:r>
              <a:rPr lang="de-DE" sz="2000" b="1" dirty="0">
                <a:solidFill>
                  <a:schemeClr val="accent1"/>
                </a:solidFill>
              </a:rPr>
              <a:t>weiteren Maßnahmen</a:t>
            </a:r>
            <a:r>
              <a:rPr lang="de-DE" sz="2000" dirty="0"/>
              <a:t> muss ich nun nach der Operation noch vornehmen, damit das Bein meines Patienten möglichst gut heilt?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9372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44325-7DEA-9013-B7DF-BF6AEF53E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5118"/>
            <a:ext cx="10515600" cy="731838"/>
          </a:xfrm>
        </p:spPr>
        <p:txBody>
          <a:bodyPr/>
          <a:lstStyle/>
          <a:p>
            <a:r>
              <a:rPr lang="de-DE" sz="4800" dirty="0"/>
              <a:t>Benenne den Knochen, den sich </a:t>
            </a:r>
            <a:br>
              <a:rPr lang="de-DE" sz="4800" dirty="0"/>
            </a:br>
            <a:r>
              <a:rPr lang="de-DE" sz="4800" dirty="0"/>
              <a:t>der Patient gebrochen hat.</a:t>
            </a:r>
          </a:p>
          <a:p>
            <a:endParaRPr lang="de-DE" sz="2800" dirty="0"/>
          </a:p>
        </p:txBody>
      </p:sp>
      <p:pic>
        <p:nvPicPr>
          <p:cNvPr id="2" name="Grafik 1" descr="Ein Bild, das Person, dunkel, schließen enthält.&#10;&#10;Automatisch generierte Beschreibung">
            <a:extLst>
              <a:ext uri="{FF2B5EF4-FFF2-40B4-BE49-F238E27FC236}">
                <a16:creationId xmlns:a16="http://schemas.microsoft.com/office/drawing/2014/main" id="{1BB41E7D-D380-5737-0025-F84736C2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2" y="2335846"/>
            <a:ext cx="3155277" cy="4207035"/>
          </a:xfrm>
          <a:prstGeom prst="rect">
            <a:avLst/>
          </a:prstGeom>
        </p:spPr>
      </p:pic>
      <p:pic>
        <p:nvPicPr>
          <p:cNvPr id="3" name="Grafik 2" descr="Ein Bild, das Kleidung, Brille, Cartoon, Darstellung enthält.&#10;&#10;Automatisch generierte Beschreibung">
            <a:extLst>
              <a:ext uri="{FF2B5EF4-FFF2-40B4-BE49-F238E27FC236}">
                <a16:creationId xmlns:a16="http://schemas.microsoft.com/office/drawing/2014/main" id="{EFC60CBB-959B-BD4C-1275-1DD96411C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35" y="2333289"/>
            <a:ext cx="3037840" cy="6075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2AD9DA-CC6D-6298-AFB3-BDB56A3946CC}"/>
              </a:ext>
            </a:extLst>
          </p:cNvPr>
          <p:cNvSpPr txBox="1"/>
          <p:nvPr/>
        </p:nvSpPr>
        <p:spPr>
          <a:xfrm>
            <a:off x="978312" y="1751012"/>
            <a:ext cx="9831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i="1" dirty="0"/>
              <a:t>O Elle        O Speiche         O Wadenbein        O Schienbein</a:t>
            </a:r>
          </a:p>
        </p:txBody>
      </p:sp>
      <p:sp>
        <p:nvSpPr>
          <p:cNvPr id="5" name="Denkblase: wolkenförmig 5">
            <a:extLst>
              <a:ext uri="{FF2B5EF4-FFF2-40B4-BE49-F238E27FC236}">
                <a16:creationId xmlns:a16="http://schemas.microsoft.com/office/drawing/2014/main" id="{17E98E79-D4F5-CD25-DCC8-2CFB39A51D21}"/>
              </a:ext>
            </a:extLst>
          </p:cNvPr>
          <p:cNvSpPr/>
          <p:nvPr/>
        </p:nvSpPr>
        <p:spPr>
          <a:xfrm flipH="1">
            <a:off x="3895594" y="2333289"/>
            <a:ext cx="5218935" cy="4268649"/>
          </a:xfrm>
          <a:prstGeom prst="cloudCallout">
            <a:avLst>
              <a:gd name="adj1" fmla="val -66582"/>
              <a:gd name="adj2" fmla="val -375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000" dirty="0"/>
              <a:t>Welche </a:t>
            </a:r>
            <a:r>
              <a:rPr lang="de-DE" sz="2000" b="1" dirty="0">
                <a:solidFill>
                  <a:schemeClr val="accent1"/>
                </a:solidFill>
              </a:rPr>
              <a:t>weiteren Maßnahmen</a:t>
            </a:r>
            <a:r>
              <a:rPr lang="de-DE" sz="2000" dirty="0"/>
              <a:t> muss ich nun nach der Operation noch vornehmen, damit das Bein meines Patienten möglichst gut heilt?</a:t>
            </a:r>
          </a:p>
          <a:p>
            <a:pPr algn="ctr"/>
            <a:r>
              <a:rPr lang="de-DE" sz="2000" dirty="0"/>
              <a:t>Welche </a:t>
            </a:r>
            <a:r>
              <a:rPr lang="de-DE" sz="2000" b="1" dirty="0">
                <a:solidFill>
                  <a:schemeClr val="accent1"/>
                </a:solidFill>
              </a:rPr>
              <a:t>Nachteile</a:t>
            </a:r>
            <a:r>
              <a:rPr lang="de-DE" sz="2000" dirty="0"/>
              <a:t> wird der Patient dadurch haben?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5001543"/>
      </p:ext>
    </p:extLst>
  </p:cSld>
  <p:clrMapOvr>
    <a:masterClrMapping/>
  </p:clrMapOvr>
</p:sld>
</file>

<file path=ppt/theme/theme1.xml><?xml version="1.0" encoding="utf-8"?>
<a:theme xmlns:a="http://schemas.openxmlformats.org/drawingml/2006/main" name="TUM_Junior_Layout">
  <a:themeElements>
    <a:clrScheme name="TUM_Junio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0B100"/>
      </a:accent1>
      <a:accent2>
        <a:srgbClr val="53A3D7"/>
      </a:accent2>
      <a:accent3>
        <a:srgbClr val="EE7119"/>
      </a:accent3>
      <a:accent4>
        <a:srgbClr val="002847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37EC96D-F3EF-E142-8F69-4819BA185492}" vid="{B0EBC927-4B49-F14C-87D1-998E37F9CC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Macintosh PowerPoint</Application>
  <PresentationFormat>Breitbild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TUM_Junior_Layout</vt:lpstr>
      <vt:lpstr>Nachbereitungsquiz Skelett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Joachim Steven</dc:creator>
  <cp:lastModifiedBy>Joachim Steven</cp:lastModifiedBy>
  <cp:revision>3</cp:revision>
  <dcterms:created xsi:type="dcterms:W3CDTF">2024-10-31T09:57:39Z</dcterms:created>
  <dcterms:modified xsi:type="dcterms:W3CDTF">2024-11-20T09:01:07Z</dcterms:modified>
</cp:coreProperties>
</file>