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2192000" cy="6858000"/>
  <p:notesSz cx="6858000" cy="9144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642E3A9A-233C-A241-979A-03C8F55C20CC}" type="datetimeFigureOut">
              <a:rPr lang="de-DE"/>
              <a:t>18.02.2025</a:t>
            </a:fld>
            <a:endParaRPr lang="de-DE"/>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712621D8-2CC8-C84E-9737-43808E427A3D}"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513B507-B91A-76FF-1093-122AFE11B02A}"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CDFC2AA-B555-29B9-CE9C-AA0D5AB6F710}"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B049153-0598-4EDF-388A-ACAB6DFDA08D}"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9E2228C-AA0F-304F-3A5D-73CC6CB0E4F8}"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B505FD8-D1F8-51FC-B719-7ECD272E2D1F}"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6B881F7-A809-FFB7-0EBE-E99A3AC15731}"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323C96B-EE88-C4EF-1721-6C52115798B3}"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715A821-13B6-FBE0-98C9-57D9E91C2F5C}"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B01CF60-4B5C-177E-396E-B395FF208BAE}" type="slidenum">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F9E4668-2BAA-0CDD-5DAA-795EB4F88A6B}"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DDF8C9F-265E-C7DA-22E9-602103EEE8D7}"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8075838-4899-8DF2-3E5D-C0C88C344D08}" type="slidenum">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28489F2-8F99-7E75-4E83-72AE813017C2}" type="slidenum">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16A1A8F-7271-21BE-43D4-C3D9384F2678}" type="slidenum">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EAC03DD-F71E-3A7B-009D-8CFDDC586206}" type="slidenum">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88160B3-5A78-20A5-1C56-D65DE0816C33}" type="slidenum">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E852AD8-90E0-0CAA-85FD-004EFE84633A}" type="slidenum">
              <a:r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FA3DFE3-6404-83CD-CE72-B78B2BFA2A7C}" type="slidenum">
              <a:r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E762F12-B558-2DBF-AE94-0D90297EB133}" type="slidenum">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A19A5C6-2148-3BF6-230C-3E3A29D1F10E}" type="slidenum">
              <a:r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3</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A3B822-E999-A635-EFB5-915BC0934DA7}" type="slidenum">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009EEB9-6259-01E7-1F96-3A197096B00C}" type="slidenum">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90C9A68-2D1B-A190-6B54-712DC7D3473A}" type="slidenum">
              <a:r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09D53F5-60F5-3E4E-DC11-4743115293CC}" type="slidenum">
              <a:r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34</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en-GB"/>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35</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en-GB"/>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36</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en-GB"/>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37</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en-GB"/>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38</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en-GB"/>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39</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https://www.umweltbundesamt.de/themen/klima-energie/klimaschutz-energiepolitik-in-deutschland/wasserstoff-schluessel-im-kuenftigen-energiesystem#Wasserverfügbarkeit</a:t>
            </a:r>
            <a:endParaRPr/>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4</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en-GB"/>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40</a:t>
            </a:fld>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en-GB"/>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41</a:t>
            </a:fld>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https://www.taskcards.de/#/home/start</a:t>
            </a:r>
          </a:p>
          <a:p>
            <a:pPr>
              <a:defRPr/>
            </a:pPr>
            <a:endParaRPr lang="de-DE"/>
          </a:p>
          <a:p>
            <a:pPr>
              <a:defRPr/>
            </a:pPr>
            <a:r>
              <a:rPr lang="de-DE"/>
              <a:t>https://pollunit.com/de</a:t>
            </a:r>
            <a:endParaRPr/>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42</a:t>
            </a:fld>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F2F4E40-37B8-CE18-2482-A8D38653287F}" type="slidenum">
              <a:rP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B7D9ED5-2DEC-67A6-C68B-7C8FB6F71F30}" type="slidenum">
              <a:rP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45</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712621D8-2CC8-C84E-9737-43808E427A3D}" type="slidenum">
              <a:rPr lang="de-DE"/>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B8F72E1-F628-E78E-4549-4A55E4109B7B}"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CCAFABD-1E42-4666-2DC1-D4CA6458A994}"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6294687-8C41-FB95-489E-D6D3D560A073}"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elfolie">
    <p:spTree>
      <p:nvGrpSpPr>
        <p:cNvPr id="1" name=""/>
        <p:cNvGrpSpPr/>
        <p:nvPr/>
      </p:nvGrpSpPr>
      <p:grpSpPr bwMode="auto">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blip>
          <a:stretch/>
        </p:blipFill>
        <p:spPr bwMode="auto">
          <a:xfrm>
            <a:off x="0" y="-1"/>
            <a:ext cx="12192003" cy="6858001"/>
          </a:xfrm>
          <a:prstGeom prst="rect">
            <a:avLst/>
          </a:prstGeom>
          <a:noFill/>
        </p:spPr>
      </p:pic>
      <p:grpSp>
        <p:nvGrpSpPr>
          <p:cNvPr id="11" name="Group 10"/>
          <p:cNvGrpSpPr/>
          <p:nvPr/>
        </p:nvGrpSpPr>
        <p:grpSpPr bwMode="auto">
          <a:xfrm>
            <a:off x="0" y="0"/>
            <a:ext cx="2305051" cy="6858001"/>
            <a:chOff x="0" y="0"/>
            <a:chExt cx="2305051" cy="6858001"/>
          </a:xfrm>
          <a:gradFill>
            <a:gsLst>
              <a:gs pos="0">
                <a:schemeClr val="tx2"/>
              </a:gs>
              <a:gs pos="100000">
                <a:schemeClr val="bg2">
                  <a:lumMod val="60000"/>
                  <a:lumOff val="40000"/>
                </a:schemeClr>
              </a:gs>
            </a:gsLst>
            <a:lin ang="5400000" scaled="0"/>
          </a:gradFill>
        </p:grpSpPr>
        <p:sp>
          <p:nvSpPr>
            <p:cNvPr id="12" name="Rectangle 5"/>
            <p:cNvSpPr>
              <a:spLocks noChangeArrowheads="1"/>
            </p:cNvSpPr>
            <p:nvPr/>
          </p:nvSpPr>
          <p:spPr bwMode="auto">
            <a:xfrm>
              <a:off x="1209675" y="4763"/>
              <a:ext cx="23813" cy="2181225"/>
            </a:xfrm>
            <a:prstGeom prst="rect">
              <a:avLst/>
            </a:prstGeom>
            <a:grpFill/>
            <a:ln>
              <a:noFill/>
            </a:ln>
          </p:spPr>
        </p:sp>
        <p:sp>
          <p:nvSpPr>
            <p:cNvPr id="13" name="Freeform 6"/>
            <p:cNvSpPr>
              <a:spLocks noEditPoints="1"/>
            </p:cNvSpPr>
            <p:nvPr/>
          </p:nvSpPr>
          <p:spPr bwMode="auto">
            <a:xfrm>
              <a:off x="1128713" y="2176463"/>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4" name="Freeform 7"/>
            <p:cNvSpPr>
              <a:spLocks noEditPoints="1"/>
            </p:cNvSpPr>
            <p:nvPr/>
          </p:nvSpPr>
          <p:spPr bwMode="auto">
            <a:xfrm>
              <a:off x="1123950" y="4021138"/>
              <a:ext cx="190500"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5" name="Rectangle 8"/>
            <p:cNvSpPr>
              <a:spLocks noChangeArrowheads="1"/>
            </p:cNvSpPr>
            <p:nvPr/>
          </p:nvSpPr>
          <p:spPr bwMode="auto">
            <a:xfrm>
              <a:off x="414338" y="9525"/>
              <a:ext cx="28575" cy="4481513"/>
            </a:xfrm>
            <a:prstGeom prst="rect">
              <a:avLst/>
            </a:prstGeom>
            <a:grpFill/>
            <a:ln>
              <a:noFill/>
            </a:ln>
          </p:spPr>
        </p:sp>
        <p:sp>
          <p:nvSpPr>
            <p:cNvPr id="16" name="Freeform 9"/>
            <p:cNvSpPr>
              <a:spLocks noEditPoints="1"/>
            </p:cNvSpPr>
            <p:nvPr/>
          </p:nvSpPr>
          <p:spPr bwMode="auto">
            <a:xfrm>
              <a:off x="333375" y="4481513"/>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7" name="Freeform 10"/>
            <p:cNvSpPr/>
            <p:nvPr/>
          </p:nvSpPr>
          <p:spPr bwMode="auto">
            <a:xfrm>
              <a:off x="190500" y="9525"/>
              <a:ext cx="152400" cy="908050"/>
            </a:xfrm>
            <a:custGeom>
              <a:avLst/>
              <a:gdLst/>
              <a:ahLst/>
              <a:cxnLst/>
              <a:rect l="0" t="0" r="r" b="b"/>
              <a:pathLst>
                <a:path w="96" h="572" extrusionOk="0">
                  <a:moveTo>
                    <a:pt x="15" y="572"/>
                  </a:moveTo>
                  <a:lnTo>
                    <a:pt x="0" y="566"/>
                  </a:lnTo>
                  <a:lnTo>
                    <a:pt x="81" y="380"/>
                  </a:lnTo>
                  <a:lnTo>
                    <a:pt x="81" y="0"/>
                  </a:lnTo>
                  <a:lnTo>
                    <a:pt x="96" y="0"/>
                  </a:lnTo>
                  <a:lnTo>
                    <a:pt x="96" y="383"/>
                  </a:lnTo>
                  <a:lnTo>
                    <a:pt x="15" y="572"/>
                  </a:lnTo>
                  <a:close/>
                </a:path>
              </a:pathLst>
            </a:custGeom>
            <a:grpFill/>
            <a:ln>
              <a:noFill/>
            </a:ln>
          </p:spPr>
        </p:sp>
        <p:sp>
          <p:nvSpPr>
            <p:cNvPr id="18" name="Freeform 11"/>
            <p:cNvSpPr/>
            <p:nvPr/>
          </p:nvSpPr>
          <p:spPr bwMode="auto">
            <a:xfrm>
              <a:off x="1290638" y="14288"/>
              <a:ext cx="376238" cy="1801813"/>
            </a:xfrm>
            <a:custGeom>
              <a:avLst/>
              <a:gdLst/>
              <a:ahLst/>
              <a:cxnLst/>
              <a:rect l="0" t="0" r="r" b="b"/>
              <a:pathLst>
                <a:path w="237" h="1135" extrusionOk="0">
                  <a:moveTo>
                    <a:pt x="222" y="1135"/>
                  </a:moveTo>
                  <a:lnTo>
                    <a:pt x="0" y="620"/>
                  </a:lnTo>
                  <a:lnTo>
                    <a:pt x="0" y="0"/>
                  </a:lnTo>
                  <a:lnTo>
                    <a:pt x="18" y="0"/>
                  </a:lnTo>
                  <a:lnTo>
                    <a:pt x="18" y="617"/>
                  </a:lnTo>
                  <a:lnTo>
                    <a:pt x="237" y="1129"/>
                  </a:lnTo>
                  <a:lnTo>
                    <a:pt x="222" y="1135"/>
                  </a:lnTo>
                  <a:close/>
                </a:path>
              </a:pathLst>
            </a:custGeom>
            <a:grpFill/>
            <a:ln>
              <a:noFill/>
            </a:ln>
          </p:spPr>
        </p:sp>
        <p:sp>
          <p:nvSpPr>
            <p:cNvPr id="19" name="Freeform 12"/>
            <p:cNvSpPr>
              <a:spLocks noEditPoints="1"/>
            </p:cNvSpPr>
            <p:nvPr/>
          </p:nvSpPr>
          <p:spPr bwMode="auto">
            <a:xfrm>
              <a:off x="1600200" y="1801813"/>
              <a:ext cx="190500"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20" name="Freeform 13"/>
            <p:cNvSpPr/>
            <p:nvPr/>
          </p:nvSpPr>
          <p:spPr bwMode="auto">
            <a:xfrm>
              <a:off x="1381125" y="9525"/>
              <a:ext cx="371475" cy="1425575"/>
            </a:xfrm>
            <a:custGeom>
              <a:avLst/>
              <a:gdLst/>
              <a:ahLst/>
              <a:cxnLst/>
              <a:rect l="0" t="0" r="r" b="b"/>
              <a:pathLst>
                <a:path w="234" h="898" extrusionOk="0">
                  <a:moveTo>
                    <a:pt x="219" y="898"/>
                  </a:moveTo>
                  <a:lnTo>
                    <a:pt x="0" y="383"/>
                  </a:lnTo>
                  <a:lnTo>
                    <a:pt x="0" y="0"/>
                  </a:lnTo>
                  <a:lnTo>
                    <a:pt x="15" y="0"/>
                  </a:lnTo>
                  <a:lnTo>
                    <a:pt x="15" y="380"/>
                  </a:lnTo>
                  <a:lnTo>
                    <a:pt x="234" y="892"/>
                  </a:lnTo>
                  <a:lnTo>
                    <a:pt x="219" y="898"/>
                  </a:lnTo>
                  <a:close/>
                </a:path>
              </a:pathLst>
            </a:custGeom>
            <a:grpFill/>
            <a:ln>
              <a:noFill/>
            </a:ln>
          </p:spPr>
        </p:sp>
        <p:sp>
          <p:nvSpPr>
            <p:cNvPr id="21" name="Freeform 14"/>
            <p:cNvSpPr/>
            <p:nvPr/>
          </p:nvSpPr>
          <p:spPr bwMode="auto">
            <a:xfrm>
              <a:off x="1643063" y="0"/>
              <a:ext cx="152400" cy="912813"/>
            </a:xfrm>
            <a:custGeom>
              <a:avLst/>
              <a:gdLst/>
              <a:ahLst/>
              <a:cxnLst/>
              <a:rect l="0" t="0" r="r" b="b"/>
              <a:pathLst>
                <a:path w="96" h="575" extrusionOk="0">
                  <a:moveTo>
                    <a:pt x="96" y="575"/>
                  </a:moveTo>
                  <a:lnTo>
                    <a:pt x="78" y="575"/>
                  </a:lnTo>
                  <a:lnTo>
                    <a:pt x="78" y="192"/>
                  </a:lnTo>
                  <a:lnTo>
                    <a:pt x="0" y="6"/>
                  </a:lnTo>
                  <a:lnTo>
                    <a:pt x="15" y="0"/>
                  </a:lnTo>
                  <a:lnTo>
                    <a:pt x="96" y="189"/>
                  </a:lnTo>
                  <a:lnTo>
                    <a:pt x="96" y="575"/>
                  </a:lnTo>
                  <a:close/>
                </a:path>
              </a:pathLst>
            </a:custGeom>
            <a:grpFill/>
            <a:ln>
              <a:noFill/>
            </a:ln>
          </p:spPr>
        </p:sp>
        <p:sp>
          <p:nvSpPr>
            <p:cNvPr id="22" name="Freeform 15"/>
            <p:cNvSpPr>
              <a:spLocks noEditPoints="1"/>
            </p:cNvSpPr>
            <p:nvPr/>
          </p:nvSpPr>
          <p:spPr bwMode="auto">
            <a:xfrm>
              <a:off x="1685925" y="1420813"/>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23" name="Freeform 16"/>
            <p:cNvSpPr>
              <a:spLocks noEditPoints="1"/>
            </p:cNvSpPr>
            <p:nvPr/>
          </p:nvSpPr>
          <p:spPr bwMode="auto">
            <a:xfrm>
              <a:off x="1685925" y="903288"/>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24" name="Freeform 17"/>
            <p:cNvSpPr/>
            <p:nvPr/>
          </p:nvSpPr>
          <p:spPr bwMode="auto">
            <a:xfrm>
              <a:off x="1743075" y="4763"/>
              <a:ext cx="419100" cy="522287"/>
            </a:xfrm>
            <a:custGeom>
              <a:avLst/>
              <a:gdLst/>
              <a:ahLst/>
              <a:cxnLst/>
              <a:rect l="0" t="0" r="r" b="b"/>
              <a:pathLst>
                <a:path w="264" h="329" extrusionOk="0">
                  <a:moveTo>
                    <a:pt x="252" y="329"/>
                  </a:moveTo>
                  <a:lnTo>
                    <a:pt x="45" y="120"/>
                  </a:lnTo>
                  <a:lnTo>
                    <a:pt x="0" y="6"/>
                  </a:lnTo>
                  <a:lnTo>
                    <a:pt x="15" y="0"/>
                  </a:lnTo>
                  <a:lnTo>
                    <a:pt x="60" y="111"/>
                  </a:lnTo>
                  <a:lnTo>
                    <a:pt x="264" y="317"/>
                  </a:lnTo>
                  <a:lnTo>
                    <a:pt x="252" y="329"/>
                  </a:lnTo>
                  <a:close/>
                </a:path>
              </a:pathLst>
            </a:custGeom>
            <a:grpFill/>
            <a:ln>
              <a:noFill/>
            </a:ln>
          </p:spPr>
        </p:sp>
        <p:sp>
          <p:nvSpPr>
            <p:cNvPr id="25" name="Freeform 18"/>
            <p:cNvSpPr>
              <a:spLocks noEditPoints="1"/>
            </p:cNvSpPr>
            <p:nvPr/>
          </p:nvSpPr>
          <p:spPr bwMode="auto">
            <a:xfrm>
              <a:off x="2119313" y="488950"/>
              <a:ext cx="161925" cy="147638"/>
            </a:xfrm>
            <a:custGeom>
              <a:avLst/>
              <a:gdLst/>
              <a:ahLst/>
              <a:cxnLst/>
              <a:rect l="0" t="0"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26" name="Freeform 19"/>
            <p:cNvSpPr/>
            <p:nvPr/>
          </p:nvSpPr>
          <p:spPr bwMode="auto">
            <a:xfrm>
              <a:off x="952500" y="4763"/>
              <a:ext cx="152400" cy="908050"/>
            </a:xfrm>
            <a:custGeom>
              <a:avLst/>
              <a:gdLst/>
              <a:ahLst/>
              <a:cxnLst/>
              <a:rect l="0" t="0" r="r" b="b"/>
              <a:pathLst>
                <a:path w="96" h="572" extrusionOk="0">
                  <a:moveTo>
                    <a:pt x="15" y="572"/>
                  </a:moveTo>
                  <a:lnTo>
                    <a:pt x="0" y="572"/>
                  </a:lnTo>
                  <a:lnTo>
                    <a:pt x="0" y="189"/>
                  </a:lnTo>
                  <a:lnTo>
                    <a:pt x="81" y="0"/>
                  </a:lnTo>
                  <a:lnTo>
                    <a:pt x="96" y="6"/>
                  </a:lnTo>
                  <a:lnTo>
                    <a:pt x="15" y="192"/>
                  </a:lnTo>
                  <a:lnTo>
                    <a:pt x="15" y="572"/>
                  </a:lnTo>
                  <a:close/>
                </a:path>
              </a:pathLst>
            </a:custGeom>
            <a:grpFill/>
            <a:ln>
              <a:noFill/>
            </a:ln>
          </p:spPr>
        </p:sp>
        <p:sp>
          <p:nvSpPr>
            <p:cNvPr id="27" name="Freeform 20"/>
            <p:cNvSpPr>
              <a:spLocks noEditPoints="1"/>
            </p:cNvSpPr>
            <p:nvPr/>
          </p:nvSpPr>
          <p:spPr bwMode="auto">
            <a:xfrm>
              <a:off x="866775" y="903288"/>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p:spPr>
        </p:sp>
        <p:sp>
          <p:nvSpPr>
            <p:cNvPr id="28" name="Freeform 21"/>
            <p:cNvSpPr>
              <a:spLocks noEditPoints="1"/>
            </p:cNvSpPr>
            <p:nvPr/>
          </p:nvSpPr>
          <p:spPr bwMode="auto">
            <a:xfrm>
              <a:off x="890588" y="1554163"/>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29" name="Freeform 22"/>
            <p:cNvSpPr/>
            <p:nvPr/>
          </p:nvSpPr>
          <p:spPr bwMode="auto">
            <a:xfrm>
              <a:off x="738188" y="5622924"/>
              <a:ext cx="338138" cy="1216025"/>
            </a:xfrm>
            <a:custGeom>
              <a:avLst/>
              <a:gdLst/>
              <a:ahLst/>
              <a:cxnLst/>
              <a:rect l="0" t="0" r="r" b="b"/>
              <a:pathLst>
                <a:path w="213" h="766" extrusionOk="0">
                  <a:moveTo>
                    <a:pt x="213" y="766"/>
                  </a:moveTo>
                  <a:lnTo>
                    <a:pt x="195" y="766"/>
                  </a:lnTo>
                  <a:lnTo>
                    <a:pt x="195" y="464"/>
                  </a:lnTo>
                  <a:lnTo>
                    <a:pt x="0" y="6"/>
                  </a:lnTo>
                  <a:lnTo>
                    <a:pt x="12" y="0"/>
                  </a:lnTo>
                  <a:lnTo>
                    <a:pt x="213" y="461"/>
                  </a:lnTo>
                  <a:lnTo>
                    <a:pt x="213" y="766"/>
                  </a:lnTo>
                  <a:close/>
                </a:path>
              </a:pathLst>
            </a:custGeom>
            <a:grpFill/>
            <a:ln>
              <a:noFill/>
            </a:ln>
          </p:spPr>
        </p:sp>
        <p:sp>
          <p:nvSpPr>
            <p:cNvPr id="30" name="Freeform 23"/>
            <p:cNvSpPr>
              <a:spLocks noEditPoints="1"/>
            </p:cNvSpPr>
            <p:nvPr/>
          </p:nvSpPr>
          <p:spPr bwMode="auto">
            <a:xfrm>
              <a:off x="647700" y="5480049"/>
              <a:ext cx="157163" cy="157163"/>
            </a:xfrm>
            <a:custGeom>
              <a:avLst/>
              <a:gdLst/>
              <a:ahLst/>
              <a:cxnLst/>
              <a:rect l="0" t="0"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p:spPr>
        </p:sp>
        <p:sp>
          <p:nvSpPr>
            <p:cNvPr id="31" name="Freeform 24"/>
            <p:cNvSpPr>
              <a:spLocks noEditPoints="1"/>
            </p:cNvSpPr>
            <p:nvPr/>
          </p:nvSpPr>
          <p:spPr bwMode="auto">
            <a:xfrm>
              <a:off x="66675" y="903288"/>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p:spPr>
        </p:sp>
        <p:sp>
          <p:nvSpPr>
            <p:cNvPr id="32" name="Freeform 25"/>
            <p:cNvSpPr/>
            <p:nvPr/>
          </p:nvSpPr>
          <p:spPr bwMode="auto">
            <a:xfrm>
              <a:off x="0" y="3897313"/>
              <a:ext cx="133350" cy="266700"/>
            </a:xfrm>
            <a:custGeom>
              <a:avLst/>
              <a:gdLst/>
              <a:ahLst/>
              <a:cxnLst/>
              <a:rect l="0" t="0" r="r" b="b"/>
              <a:pathLst>
                <a:path w="84" h="168" extrusionOk="0">
                  <a:moveTo>
                    <a:pt x="69" y="168"/>
                  </a:moveTo>
                  <a:lnTo>
                    <a:pt x="0" y="6"/>
                  </a:lnTo>
                  <a:lnTo>
                    <a:pt x="12" y="0"/>
                  </a:lnTo>
                  <a:lnTo>
                    <a:pt x="84" y="162"/>
                  </a:lnTo>
                  <a:lnTo>
                    <a:pt x="69" y="168"/>
                  </a:lnTo>
                  <a:close/>
                </a:path>
              </a:pathLst>
            </a:custGeom>
            <a:grpFill/>
            <a:ln>
              <a:noFill/>
            </a:ln>
          </p:spPr>
        </p:sp>
        <p:sp>
          <p:nvSpPr>
            <p:cNvPr id="33" name="Freeform 26"/>
            <p:cNvSpPr>
              <a:spLocks noEditPoints="1"/>
            </p:cNvSpPr>
            <p:nvPr/>
          </p:nvSpPr>
          <p:spPr bwMode="auto">
            <a:xfrm>
              <a:off x="66675" y="4149725"/>
              <a:ext cx="190500"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34" name="Freeform 27"/>
            <p:cNvSpPr/>
            <p:nvPr/>
          </p:nvSpPr>
          <p:spPr bwMode="auto">
            <a:xfrm>
              <a:off x="0" y="1644650"/>
              <a:ext cx="133350" cy="269875"/>
            </a:xfrm>
            <a:custGeom>
              <a:avLst/>
              <a:gdLst/>
              <a:ahLst/>
              <a:cxnLst/>
              <a:rect l="0" t="0" r="r" b="b"/>
              <a:pathLst>
                <a:path w="84" h="170" extrusionOk="0">
                  <a:moveTo>
                    <a:pt x="12" y="170"/>
                  </a:moveTo>
                  <a:lnTo>
                    <a:pt x="0" y="164"/>
                  </a:lnTo>
                  <a:lnTo>
                    <a:pt x="69" y="0"/>
                  </a:lnTo>
                  <a:lnTo>
                    <a:pt x="84" y="6"/>
                  </a:lnTo>
                  <a:lnTo>
                    <a:pt x="12" y="170"/>
                  </a:lnTo>
                  <a:close/>
                </a:path>
              </a:pathLst>
            </a:custGeom>
            <a:grpFill/>
            <a:ln>
              <a:noFill/>
            </a:ln>
          </p:spPr>
        </p:sp>
        <p:sp>
          <p:nvSpPr>
            <p:cNvPr id="35" name="Freeform 28"/>
            <p:cNvSpPr>
              <a:spLocks noEditPoints="1"/>
            </p:cNvSpPr>
            <p:nvPr/>
          </p:nvSpPr>
          <p:spPr bwMode="auto">
            <a:xfrm>
              <a:off x="66675" y="1468438"/>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36" name="Freeform 29"/>
            <p:cNvSpPr/>
            <p:nvPr/>
          </p:nvSpPr>
          <p:spPr bwMode="auto">
            <a:xfrm>
              <a:off x="695325" y="4763"/>
              <a:ext cx="309563" cy="1558925"/>
            </a:xfrm>
            <a:custGeom>
              <a:avLst/>
              <a:gdLst/>
              <a:ahLst/>
              <a:cxnLst/>
              <a:rect l="0" t="0"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p:spPr>
        </p:sp>
        <p:sp>
          <p:nvSpPr>
            <p:cNvPr id="37" name="Freeform 30"/>
            <p:cNvSpPr>
              <a:spLocks noEditPoints="1"/>
            </p:cNvSpPr>
            <p:nvPr/>
          </p:nvSpPr>
          <p:spPr bwMode="auto">
            <a:xfrm>
              <a:off x="57150" y="4881563"/>
              <a:ext cx="190500"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38" name="Freeform 31"/>
            <p:cNvSpPr/>
            <p:nvPr/>
          </p:nvSpPr>
          <p:spPr bwMode="auto">
            <a:xfrm>
              <a:off x="138113" y="5060950"/>
              <a:ext cx="304800" cy="1778000"/>
            </a:xfrm>
            <a:custGeom>
              <a:avLst/>
              <a:gdLst/>
              <a:ahLst/>
              <a:cxnLst/>
              <a:rect l="0" t="0"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p:spPr>
        </p:sp>
        <p:sp>
          <p:nvSpPr>
            <p:cNvPr id="39" name="Freeform 32"/>
            <p:cNvSpPr>
              <a:spLocks noEditPoints="1"/>
            </p:cNvSpPr>
            <p:nvPr/>
          </p:nvSpPr>
          <p:spPr bwMode="auto">
            <a:xfrm>
              <a:off x="561975" y="6430963"/>
              <a:ext cx="190500"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0" name="Rectangle 33"/>
            <p:cNvSpPr>
              <a:spLocks noChangeArrowheads="1"/>
            </p:cNvSpPr>
            <p:nvPr/>
          </p:nvSpPr>
          <p:spPr bwMode="auto">
            <a:xfrm>
              <a:off x="642938" y="6610350"/>
              <a:ext cx="23813" cy="242888"/>
            </a:xfrm>
            <a:prstGeom prst="rect">
              <a:avLst/>
            </a:prstGeom>
            <a:grpFill/>
            <a:ln>
              <a:noFill/>
            </a:ln>
          </p:spPr>
        </p:sp>
        <p:sp>
          <p:nvSpPr>
            <p:cNvPr id="41" name="Freeform 34"/>
            <p:cNvSpPr>
              <a:spLocks noEditPoints="1"/>
            </p:cNvSpPr>
            <p:nvPr/>
          </p:nvSpPr>
          <p:spPr bwMode="auto">
            <a:xfrm>
              <a:off x="76200" y="6430963"/>
              <a:ext cx="190500" cy="188913"/>
            </a:xfrm>
            <a:custGeom>
              <a:avLst/>
              <a:gdLst/>
              <a:ahLst/>
              <a:cxnLst/>
              <a:rect l="0" t="0"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2" name="Freeform 35"/>
            <p:cNvSpPr/>
            <p:nvPr/>
          </p:nvSpPr>
          <p:spPr bwMode="auto">
            <a:xfrm>
              <a:off x="0" y="5978525"/>
              <a:ext cx="190500" cy="461963"/>
            </a:xfrm>
            <a:custGeom>
              <a:avLst/>
              <a:gdLst/>
              <a:ahLst/>
              <a:cxnLst/>
              <a:rect l="0" t="0" r="r" b="b"/>
              <a:pathLst>
                <a:path w="120" h="291" extrusionOk="0">
                  <a:moveTo>
                    <a:pt x="120" y="291"/>
                  </a:moveTo>
                  <a:lnTo>
                    <a:pt x="105" y="291"/>
                  </a:lnTo>
                  <a:lnTo>
                    <a:pt x="105" y="114"/>
                  </a:lnTo>
                  <a:lnTo>
                    <a:pt x="0" y="9"/>
                  </a:lnTo>
                  <a:lnTo>
                    <a:pt x="12" y="0"/>
                  </a:lnTo>
                  <a:lnTo>
                    <a:pt x="120" y="108"/>
                  </a:lnTo>
                  <a:lnTo>
                    <a:pt x="120" y="291"/>
                  </a:lnTo>
                  <a:close/>
                </a:path>
              </a:pathLst>
            </a:custGeom>
            <a:grpFill/>
            <a:ln>
              <a:noFill/>
            </a:ln>
          </p:spPr>
        </p:sp>
        <p:sp>
          <p:nvSpPr>
            <p:cNvPr id="43" name="Freeform 36"/>
            <p:cNvSpPr/>
            <p:nvPr/>
          </p:nvSpPr>
          <p:spPr bwMode="auto">
            <a:xfrm>
              <a:off x="1014413" y="1801813"/>
              <a:ext cx="214313" cy="755650"/>
            </a:xfrm>
            <a:custGeom>
              <a:avLst/>
              <a:gdLst/>
              <a:ahLst/>
              <a:cxnLst/>
              <a:rect l="0" t="0" r="r" b="b"/>
              <a:pathLst>
                <a:path w="135" h="476" extrusionOk="0">
                  <a:moveTo>
                    <a:pt x="12" y="476"/>
                  </a:moveTo>
                  <a:lnTo>
                    <a:pt x="0" y="476"/>
                  </a:lnTo>
                  <a:lnTo>
                    <a:pt x="0" y="128"/>
                  </a:lnTo>
                  <a:lnTo>
                    <a:pt x="126" y="0"/>
                  </a:lnTo>
                  <a:lnTo>
                    <a:pt x="135" y="9"/>
                  </a:lnTo>
                  <a:lnTo>
                    <a:pt x="12" y="131"/>
                  </a:lnTo>
                  <a:lnTo>
                    <a:pt x="12" y="476"/>
                  </a:lnTo>
                  <a:close/>
                </a:path>
              </a:pathLst>
            </a:custGeom>
            <a:grpFill/>
            <a:ln>
              <a:noFill/>
            </a:ln>
          </p:spPr>
        </p:sp>
        <p:sp>
          <p:nvSpPr>
            <p:cNvPr id="44" name="Freeform 37"/>
            <p:cNvSpPr>
              <a:spLocks noEditPoints="1"/>
            </p:cNvSpPr>
            <p:nvPr/>
          </p:nvSpPr>
          <p:spPr bwMode="auto">
            <a:xfrm>
              <a:off x="938213" y="2547938"/>
              <a:ext cx="166687" cy="160338"/>
            </a:xfrm>
            <a:custGeom>
              <a:avLst/>
              <a:gdLst/>
              <a:ahLst/>
              <a:cxnLst/>
              <a:rect l="0" t="0"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p:spPr>
        </p:sp>
        <p:sp>
          <p:nvSpPr>
            <p:cNvPr id="45" name="Freeform 38"/>
            <p:cNvSpPr/>
            <p:nvPr/>
          </p:nvSpPr>
          <p:spPr bwMode="auto">
            <a:xfrm>
              <a:off x="595313" y="4763"/>
              <a:ext cx="638175" cy="4025899"/>
            </a:xfrm>
            <a:custGeom>
              <a:avLst/>
              <a:gdLst/>
              <a:ahLst/>
              <a:cxnLst/>
              <a:rect l="0" t="0"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p:spPr>
        </p:sp>
        <p:sp>
          <p:nvSpPr>
            <p:cNvPr id="46" name="Freeform 39"/>
            <p:cNvSpPr/>
            <p:nvPr/>
          </p:nvSpPr>
          <p:spPr bwMode="auto">
            <a:xfrm>
              <a:off x="1223963" y="1382713"/>
              <a:ext cx="142875" cy="476250"/>
            </a:xfrm>
            <a:custGeom>
              <a:avLst/>
              <a:gdLst/>
              <a:ahLst/>
              <a:cxnLst/>
              <a:rect l="0" t="0" r="r" b="b"/>
              <a:pathLst>
                <a:path w="90" h="300" extrusionOk="0">
                  <a:moveTo>
                    <a:pt x="90" y="300"/>
                  </a:moveTo>
                  <a:lnTo>
                    <a:pt x="78" y="300"/>
                  </a:lnTo>
                  <a:lnTo>
                    <a:pt x="78" y="84"/>
                  </a:lnTo>
                  <a:lnTo>
                    <a:pt x="0" y="9"/>
                  </a:lnTo>
                  <a:lnTo>
                    <a:pt x="9" y="0"/>
                  </a:lnTo>
                  <a:lnTo>
                    <a:pt x="90" y="81"/>
                  </a:lnTo>
                  <a:lnTo>
                    <a:pt x="90" y="300"/>
                  </a:lnTo>
                  <a:close/>
                </a:path>
              </a:pathLst>
            </a:custGeom>
            <a:grpFill/>
            <a:ln>
              <a:noFill/>
            </a:ln>
          </p:spPr>
        </p:sp>
        <p:sp>
          <p:nvSpPr>
            <p:cNvPr id="47" name="Freeform 40"/>
            <p:cNvSpPr>
              <a:spLocks noEditPoints="1"/>
            </p:cNvSpPr>
            <p:nvPr/>
          </p:nvSpPr>
          <p:spPr bwMode="auto">
            <a:xfrm>
              <a:off x="1300163" y="1849438"/>
              <a:ext cx="109538" cy="107949"/>
            </a:xfrm>
            <a:custGeom>
              <a:avLst/>
              <a:gdLst/>
              <a:ahLst/>
              <a:cxnLst/>
              <a:rect l="0" t="0"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48" name="Freeform 41"/>
            <p:cNvSpPr/>
            <p:nvPr/>
          </p:nvSpPr>
          <p:spPr bwMode="auto">
            <a:xfrm>
              <a:off x="280988" y="3417888"/>
              <a:ext cx="142875" cy="474663"/>
            </a:xfrm>
            <a:custGeom>
              <a:avLst/>
              <a:gdLst/>
              <a:ahLst/>
              <a:cxnLst/>
              <a:rect l="0" t="0" r="r" b="b"/>
              <a:pathLst>
                <a:path w="90" h="299" extrusionOk="0">
                  <a:moveTo>
                    <a:pt x="12" y="299"/>
                  </a:moveTo>
                  <a:lnTo>
                    <a:pt x="0" y="299"/>
                  </a:lnTo>
                  <a:lnTo>
                    <a:pt x="0" y="80"/>
                  </a:lnTo>
                  <a:lnTo>
                    <a:pt x="81" y="0"/>
                  </a:lnTo>
                  <a:lnTo>
                    <a:pt x="90" y="8"/>
                  </a:lnTo>
                  <a:lnTo>
                    <a:pt x="12" y="83"/>
                  </a:lnTo>
                  <a:lnTo>
                    <a:pt x="12" y="299"/>
                  </a:lnTo>
                  <a:close/>
                </a:path>
              </a:pathLst>
            </a:custGeom>
            <a:grpFill/>
            <a:ln>
              <a:noFill/>
            </a:ln>
          </p:spPr>
        </p:sp>
        <p:sp>
          <p:nvSpPr>
            <p:cNvPr id="49" name="Freeform 42"/>
            <p:cNvSpPr>
              <a:spLocks noEditPoints="1"/>
            </p:cNvSpPr>
            <p:nvPr/>
          </p:nvSpPr>
          <p:spPr bwMode="auto">
            <a:xfrm>
              <a:off x="238125" y="3883024"/>
              <a:ext cx="109538" cy="109538"/>
            </a:xfrm>
            <a:custGeom>
              <a:avLst/>
              <a:gdLst/>
              <a:ahLst/>
              <a:cxnLst/>
              <a:rect l="0" t="0"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p:spPr>
        </p:sp>
        <p:sp>
          <p:nvSpPr>
            <p:cNvPr id="50" name="Freeform 43"/>
            <p:cNvSpPr/>
            <p:nvPr/>
          </p:nvSpPr>
          <p:spPr bwMode="auto">
            <a:xfrm>
              <a:off x="4763" y="2166938"/>
              <a:ext cx="114300" cy="452438"/>
            </a:xfrm>
            <a:custGeom>
              <a:avLst/>
              <a:gdLst/>
              <a:ahLst/>
              <a:cxnLst/>
              <a:rect l="0" t="0" r="r" b="b"/>
              <a:pathLst>
                <a:path w="72" h="285" extrusionOk="0">
                  <a:moveTo>
                    <a:pt x="6" y="285"/>
                  </a:moveTo>
                  <a:lnTo>
                    <a:pt x="0" y="276"/>
                  </a:lnTo>
                  <a:lnTo>
                    <a:pt x="60" y="216"/>
                  </a:lnTo>
                  <a:lnTo>
                    <a:pt x="60" y="0"/>
                  </a:lnTo>
                  <a:lnTo>
                    <a:pt x="72" y="0"/>
                  </a:lnTo>
                  <a:lnTo>
                    <a:pt x="72" y="222"/>
                  </a:lnTo>
                  <a:lnTo>
                    <a:pt x="6" y="285"/>
                  </a:lnTo>
                  <a:close/>
                </a:path>
              </a:pathLst>
            </a:custGeom>
            <a:grpFill/>
            <a:ln>
              <a:noFill/>
            </a:ln>
          </p:spPr>
        </p:sp>
        <p:sp>
          <p:nvSpPr>
            <p:cNvPr id="51" name="Freeform 44"/>
            <p:cNvSpPr>
              <a:spLocks noEditPoints="1"/>
            </p:cNvSpPr>
            <p:nvPr/>
          </p:nvSpPr>
          <p:spPr bwMode="auto">
            <a:xfrm>
              <a:off x="52388" y="2066925"/>
              <a:ext cx="109538" cy="109538"/>
            </a:xfrm>
            <a:custGeom>
              <a:avLst/>
              <a:gdLst/>
              <a:ahLst/>
              <a:cxnLst/>
              <a:rect l="0" t="0"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52" name="Rectangle 45"/>
            <p:cNvSpPr>
              <a:spLocks noChangeArrowheads="1"/>
            </p:cNvSpPr>
            <p:nvPr/>
          </p:nvSpPr>
          <p:spPr bwMode="auto">
            <a:xfrm>
              <a:off x="1228725" y="4662488"/>
              <a:ext cx="23813" cy="2181225"/>
            </a:xfrm>
            <a:prstGeom prst="rect">
              <a:avLst/>
            </a:prstGeom>
            <a:grpFill/>
            <a:ln>
              <a:noFill/>
            </a:ln>
          </p:spPr>
        </p:sp>
        <p:sp>
          <p:nvSpPr>
            <p:cNvPr id="53" name="Freeform 46"/>
            <p:cNvSpPr/>
            <p:nvPr/>
          </p:nvSpPr>
          <p:spPr bwMode="auto">
            <a:xfrm>
              <a:off x="1319213" y="5041900"/>
              <a:ext cx="371475" cy="1801813"/>
            </a:xfrm>
            <a:custGeom>
              <a:avLst/>
              <a:gdLst/>
              <a:ahLst/>
              <a:cxnLst/>
              <a:rect l="0" t="0"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pFill/>
            <a:ln>
              <a:noFill/>
            </a:ln>
          </p:spPr>
        </p:sp>
        <p:sp>
          <p:nvSpPr>
            <p:cNvPr id="54" name="Freeform 47"/>
            <p:cNvSpPr>
              <a:spLocks noEditPoints="1"/>
            </p:cNvSpPr>
            <p:nvPr/>
          </p:nvSpPr>
          <p:spPr bwMode="auto">
            <a:xfrm>
              <a:off x="1147763" y="4481513"/>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55" name="Freeform 48"/>
            <p:cNvSpPr/>
            <p:nvPr/>
          </p:nvSpPr>
          <p:spPr bwMode="auto">
            <a:xfrm>
              <a:off x="819150" y="3983038"/>
              <a:ext cx="347663" cy="2860675"/>
            </a:xfrm>
            <a:custGeom>
              <a:avLst/>
              <a:gdLst/>
              <a:ahLst/>
              <a:cxnLst/>
              <a:rect l="0" t="0" r="r" b="b"/>
              <a:pathLst>
                <a:path w="219" h="1802" extrusionOk="0">
                  <a:moveTo>
                    <a:pt x="219" y="1802"/>
                  </a:moveTo>
                  <a:lnTo>
                    <a:pt x="201" y="1802"/>
                  </a:lnTo>
                  <a:lnTo>
                    <a:pt x="201" y="1185"/>
                  </a:lnTo>
                  <a:lnTo>
                    <a:pt x="0" y="3"/>
                  </a:lnTo>
                  <a:lnTo>
                    <a:pt x="15" y="0"/>
                  </a:lnTo>
                  <a:lnTo>
                    <a:pt x="219" y="1185"/>
                  </a:lnTo>
                  <a:lnTo>
                    <a:pt x="219" y="1802"/>
                  </a:lnTo>
                  <a:close/>
                </a:path>
              </a:pathLst>
            </a:custGeom>
            <a:grpFill/>
            <a:ln>
              <a:noFill/>
            </a:ln>
          </p:spPr>
        </p:sp>
        <p:sp>
          <p:nvSpPr>
            <p:cNvPr id="56" name="Freeform 49"/>
            <p:cNvSpPr>
              <a:spLocks noEditPoints="1"/>
            </p:cNvSpPr>
            <p:nvPr/>
          </p:nvSpPr>
          <p:spPr bwMode="auto">
            <a:xfrm>
              <a:off x="728663" y="3806825"/>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57" name="Freeform 50"/>
            <p:cNvSpPr>
              <a:spLocks noEditPoints="1"/>
            </p:cNvSpPr>
            <p:nvPr/>
          </p:nvSpPr>
          <p:spPr bwMode="auto">
            <a:xfrm>
              <a:off x="1624013" y="4867274"/>
              <a:ext cx="190500"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58" name="Freeform 51"/>
            <p:cNvSpPr/>
            <p:nvPr/>
          </p:nvSpPr>
          <p:spPr bwMode="auto">
            <a:xfrm>
              <a:off x="1404938" y="5422900"/>
              <a:ext cx="371475" cy="1425575"/>
            </a:xfrm>
            <a:custGeom>
              <a:avLst/>
              <a:gdLst/>
              <a:ahLst/>
              <a:cxnLst/>
              <a:rect l="0" t="0" r="r" b="b"/>
              <a:pathLst>
                <a:path w="234" h="898" extrusionOk="0">
                  <a:moveTo>
                    <a:pt x="18" y="898"/>
                  </a:moveTo>
                  <a:lnTo>
                    <a:pt x="0" y="898"/>
                  </a:lnTo>
                  <a:lnTo>
                    <a:pt x="0" y="515"/>
                  </a:lnTo>
                  <a:lnTo>
                    <a:pt x="0" y="512"/>
                  </a:lnTo>
                  <a:lnTo>
                    <a:pt x="222" y="0"/>
                  </a:lnTo>
                  <a:lnTo>
                    <a:pt x="234" y="6"/>
                  </a:lnTo>
                  <a:lnTo>
                    <a:pt x="18" y="518"/>
                  </a:lnTo>
                  <a:lnTo>
                    <a:pt x="18" y="898"/>
                  </a:lnTo>
                  <a:close/>
                </a:path>
              </a:pathLst>
            </a:custGeom>
            <a:grpFill/>
            <a:ln>
              <a:noFill/>
            </a:ln>
          </p:spPr>
        </p:sp>
        <p:sp>
          <p:nvSpPr>
            <p:cNvPr id="59" name="Freeform 52"/>
            <p:cNvSpPr/>
            <p:nvPr/>
          </p:nvSpPr>
          <p:spPr bwMode="auto">
            <a:xfrm>
              <a:off x="1666875" y="5945188"/>
              <a:ext cx="152400" cy="912813"/>
            </a:xfrm>
            <a:custGeom>
              <a:avLst/>
              <a:gdLst/>
              <a:ahLst/>
              <a:cxnLst/>
              <a:rect l="0" t="0" r="r" b="b"/>
              <a:pathLst>
                <a:path w="96" h="575" extrusionOk="0">
                  <a:moveTo>
                    <a:pt x="15" y="575"/>
                  </a:moveTo>
                  <a:lnTo>
                    <a:pt x="0" y="569"/>
                  </a:lnTo>
                  <a:lnTo>
                    <a:pt x="81" y="383"/>
                  </a:lnTo>
                  <a:lnTo>
                    <a:pt x="81" y="0"/>
                  </a:lnTo>
                  <a:lnTo>
                    <a:pt x="96" y="0"/>
                  </a:lnTo>
                  <a:lnTo>
                    <a:pt x="96" y="386"/>
                  </a:lnTo>
                  <a:lnTo>
                    <a:pt x="15" y="575"/>
                  </a:lnTo>
                  <a:close/>
                </a:path>
              </a:pathLst>
            </a:custGeom>
            <a:grpFill/>
            <a:ln>
              <a:noFill/>
            </a:ln>
          </p:spPr>
        </p:sp>
        <p:sp>
          <p:nvSpPr>
            <p:cNvPr id="60" name="Freeform 53"/>
            <p:cNvSpPr>
              <a:spLocks noEditPoints="1"/>
            </p:cNvSpPr>
            <p:nvPr/>
          </p:nvSpPr>
          <p:spPr bwMode="auto">
            <a:xfrm>
              <a:off x="1709738" y="5246688"/>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61" name="Freeform 54"/>
            <p:cNvSpPr>
              <a:spLocks noEditPoints="1"/>
            </p:cNvSpPr>
            <p:nvPr/>
          </p:nvSpPr>
          <p:spPr bwMode="auto">
            <a:xfrm>
              <a:off x="1709738" y="5764212"/>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62" name="Freeform 55"/>
            <p:cNvSpPr/>
            <p:nvPr/>
          </p:nvSpPr>
          <p:spPr bwMode="auto">
            <a:xfrm>
              <a:off x="1766888" y="6330950"/>
              <a:ext cx="419100" cy="527050"/>
            </a:xfrm>
            <a:custGeom>
              <a:avLst/>
              <a:gdLst/>
              <a:ahLst/>
              <a:cxnLst/>
              <a:rect l="0" t="0" r="r" b="b"/>
              <a:pathLst>
                <a:path w="264" h="332" extrusionOk="0">
                  <a:moveTo>
                    <a:pt x="12" y="332"/>
                  </a:moveTo>
                  <a:lnTo>
                    <a:pt x="0" y="326"/>
                  </a:lnTo>
                  <a:lnTo>
                    <a:pt x="45" y="206"/>
                  </a:lnTo>
                  <a:lnTo>
                    <a:pt x="255" y="0"/>
                  </a:lnTo>
                  <a:lnTo>
                    <a:pt x="264" y="12"/>
                  </a:lnTo>
                  <a:lnTo>
                    <a:pt x="60" y="215"/>
                  </a:lnTo>
                  <a:lnTo>
                    <a:pt x="12" y="332"/>
                  </a:lnTo>
                  <a:close/>
                </a:path>
              </a:pathLst>
            </a:custGeom>
            <a:grpFill/>
            <a:ln>
              <a:noFill/>
            </a:ln>
          </p:spPr>
        </p:sp>
        <p:sp>
          <p:nvSpPr>
            <p:cNvPr id="63" name="Freeform 56"/>
            <p:cNvSpPr>
              <a:spLocks noEditPoints="1"/>
            </p:cNvSpPr>
            <p:nvPr/>
          </p:nvSpPr>
          <p:spPr bwMode="auto">
            <a:xfrm>
              <a:off x="2147888" y="6221413"/>
              <a:ext cx="157163" cy="147638"/>
            </a:xfrm>
            <a:custGeom>
              <a:avLst/>
              <a:gdLst/>
              <a:ahLst/>
              <a:cxnLst/>
              <a:rect l="0" t="0"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sp>
          <p:nvSpPr>
            <p:cNvPr id="64" name="Freeform 57"/>
            <p:cNvSpPr/>
            <p:nvPr/>
          </p:nvSpPr>
          <p:spPr bwMode="auto">
            <a:xfrm>
              <a:off x="504825" y="9525"/>
              <a:ext cx="233363" cy="5103813"/>
            </a:xfrm>
            <a:custGeom>
              <a:avLst/>
              <a:gdLst/>
              <a:ahLst/>
              <a:cxnLst/>
              <a:rect l="0" t="0"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p:spPr>
        </p:sp>
        <p:sp>
          <p:nvSpPr>
            <p:cNvPr id="65" name="Freeform 58"/>
            <p:cNvSpPr>
              <a:spLocks noEditPoints="1"/>
            </p:cNvSpPr>
            <p:nvPr/>
          </p:nvSpPr>
          <p:spPr bwMode="auto">
            <a:xfrm>
              <a:off x="633413" y="5103813"/>
              <a:ext cx="185738" cy="185738"/>
            </a:xfrm>
            <a:custGeom>
              <a:avLst/>
              <a:gdLst/>
              <a:ahLst/>
              <a:cxnLst/>
              <a:rect l="0" t="0"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p:spPr>
        </p:sp>
      </p:grpSp>
      <p:sp>
        <p:nvSpPr>
          <p:cNvPr id="2" name="Title 1"/>
          <p:cNvSpPr>
            <a:spLocks noGrp="1"/>
          </p:cNvSpPr>
          <p:nvPr>
            <p:ph type="ctrTitle"/>
          </p:nvPr>
        </p:nvSpPr>
        <p:spPr bwMode="auto">
          <a:xfrm>
            <a:off x="1876424" y="1122363"/>
            <a:ext cx="8791575" cy="2387600"/>
          </a:xfrm>
        </p:spPr>
        <p:txBody>
          <a:bodyPr anchor="b">
            <a:normAutofit/>
          </a:bodyPr>
          <a:lstStyle>
            <a:lvl1pPr algn="l">
              <a:defRPr sz="4800"/>
            </a:lvl1pPr>
          </a:lstStyle>
          <a:p>
            <a:pPr>
              <a:defRPr/>
            </a:pPr>
            <a:r>
              <a:rPr lang="de-DE"/>
              <a:t>Mastertitelformat bearbeiten</a:t>
            </a:r>
            <a:endParaRPr lang="en-US"/>
          </a:p>
        </p:txBody>
      </p:sp>
      <p:sp>
        <p:nvSpPr>
          <p:cNvPr id="3" name="Subtitle 2"/>
          <p:cNvSpPr>
            <a:spLocks noGrp="1"/>
          </p:cNvSpPr>
          <p:nvPr>
            <p:ph type="subTitle" idx="1"/>
          </p:nvPr>
        </p:nvSpPr>
        <p:spPr bwMode="auto">
          <a:xfrm>
            <a:off x="1876424" y="3602038"/>
            <a:ext cx="8791575" cy="1655762"/>
          </a:xfrm>
        </p:spPr>
        <p:txBody>
          <a:bodyPr>
            <a:normAutofit/>
          </a:bodyPr>
          <a:lstStyle>
            <a:lvl1pPr marL="0" indent="0" algn="l">
              <a:buNone/>
              <a:defRPr sz="2000" cap="all">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sp>
        <p:nvSpPr>
          <p:cNvPr id="4" name="Date Placeholder 3"/>
          <p:cNvSpPr>
            <a:spLocks noGrp="1"/>
          </p:cNvSpPr>
          <p:nvPr>
            <p:ph type="dt" sz="half" idx="10"/>
          </p:nvPr>
        </p:nvSpPr>
        <p:spPr bwMode="auto">
          <a:xfrm>
            <a:off x="7077511" y="5410201"/>
            <a:ext cx="2743200" cy="365125"/>
          </a:xfrm>
        </p:spPr>
        <p:txBody>
          <a:bodyPr/>
          <a:lstStyle/>
          <a:p>
            <a:pPr>
              <a:defRPr/>
            </a:pPr>
            <a:fld id="{48A87A34-81AB-432B-8DAE-1953F412C126}" type="datetimeFigureOut">
              <a:rPr lang="en-US"/>
              <a:t>2/18/2025</a:t>
            </a:fld>
            <a:endParaRPr lang="en-US"/>
          </a:p>
        </p:txBody>
      </p:sp>
      <p:sp>
        <p:nvSpPr>
          <p:cNvPr id="5" name="Footer Placeholder 4"/>
          <p:cNvSpPr>
            <a:spLocks noGrp="1"/>
          </p:cNvSpPr>
          <p:nvPr>
            <p:ph type="ftr" sz="quarter" idx="11"/>
          </p:nvPr>
        </p:nvSpPr>
        <p:spPr bwMode="auto">
          <a:xfrm>
            <a:off x="1876424" y="5410201"/>
            <a:ext cx="5124886" cy="365125"/>
          </a:xfrm>
        </p:spPr>
        <p:txBody>
          <a:bodyPr/>
          <a:lstStyle/>
          <a:p>
            <a:pPr>
              <a:defRPr/>
            </a:pPr>
            <a:endParaRPr lang="en-US"/>
          </a:p>
        </p:txBody>
      </p:sp>
      <p:sp>
        <p:nvSpPr>
          <p:cNvPr id="6" name="Slide Number Placeholder 5"/>
          <p:cNvSpPr>
            <a:spLocks noGrp="1"/>
          </p:cNvSpPr>
          <p:nvPr>
            <p:ph type="sldNum" sz="quarter" idx="12"/>
          </p:nvPr>
        </p:nvSpPr>
        <p:spPr bwMode="auto">
          <a:xfrm>
            <a:off x="9896911" y="5410199"/>
            <a:ext cx="771089" cy="365125"/>
          </a:xfrm>
        </p:spPr>
        <p:txBody>
          <a:bodyPr/>
          <a:lstStyle/>
          <a:p>
            <a:pPr>
              <a:defRPr/>
            </a:pPr>
            <a:fld id="{6D22F896-40B5-4ADD-8801-0D06FADFA095}" type="slidenum">
              <a:rPr lang="en-US"/>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itel und Beschriftung">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41456" y="609600"/>
            <a:ext cx="9905955" cy="3429000"/>
          </a:xfrm>
        </p:spPr>
        <p:txBody>
          <a:bodyPr anchor="ctr">
            <a:normAutofit/>
          </a:bodyPr>
          <a:lstStyle>
            <a:lvl1pPr>
              <a:defRPr sz="3600"/>
            </a:lvl1pPr>
          </a:lstStyle>
          <a:p>
            <a:pPr>
              <a:defRPr/>
            </a:pPr>
            <a:r>
              <a:rPr lang="de-DE"/>
              <a:t>Mastertitelformat bearbeiten</a:t>
            </a:r>
            <a:endParaRPr lang="en-US"/>
          </a:p>
        </p:txBody>
      </p:sp>
      <p:sp>
        <p:nvSpPr>
          <p:cNvPr id="4" name="Text Placeholder 3"/>
          <p:cNvSpPr>
            <a:spLocks noGrp="1"/>
          </p:cNvSpPr>
          <p:nvPr>
            <p:ph type="body" sz="half" idx="2"/>
          </p:nvPr>
        </p:nvSpPr>
        <p:spPr bwMode="auto">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5" name="Date Placeholder 4"/>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6D22F896-40B5-4ADD-8801-0D06FADFA095}" type="slidenum">
              <a:rPr lang="en-US"/>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Zitat mit Beschriftung">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446212" y="609599"/>
            <a:ext cx="9302752" cy="2748428"/>
          </a:xfrm>
        </p:spPr>
        <p:txBody>
          <a:bodyPr anchor="ctr">
            <a:normAutofit/>
          </a:bodyPr>
          <a:lstStyle>
            <a:lvl1pPr>
              <a:defRPr sz="3600"/>
            </a:lvl1pPr>
          </a:lstStyle>
          <a:p>
            <a:pPr>
              <a:defRPr/>
            </a:pPr>
            <a:r>
              <a:rPr lang="de-DE"/>
              <a:t>Mastertitelformat bearbeiten</a:t>
            </a:r>
            <a:endParaRPr lang="en-US"/>
          </a:p>
        </p:txBody>
      </p:sp>
      <p:sp>
        <p:nvSpPr>
          <p:cNvPr id="12" name="Text Placeholder 3"/>
          <p:cNvSpPr>
            <a:spLocks noGrp="1"/>
          </p:cNvSpPr>
          <p:nvPr>
            <p:ph type="body" sz="half" idx="13"/>
          </p:nvPr>
        </p:nvSpPr>
        <p:spPr bwMode="auto">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4" name="Text Placeholder 3"/>
          <p:cNvSpPr>
            <a:spLocks noGrp="1"/>
          </p:cNvSpPr>
          <p:nvPr>
            <p:ph type="body" sz="half" idx="2"/>
          </p:nvPr>
        </p:nvSpPr>
        <p:spPr bwMode="auto">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5" name="Date Placeholder 4"/>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6D22F896-40B5-4ADD-8801-0D06FADFA095}" type="slidenum">
              <a:rPr lang="en-US"/>
              <a:t>‹Nr.›</a:t>
            </a:fld>
            <a:endParaRPr lang="en-US"/>
          </a:p>
        </p:txBody>
      </p:sp>
      <p:sp>
        <p:nvSpPr>
          <p:cNvPr id="60" name="TextBox 59"/>
          <p:cNvSpPr txBox="1"/>
          <p:nvPr/>
        </p:nvSpPr>
        <p:spPr bwMode="auto">
          <a:xfrm>
            <a:off x="903512" y="732394"/>
            <a:ext cx="609600" cy="584775"/>
          </a:xfrm>
          <a:prstGeom prst="rect">
            <a:avLst/>
          </a:prstGeom>
        </p:spPr>
        <p:txBody>
          <a:bodyPr vert="horz" lIns="91440" tIns="45720" rIns="91440" bIns="45720" rtlCol="0" anchor="ctr">
            <a:noAutofit/>
          </a:bodyPr>
          <a:lstStyle>
            <a:lvl1pPr>
              <a:spcBef>
                <a:spcPts val="0"/>
              </a:spcBef>
              <a:buNone/>
              <a:defRPr sz="3200" b="0" cap="all">
                <a:ln w="3175" cmpd="sng">
                  <a:noFill/>
                </a:ln>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defRPr/>
            </a:pPr>
            <a:r>
              <a:rPr lang="en-US" sz="8000">
                <a:solidFill>
                  <a:schemeClr val="tx1"/>
                </a:solidFill>
              </a:rPr>
              <a:t>“</a:t>
            </a:r>
            <a:endParaRPr/>
          </a:p>
        </p:txBody>
      </p:sp>
      <p:sp>
        <p:nvSpPr>
          <p:cNvPr id="61" name="TextBox 60"/>
          <p:cNvSpPr txBox="1"/>
          <p:nvPr/>
        </p:nvSpPr>
        <p:spPr bwMode="auto">
          <a:xfrm>
            <a:off x="10537370" y="2764972"/>
            <a:ext cx="609600" cy="584775"/>
          </a:xfrm>
          <a:prstGeom prst="rect">
            <a:avLst/>
          </a:prstGeom>
        </p:spPr>
        <p:txBody>
          <a:bodyPr vert="horz" lIns="91440" tIns="45720" rIns="91440" bIns="45720" rtlCol="0" anchor="ctr">
            <a:noAutofit/>
          </a:bodyPr>
          <a:lstStyle>
            <a:lvl1pPr>
              <a:spcBef>
                <a:spcPts val="0"/>
              </a:spcBef>
              <a:buNone/>
              <a:defRPr sz="3200" b="0" cap="all">
                <a:ln w="3175" cmpd="sng">
                  <a:noFill/>
                </a:ln>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defRPr/>
            </a:pPr>
            <a:r>
              <a:rPr lang="en-US" sz="8000">
                <a:solidFill>
                  <a:schemeClr val="tx1"/>
                </a:solidFil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Namenskart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41410" y="2134041"/>
            <a:ext cx="9906001" cy="2511835"/>
          </a:xfrm>
        </p:spPr>
        <p:txBody>
          <a:bodyPr anchor="b">
            <a:normAutofit/>
          </a:bodyPr>
          <a:lstStyle>
            <a:lvl1pPr>
              <a:defRPr sz="3600"/>
            </a:lvl1pPr>
          </a:lstStyle>
          <a:p>
            <a:pPr>
              <a:defRPr/>
            </a:pPr>
            <a:r>
              <a:rPr lang="de-DE"/>
              <a:t>Mastertitelformat bearbeiten</a:t>
            </a:r>
            <a:endParaRPr lang="en-US"/>
          </a:p>
        </p:txBody>
      </p:sp>
      <p:sp>
        <p:nvSpPr>
          <p:cNvPr id="4" name="Text Placeholder 3"/>
          <p:cNvSpPr>
            <a:spLocks noGrp="1"/>
          </p:cNvSpPr>
          <p:nvPr>
            <p:ph type="body" sz="half" idx="2"/>
          </p:nvPr>
        </p:nvSpPr>
        <p:spPr bwMode="auto">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5" name="Date Placeholder 4"/>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6D22F896-40B5-4ADD-8801-0D06FADFA095}" type="slidenum">
              <a:rPr lang="en-US"/>
              <a:t>‹Nr.›</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3 Spalte">
    <p:spTree>
      <p:nvGrpSpPr>
        <p:cNvPr id="1" name=""/>
        <p:cNvGrpSpPr/>
        <p:nvPr/>
      </p:nvGrpSpPr>
      <p:grpSpPr bwMode="auto">
        <a:xfrm>
          <a:off x="0" y="0"/>
          <a:ext cx="0" cy="0"/>
          <a:chOff x="0" y="0"/>
          <a:chExt cx="0" cy="0"/>
        </a:xfrm>
      </p:grpSpPr>
      <p:sp>
        <p:nvSpPr>
          <p:cNvPr id="15" name="Title 1"/>
          <p:cNvSpPr>
            <a:spLocks noGrp="1"/>
          </p:cNvSpPr>
          <p:nvPr>
            <p:ph type="title"/>
          </p:nvPr>
        </p:nvSpPr>
        <p:spPr bwMode="auto">
          <a:xfrm>
            <a:off x="1141413" y="609600"/>
            <a:ext cx="9905998" cy="1905000"/>
          </a:xfrm>
        </p:spPr>
        <p:txBody>
          <a:bodyPr/>
          <a:lstStyle/>
          <a:p>
            <a:pPr>
              <a:defRPr/>
            </a:pPr>
            <a:r>
              <a:rPr lang="de-DE"/>
              <a:t>Mastertitelformat bearbeiten</a:t>
            </a:r>
            <a:endParaRPr lang="en-US"/>
          </a:p>
        </p:txBody>
      </p:sp>
      <p:sp>
        <p:nvSpPr>
          <p:cNvPr id="7" name="Text Placeholder 2"/>
          <p:cNvSpPr>
            <a:spLocks noGrp="1"/>
          </p:cNvSpPr>
          <p:nvPr>
            <p:ph type="body" idx="1"/>
          </p:nvPr>
        </p:nvSpPr>
        <p:spPr bwMode="auto">
          <a:xfrm>
            <a:off x="1141410" y="2674463"/>
            <a:ext cx="3196899" cy="685800"/>
          </a:xfrm>
        </p:spPr>
        <p:txBody>
          <a:bodyPr anchor="b">
            <a:noAutofit/>
          </a:bodyPr>
          <a:lstStyle>
            <a:lvl1pPr marL="0" indent="0">
              <a:lnSpc>
                <a:spcPct val="90000"/>
              </a:lnSpc>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8" name="Text Placeholder 3"/>
          <p:cNvSpPr>
            <a:spLocks noGrp="1"/>
          </p:cNvSpPr>
          <p:nvPr>
            <p:ph type="body" sz="half" idx="15"/>
          </p:nvPr>
        </p:nvSpPr>
        <p:spPr bwMode="auto">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Mastertextformat bearbeiten</a:t>
            </a:r>
            <a:endParaRPr/>
          </a:p>
        </p:txBody>
      </p:sp>
      <p:sp>
        <p:nvSpPr>
          <p:cNvPr id="9" name="Text Placeholder 4"/>
          <p:cNvSpPr>
            <a:spLocks noGrp="1"/>
          </p:cNvSpPr>
          <p:nvPr>
            <p:ph type="body" sz="quarter" idx="3"/>
          </p:nvPr>
        </p:nvSpPr>
        <p:spPr bwMode="auto">
          <a:xfrm>
            <a:off x="4514766" y="2677635"/>
            <a:ext cx="3184384" cy="685800"/>
          </a:xfrm>
        </p:spPr>
        <p:txBody>
          <a:bodyPr anchor="b">
            <a:noAutofit/>
          </a:bodyPr>
          <a:lstStyle>
            <a:lvl1pPr marL="0" indent="0">
              <a:lnSpc>
                <a:spcPct val="90000"/>
              </a:lnSpc>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10" name="Text Placeholder 3"/>
          <p:cNvSpPr>
            <a:spLocks noGrp="1"/>
          </p:cNvSpPr>
          <p:nvPr>
            <p:ph type="body" sz="half" idx="16"/>
          </p:nvPr>
        </p:nvSpPr>
        <p:spPr bwMode="auto">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Mastertextformat bearbeiten</a:t>
            </a:r>
            <a:endParaRPr/>
          </a:p>
        </p:txBody>
      </p:sp>
      <p:sp>
        <p:nvSpPr>
          <p:cNvPr id="11" name="Text Placeholder 4"/>
          <p:cNvSpPr>
            <a:spLocks noGrp="1"/>
          </p:cNvSpPr>
          <p:nvPr>
            <p:ph type="body" sz="quarter" idx="13"/>
          </p:nvPr>
        </p:nvSpPr>
        <p:spPr bwMode="auto">
          <a:xfrm>
            <a:off x="7852442" y="2674463"/>
            <a:ext cx="3194968" cy="685800"/>
          </a:xfrm>
        </p:spPr>
        <p:txBody>
          <a:bodyPr anchor="b">
            <a:noAutofit/>
          </a:bodyPr>
          <a:lstStyle>
            <a:lvl1pPr marL="0" indent="0">
              <a:lnSpc>
                <a:spcPct val="90000"/>
              </a:lnSpc>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12" name="Text Placeholder 3"/>
          <p:cNvSpPr>
            <a:spLocks noGrp="1"/>
          </p:cNvSpPr>
          <p:nvPr>
            <p:ph type="body" sz="half" idx="17"/>
          </p:nvPr>
        </p:nvSpPr>
        <p:spPr bwMode="auto">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Mastertextformat bearbeiten</a:t>
            </a:r>
            <a:endParaRPr/>
          </a:p>
        </p:txBody>
      </p:sp>
      <p:sp>
        <p:nvSpPr>
          <p:cNvPr id="3" name="Date Placeholder 2"/>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4" name="Footer Placeholder 3"/>
          <p:cNvSpPr>
            <a:spLocks noGrp="1"/>
          </p:cNvSpPr>
          <p:nvPr>
            <p:ph type="ftr" sz="quarter" idx="11"/>
          </p:nvPr>
        </p:nvSpPr>
        <p:spPr bwMode="auto"/>
        <p:txBody>
          <a:bodyPr/>
          <a:lstStyle/>
          <a:p>
            <a:pPr>
              <a:defRPr/>
            </a:pPr>
            <a:endParaRPr lang="en-US"/>
          </a:p>
        </p:txBody>
      </p:sp>
      <p:sp>
        <p:nvSpPr>
          <p:cNvPr id="5" name="Slide Number Placeholder 4"/>
          <p:cNvSpPr>
            <a:spLocks noGrp="1"/>
          </p:cNvSpPr>
          <p:nvPr>
            <p:ph type="sldNum" sz="quarter" idx="12"/>
          </p:nvPr>
        </p:nvSpPr>
        <p:spPr bwMode="auto"/>
        <p:txBody>
          <a:bodyPr/>
          <a:lstStyle/>
          <a:p>
            <a:pPr>
              <a:defRPr/>
            </a:pPr>
            <a:fld id="{6D22F896-40B5-4ADD-8801-0D06FADFA095}" type="slidenum">
              <a:rPr lang="en-US"/>
              <a:t>‹Nr.›</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3 Bildspalte">
    <p:spTree>
      <p:nvGrpSpPr>
        <p:cNvPr id="1" name=""/>
        <p:cNvGrpSpPr/>
        <p:nvPr/>
      </p:nvGrpSpPr>
      <p:grpSpPr bwMode="auto">
        <a:xfrm>
          <a:off x="0" y="0"/>
          <a:ext cx="0" cy="0"/>
          <a:chOff x="0" y="0"/>
          <a:chExt cx="0" cy="0"/>
        </a:xfrm>
      </p:grpSpPr>
      <p:sp>
        <p:nvSpPr>
          <p:cNvPr id="30" name="Title 1"/>
          <p:cNvSpPr>
            <a:spLocks noGrp="1"/>
          </p:cNvSpPr>
          <p:nvPr>
            <p:ph type="title"/>
          </p:nvPr>
        </p:nvSpPr>
        <p:spPr bwMode="auto">
          <a:xfrm>
            <a:off x="1141411" y="609600"/>
            <a:ext cx="9905999" cy="1905000"/>
          </a:xfrm>
        </p:spPr>
        <p:txBody>
          <a:bodyPr/>
          <a:lstStyle/>
          <a:p>
            <a:pPr>
              <a:defRPr/>
            </a:pPr>
            <a:r>
              <a:rPr lang="de-DE"/>
              <a:t>Mastertitelformat bearbeiten</a:t>
            </a:r>
            <a:endParaRPr lang="en-US"/>
          </a:p>
        </p:txBody>
      </p:sp>
      <p:sp>
        <p:nvSpPr>
          <p:cNvPr id="19" name="Text Placeholder 2"/>
          <p:cNvSpPr>
            <a:spLocks noGrp="1"/>
          </p:cNvSpPr>
          <p:nvPr>
            <p:ph type="body" idx="1"/>
          </p:nvPr>
        </p:nvSpPr>
        <p:spPr bwMode="auto">
          <a:xfrm>
            <a:off x="1141413" y="4404596"/>
            <a:ext cx="3195240" cy="576262"/>
          </a:xfrm>
        </p:spPr>
        <p:txBody>
          <a:bodyPr anchor="b">
            <a:noAutofit/>
          </a:bodyPr>
          <a:lstStyle>
            <a:lvl1pPr marL="0" indent="0">
              <a:lnSpc>
                <a:spcPct val="90000"/>
              </a:lnSpc>
              <a:buNone/>
              <a:defRPr sz="20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20" name="Picture Placeholder 2"/>
          <p:cNvSpPr>
            <a:spLocks noGrp="1" noChangeAspect="1"/>
          </p:cNvSpPr>
          <p:nvPr>
            <p:ph type="pic" idx="15"/>
          </p:nvPr>
        </p:nvSpPr>
        <p:spPr bwMode="auto">
          <a:xfrm>
            <a:off x="1141413" y="2666998"/>
            <a:ext cx="3195240" cy="1524000"/>
          </a:xfrm>
          <a:prstGeom prst="round2DiagRect">
            <a:avLst>
              <a:gd name="adj1" fmla="val 16667"/>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a:lvl1pPr>
          </a:lstStyle>
          <a:p>
            <a:pPr marL="0" lvl="0" indent="0">
              <a:buNone/>
              <a:defRPr/>
            </a:pPr>
            <a:r>
              <a:rPr lang="de-DE"/>
              <a:t>Bild durch Klicken auf Symbol hinzufügen</a:t>
            </a:r>
            <a:endParaRPr lang="en-US"/>
          </a:p>
        </p:txBody>
      </p:sp>
      <p:sp>
        <p:nvSpPr>
          <p:cNvPr id="21" name="Text Placeholder 3"/>
          <p:cNvSpPr>
            <a:spLocks noGrp="1"/>
          </p:cNvSpPr>
          <p:nvPr>
            <p:ph type="body" sz="half" idx="18"/>
          </p:nvPr>
        </p:nvSpPr>
        <p:spPr bwMode="auto">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Mastertextformat bearbeiten</a:t>
            </a:r>
            <a:endParaRPr/>
          </a:p>
        </p:txBody>
      </p:sp>
      <p:sp>
        <p:nvSpPr>
          <p:cNvPr id="22" name="Text Placeholder 4"/>
          <p:cNvSpPr>
            <a:spLocks noGrp="1"/>
          </p:cNvSpPr>
          <p:nvPr>
            <p:ph type="body" sz="quarter" idx="3"/>
          </p:nvPr>
        </p:nvSpPr>
        <p:spPr bwMode="auto">
          <a:xfrm>
            <a:off x="4489053" y="4404596"/>
            <a:ext cx="3200400" cy="576262"/>
          </a:xfrm>
        </p:spPr>
        <p:txBody>
          <a:bodyPr anchor="b">
            <a:noAutofit/>
          </a:bodyPr>
          <a:lstStyle>
            <a:lvl1pPr marL="0" indent="0">
              <a:lnSpc>
                <a:spcPct val="90000"/>
              </a:lnSpc>
              <a:buNone/>
              <a:defRPr sz="20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23" name="Picture Placeholder 2"/>
          <p:cNvSpPr>
            <a:spLocks noGrp="1" noChangeAspect="1"/>
          </p:cNvSpPr>
          <p:nvPr>
            <p:ph type="pic" idx="21"/>
          </p:nvPr>
        </p:nvSpPr>
        <p:spPr bwMode="auto">
          <a:xfrm>
            <a:off x="4489053" y="2666998"/>
            <a:ext cx="3198940" cy="1524000"/>
          </a:xfrm>
          <a:prstGeom prst="round2DiagRect">
            <a:avLst>
              <a:gd name="adj1" fmla="val 16667"/>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a:lvl1pPr>
          </a:lstStyle>
          <a:p>
            <a:pPr marL="0" lvl="0" indent="0">
              <a:buNone/>
              <a:defRPr/>
            </a:pPr>
            <a:r>
              <a:rPr lang="de-DE"/>
              <a:t>Bild durch Klicken auf Symbol hinzufügen</a:t>
            </a:r>
            <a:endParaRPr lang="en-US"/>
          </a:p>
        </p:txBody>
      </p:sp>
      <p:sp>
        <p:nvSpPr>
          <p:cNvPr id="24" name="Text Placeholder 3"/>
          <p:cNvSpPr>
            <a:spLocks noGrp="1"/>
          </p:cNvSpPr>
          <p:nvPr>
            <p:ph type="body" sz="half" idx="19"/>
          </p:nvPr>
        </p:nvSpPr>
        <p:spPr bwMode="auto">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Mastertextformat bearbeiten</a:t>
            </a:r>
            <a:endParaRPr/>
          </a:p>
        </p:txBody>
      </p:sp>
      <p:sp>
        <p:nvSpPr>
          <p:cNvPr id="25" name="Text Placeholder 4"/>
          <p:cNvSpPr>
            <a:spLocks noGrp="1"/>
          </p:cNvSpPr>
          <p:nvPr>
            <p:ph type="body" sz="quarter" idx="13"/>
          </p:nvPr>
        </p:nvSpPr>
        <p:spPr bwMode="auto">
          <a:xfrm>
            <a:off x="7852567" y="4404595"/>
            <a:ext cx="3190741" cy="576262"/>
          </a:xfrm>
        </p:spPr>
        <p:txBody>
          <a:bodyPr anchor="b">
            <a:noAutofit/>
          </a:bodyPr>
          <a:lstStyle>
            <a:lvl1pPr marL="0" indent="0">
              <a:lnSpc>
                <a:spcPct val="90000"/>
              </a:lnSpc>
              <a:buNone/>
              <a:defRPr sz="20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26" name="Picture Placeholder 2"/>
          <p:cNvSpPr>
            <a:spLocks noGrp="1" noChangeAspect="1"/>
          </p:cNvSpPr>
          <p:nvPr>
            <p:ph type="pic" idx="22"/>
          </p:nvPr>
        </p:nvSpPr>
        <p:spPr bwMode="auto">
          <a:xfrm>
            <a:off x="7852442" y="2666998"/>
            <a:ext cx="3194969" cy="1524000"/>
          </a:xfrm>
          <a:prstGeom prst="round2DiagRect">
            <a:avLst>
              <a:gd name="adj1" fmla="val 16667"/>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a:lvl1pPr>
          </a:lstStyle>
          <a:p>
            <a:pPr marL="0" lvl="0" indent="0">
              <a:buNone/>
              <a:defRPr/>
            </a:pPr>
            <a:r>
              <a:rPr lang="de-DE"/>
              <a:t>Bild durch Klicken auf Symbol hinzufügen</a:t>
            </a:r>
            <a:endParaRPr lang="en-US"/>
          </a:p>
        </p:txBody>
      </p:sp>
      <p:sp>
        <p:nvSpPr>
          <p:cNvPr id="27" name="Text Placeholder 3"/>
          <p:cNvSpPr>
            <a:spLocks noGrp="1"/>
          </p:cNvSpPr>
          <p:nvPr>
            <p:ph type="body" sz="half" idx="20"/>
          </p:nvPr>
        </p:nvSpPr>
        <p:spPr bwMode="auto">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Mastertextformat bearbeiten</a:t>
            </a:r>
            <a:endParaRPr/>
          </a:p>
        </p:txBody>
      </p:sp>
      <p:sp>
        <p:nvSpPr>
          <p:cNvPr id="3" name="Date Placeholder 2"/>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4" name="Footer Placeholder 3"/>
          <p:cNvSpPr>
            <a:spLocks noGrp="1"/>
          </p:cNvSpPr>
          <p:nvPr>
            <p:ph type="ftr" sz="quarter" idx="11"/>
          </p:nvPr>
        </p:nvSpPr>
        <p:spPr bwMode="auto"/>
        <p:txBody>
          <a:bodyPr/>
          <a:lstStyle/>
          <a:p>
            <a:pPr>
              <a:defRPr/>
            </a:pPr>
            <a:endParaRPr lang="en-US"/>
          </a:p>
        </p:txBody>
      </p:sp>
      <p:sp>
        <p:nvSpPr>
          <p:cNvPr id="5" name="Slide Number Placeholder 4"/>
          <p:cNvSpPr>
            <a:spLocks noGrp="1"/>
          </p:cNvSpPr>
          <p:nvPr>
            <p:ph type="sldNum" sz="quarter" idx="12"/>
          </p:nvPr>
        </p:nvSpPr>
        <p:spPr bwMode="auto"/>
        <p:txBody>
          <a:bodyPr/>
          <a:lstStyle/>
          <a:p>
            <a:pPr>
              <a:defRPr/>
            </a:pPr>
            <a:fld id="{6D22F896-40B5-4ADD-8801-0D06FADFA095}" type="slidenum">
              <a:rPr lang="en-US"/>
              <a:t>‹Nr.›</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vertTx" preserve="1" userDrawn="1">
  <p:cSld name="Titel und vertikaler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Mastertitelformat bearbeiten</a:t>
            </a:r>
            <a:endParaRPr lang="en-US"/>
          </a:p>
        </p:txBody>
      </p:sp>
      <p:sp>
        <p:nvSpPr>
          <p:cNvPr id="3" name="Vertical Text Placeholder 2"/>
          <p:cNvSpPr>
            <a:spLocks noGrp="1"/>
          </p:cNvSpPr>
          <p:nvPr>
            <p:ph type="body" orient="vert" idx="1"/>
          </p:nvPr>
        </p:nvSpPr>
        <p:spPr bwMode="auto"/>
        <p:txBody>
          <a:bodyPr vert="eaVert" anchor="t"/>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e Placeholder 3"/>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6D22F896-40B5-4ADD-8801-0D06FADFA095}" type="slidenum">
              <a:rPr lang="en-US"/>
              <a:t>‹Nr.›</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kaler Titel u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9042400" y="609599"/>
            <a:ext cx="2005011" cy="5181601"/>
          </a:xfrm>
        </p:spPr>
        <p:txBody>
          <a:bodyPr vert="eaVert"/>
          <a:lstStyle/>
          <a:p>
            <a:pPr>
              <a:defRPr/>
            </a:pPr>
            <a:r>
              <a:rPr lang="de-DE"/>
              <a:t>Mastertitelformat bearbeiten</a:t>
            </a:r>
            <a:endParaRPr lang="en-US"/>
          </a:p>
        </p:txBody>
      </p:sp>
      <p:sp>
        <p:nvSpPr>
          <p:cNvPr id="3" name="Vertical Text Placeholder 2"/>
          <p:cNvSpPr>
            <a:spLocks noGrp="1"/>
          </p:cNvSpPr>
          <p:nvPr>
            <p:ph type="body" orient="vert" idx="1"/>
          </p:nvPr>
        </p:nvSpPr>
        <p:spPr bwMode="auto">
          <a:xfrm>
            <a:off x="1141410" y="609599"/>
            <a:ext cx="7748590" cy="5181601"/>
          </a:xfrm>
        </p:spPr>
        <p:txBody>
          <a:bodyPr vert="eaVert"/>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e Placeholder 3"/>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6D22F896-40B5-4ADD-8801-0D06FADFA095}" type="slidenum">
              <a:rPr lang="en-US"/>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p:bg>
      <p:bgRef idx="1001">
        <a:schemeClr val="bg1"/>
      </p:bgRef>
    </p:bg>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1141412" y="3114198"/>
            <a:ext cx="9905999" cy="3541714"/>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7" name="Datumsplatzhalter 6"/>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8" name="Fußzeilenplatzhalter 7"/>
          <p:cNvSpPr>
            <a:spLocks noGrp="1"/>
          </p:cNvSpPr>
          <p:nvPr>
            <p:ph type="ftr" sz="quarter" idx="11"/>
          </p:nvPr>
        </p:nvSpPr>
        <p:spPr bwMode="auto"/>
        <p:txBody>
          <a:bodyPr/>
          <a:lstStyle/>
          <a:p>
            <a:pPr>
              <a:defRPr/>
            </a:pPr>
            <a:endParaRPr lang="en-US"/>
          </a:p>
        </p:txBody>
      </p:sp>
      <p:sp>
        <p:nvSpPr>
          <p:cNvPr id="9" name="Foliennummernplatzhalter 8"/>
          <p:cNvSpPr>
            <a:spLocks noGrp="1"/>
          </p:cNvSpPr>
          <p:nvPr>
            <p:ph type="sldNum" sz="quarter" idx="12"/>
          </p:nvPr>
        </p:nvSpPr>
        <p:spPr bwMode="auto"/>
        <p:txBody>
          <a:bodyPr/>
          <a:lstStyle/>
          <a:p>
            <a:pPr>
              <a:defRPr/>
            </a:pPr>
            <a:fld id="{6D22F896-40B5-4ADD-8801-0D06FADFA095}" type="slidenum">
              <a:rPr lang="en-US"/>
              <a:t>‹Nr.›</a:t>
            </a:fld>
            <a:endParaRPr lang="en-US"/>
          </a:p>
        </p:txBody>
      </p:sp>
      <p:sp>
        <p:nvSpPr>
          <p:cNvPr id="10" name="Titel 9"/>
          <p:cNvSpPr>
            <a:spLocks noGrp="1"/>
          </p:cNvSpPr>
          <p:nvPr>
            <p:ph type="title"/>
          </p:nvPr>
        </p:nvSpPr>
        <p:spPr bwMode="auto"/>
        <p:txBody>
          <a:bodyPr/>
          <a:lstStyle/>
          <a:p>
            <a:pPr>
              <a:defRPr/>
            </a:pPr>
            <a:r>
              <a:rPr lang="de-DE"/>
              <a:t>Mastertitelformat bearbeiten</a:t>
            </a:r>
            <a:endParaRPr/>
          </a:p>
        </p:txBody>
      </p:sp>
      <p:pic>
        <p:nvPicPr>
          <p:cNvPr id="11" name="Grafik 10" descr="Ein Bild, das Text, Schrift, Logo, Screenshot enthält.&#10;&#10;Automatisch generierte Beschreibung"/>
          <p:cNvPicPr>
            <a:picLocks noChangeAspect="1"/>
          </p:cNvPicPr>
          <p:nvPr userDrawn="1"/>
        </p:nvPicPr>
        <p:blipFill>
          <a:blip r:embed="rId2"/>
          <a:stretch/>
        </p:blipFill>
        <p:spPr bwMode="auto">
          <a:xfrm>
            <a:off x="7605395" y="3023235"/>
            <a:ext cx="1429385" cy="1014095"/>
          </a:xfrm>
          <a:prstGeom prst="rect">
            <a:avLst/>
          </a:prstGeom>
        </p:spPr>
      </p:pic>
      <p:pic>
        <p:nvPicPr>
          <p:cNvPr id="12" name="Grafik 11" descr="Ein Bild, das Text, Schrift, Symbol, Flagge enthält.&#10;&#10;Automatisch generierte Beschreibung"/>
          <p:cNvPicPr>
            <a:picLocks noChangeAspect="1"/>
          </p:cNvPicPr>
          <p:nvPr userDrawn="1"/>
        </p:nvPicPr>
        <p:blipFill>
          <a:blip r:embed="rId3"/>
          <a:stretch/>
        </p:blipFill>
        <p:spPr bwMode="auto">
          <a:xfrm>
            <a:off x="5471794" y="2818765"/>
            <a:ext cx="1214120" cy="1220470"/>
          </a:xfrm>
          <a:prstGeom prst="rect">
            <a:avLst/>
          </a:prstGeom>
        </p:spPr>
      </p:pic>
      <p:pic>
        <p:nvPicPr>
          <p:cNvPr id="13" name="Grafik 12" descr="Ein Bild, das Text, Schrift, Symbol, Screenshot enthält.&#10;&#10;Automatisch generierte Beschreibung"/>
          <p:cNvPicPr>
            <a:picLocks noChangeAspect="1"/>
          </p:cNvPicPr>
          <p:nvPr userDrawn="1"/>
        </p:nvPicPr>
        <p:blipFill>
          <a:blip r:embed="rId4"/>
          <a:stretch/>
        </p:blipFill>
        <p:spPr bwMode="auto">
          <a:xfrm>
            <a:off x="3157220" y="3378200"/>
            <a:ext cx="1771650" cy="661035"/>
          </a:xfrm>
          <a:prstGeom prst="rect">
            <a:avLst/>
          </a:prstGeom>
        </p:spPr>
      </p:pic>
      <p:pic>
        <p:nvPicPr>
          <p:cNvPr id="14" name="Grafik 13" descr="Ein Bild, das Text, Schrift, Logo, Screenshot enthält.&#10;&#10;Automatisch generierte Beschreibung"/>
          <p:cNvPicPr>
            <a:picLocks noChangeAspect="1"/>
          </p:cNvPicPr>
          <p:nvPr userDrawn="1"/>
        </p:nvPicPr>
        <p:blipFill>
          <a:blip r:embed="rId2"/>
          <a:stretch/>
        </p:blipFill>
        <p:spPr bwMode="auto">
          <a:xfrm>
            <a:off x="7757794" y="3175635"/>
            <a:ext cx="1429385" cy="1014095"/>
          </a:xfrm>
          <a:prstGeom prst="rect">
            <a:avLst/>
          </a:prstGeom>
        </p:spPr>
      </p:pic>
      <p:pic>
        <p:nvPicPr>
          <p:cNvPr id="15" name="Grafik 14" descr="Ein Bild, das Text, Schrift, Symbol, Flagge enthält.&#10;&#10;Automatisch generierte Beschreibung"/>
          <p:cNvPicPr>
            <a:picLocks noChangeAspect="1"/>
          </p:cNvPicPr>
          <p:nvPr userDrawn="1"/>
        </p:nvPicPr>
        <p:blipFill>
          <a:blip r:embed="rId3"/>
          <a:stretch/>
        </p:blipFill>
        <p:spPr bwMode="auto">
          <a:xfrm>
            <a:off x="5624195" y="2971165"/>
            <a:ext cx="1214120" cy="1220470"/>
          </a:xfrm>
          <a:prstGeom prst="rect">
            <a:avLst/>
          </a:prstGeom>
        </p:spPr>
      </p:pic>
      <p:pic>
        <p:nvPicPr>
          <p:cNvPr id="16" name="Grafik 15" descr="Ein Bild, das Text, Schrift, Symbol, Screenshot enthält.&#10;&#10;Automatisch generierte Beschreibung"/>
          <p:cNvPicPr>
            <a:picLocks noChangeAspect="1"/>
          </p:cNvPicPr>
          <p:nvPr userDrawn="1"/>
        </p:nvPicPr>
        <p:blipFill>
          <a:blip r:embed="rId4"/>
          <a:stretch/>
        </p:blipFill>
        <p:spPr bwMode="auto">
          <a:xfrm>
            <a:off x="3309620" y="3530600"/>
            <a:ext cx="1771650" cy="661035"/>
          </a:xfrm>
          <a:prstGeom prst="rect">
            <a:avLst/>
          </a:prstGeom>
        </p:spPr>
      </p:pic>
      <p:pic>
        <p:nvPicPr>
          <p:cNvPr id="17" name="Grafik 16" descr="Ein Bild, das Text, Schrift, Logo, Screenshot enthält.&#10;&#10;Automatisch generierte Beschreibung"/>
          <p:cNvPicPr>
            <a:picLocks noChangeAspect="1"/>
          </p:cNvPicPr>
          <p:nvPr userDrawn="1"/>
        </p:nvPicPr>
        <p:blipFill>
          <a:blip r:embed="rId2"/>
          <a:stretch/>
        </p:blipFill>
        <p:spPr bwMode="auto">
          <a:xfrm>
            <a:off x="7910195" y="3328035"/>
            <a:ext cx="1429385" cy="1014095"/>
          </a:xfrm>
          <a:prstGeom prst="rect">
            <a:avLst/>
          </a:prstGeom>
        </p:spPr>
      </p:pic>
      <p:pic>
        <p:nvPicPr>
          <p:cNvPr id="18" name="Grafik 17" descr="Ein Bild, das Text, Schrift, Symbol, Flagge enthält.&#10;&#10;Automatisch generierte Beschreibung"/>
          <p:cNvPicPr>
            <a:picLocks noChangeAspect="1"/>
          </p:cNvPicPr>
          <p:nvPr userDrawn="1"/>
        </p:nvPicPr>
        <p:blipFill>
          <a:blip r:embed="rId3"/>
          <a:stretch/>
        </p:blipFill>
        <p:spPr bwMode="auto">
          <a:xfrm>
            <a:off x="5776595" y="3123565"/>
            <a:ext cx="1214120" cy="1220470"/>
          </a:xfrm>
          <a:prstGeom prst="rect">
            <a:avLst/>
          </a:prstGeom>
        </p:spPr>
      </p:pic>
      <p:pic>
        <p:nvPicPr>
          <p:cNvPr id="19" name="Grafik 18" descr="Ein Bild, das Text, Schrift, Symbol, Screenshot enthält.&#10;&#10;Automatisch generierte Beschreibung"/>
          <p:cNvPicPr>
            <a:picLocks noChangeAspect="1"/>
          </p:cNvPicPr>
          <p:nvPr userDrawn="1"/>
        </p:nvPicPr>
        <p:blipFill>
          <a:blip r:embed="rId4"/>
          <a:stretch/>
        </p:blipFill>
        <p:spPr bwMode="auto">
          <a:xfrm>
            <a:off x="3462020" y="3683000"/>
            <a:ext cx="1771650" cy="66103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userDrawn="1">
  <p:cSld name="Abschnitts-&#10;überschrift">
    <p:bg>
      <p:bgRef idx="1001">
        <a:schemeClr val="bg1"/>
      </p:bgRef>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41411" y="1419226"/>
            <a:ext cx="9906000" cy="2852737"/>
          </a:xfrm>
        </p:spPr>
        <p:txBody>
          <a:bodyPr anchor="b">
            <a:normAutofit/>
          </a:bodyPr>
          <a:lstStyle>
            <a:lvl1pPr>
              <a:defRPr sz="3600"/>
            </a:lvl1pPr>
          </a:lstStyle>
          <a:p>
            <a:pPr>
              <a:defRPr/>
            </a:pPr>
            <a:r>
              <a:rPr lang="de-DE"/>
              <a:t>Mastertitelformat bearbeiten</a:t>
            </a:r>
            <a:endParaRPr lang="en-US"/>
          </a:p>
        </p:txBody>
      </p:sp>
      <p:sp>
        <p:nvSpPr>
          <p:cNvPr id="3" name="Text Placeholder 2"/>
          <p:cNvSpPr>
            <a:spLocks noGrp="1"/>
          </p:cNvSpPr>
          <p:nvPr>
            <p:ph type="body" idx="1"/>
          </p:nvPr>
        </p:nvSpPr>
        <p:spPr bwMode="auto">
          <a:xfrm>
            <a:off x="1141411" y="4424362"/>
            <a:ext cx="9906000" cy="1374776"/>
          </a:xfrm>
        </p:spPr>
        <p:txBody>
          <a:bodyPr>
            <a:normAutofit/>
          </a:bodyPr>
          <a:lstStyle>
            <a:lvl1pPr marL="0" indent="0">
              <a:buNone/>
              <a:defRPr sz="1800" cap="all">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de-DE"/>
              <a:t>Mastertextformat bearbeiten</a:t>
            </a:r>
            <a:endParaRPr/>
          </a:p>
        </p:txBody>
      </p:sp>
      <p:sp>
        <p:nvSpPr>
          <p:cNvPr id="4" name="Date Placeholder 3"/>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6D22F896-40B5-4ADD-8801-0D06FADFA095}" type="slidenum">
              <a:rPr lang="en-US"/>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bg>
      <p:bgRef idx="1001">
        <a:schemeClr val="bg2"/>
      </p:bgRef>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Mastertitelformat bearbeiten</a:t>
            </a:r>
            <a:endParaRPr lang="en-US"/>
          </a:p>
        </p:txBody>
      </p:sp>
      <p:sp>
        <p:nvSpPr>
          <p:cNvPr id="3" name="Content Placeholder 2"/>
          <p:cNvSpPr>
            <a:spLocks noGrp="1"/>
          </p:cNvSpPr>
          <p:nvPr>
            <p:ph sz="half" idx="1"/>
          </p:nvPr>
        </p:nvSpPr>
        <p:spPr bwMode="auto">
          <a:xfrm>
            <a:off x="1141410" y="2249486"/>
            <a:ext cx="4878389" cy="3541714"/>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Content Placeholder 3"/>
          <p:cNvSpPr>
            <a:spLocks noGrp="1"/>
          </p:cNvSpPr>
          <p:nvPr>
            <p:ph sz="half" idx="2"/>
          </p:nvPr>
        </p:nvSpPr>
        <p:spPr bwMode="auto">
          <a:xfrm>
            <a:off x="6172200" y="2249486"/>
            <a:ext cx="4875211" cy="3541714"/>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Date Placeholder 4"/>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6D22F896-40B5-4ADD-8801-0D06FADFA095}" type="slidenum">
              <a:rPr lang="en-US"/>
              <a:t>‹Nr.›</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Vergleich">
    <p:bg>
      <p:bgPr>
        <a:solidFill>
          <a:srgbClr val="FA6200"/>
        </a:solidFill>
        <a:effectLst/>
      </p:bgPr>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41411" y="619126"/>
            <a:ext cx="9906000" cy="1477961"/>
          </a:xfrm>
        </p:spPr>
        <p:txBody>
          <a:bodyPr/>
          <a:lstStyle/>
          <a:p>
            <a:pPr>
              <a:defRPr/>
            </a:pPr>
            <a:r>
              <a:rPr lang="de-DE"/>
              <a:t>Mastertitelformat bearbeiten</a:t>
            </a:r>
            <a:endParaRPr lang="en-US"/>
          </a:p>
        </p:txBody>
      </p:sp>
      <p:sp>
        <p:nvSpPr>
          <p:cNvPr id="3" name="Text Placeholder 2"/>
          <p:cNvSpPr>
            <a:spLocks noGrp="1"/>
          </p:cNvSpPr>
          <p:nvPr>
            <p:ph type="body" idx="1"/>
          </p:nvPr>
        </p:nvSpPr>
        <p:spPr bwMode="auto">
          <a:xfrm>
            <a:off x="1370019" y="2249486"/>
            <a:ext cx="4649783" cy="823912"/>
          </a:xfrm>
        </p:spPr>
        <p:txBody>
          <a:bodyPr anchor="b"/>
          <a:lstStyle>
            <a:lvl1pPr marL="0" indent="0">
              <a:lnSpc>
                <a:spcPct val="90000"/>
              </a:lnSpc>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4" name="Content Placeholder 3"/>
          <p:cNvSpPr>
            <a:spLocks noGrp="1"/>
          </p:cNvSpPr>
          <p:nvPr>
            <p:ph sz="half" idx="2"/>
          </p:nvPr>
        </p:nvSpPr>
        <p:spPr bwMode="auto">
          <a:xfrm>
            <a:off x="1141410" y="3073397"/>
            <a:ext cx="4878390" cy="2717801"/>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Text Placeholder 4"/>
          <p:cNvSpPr>
            <a:spLocks noGrp="1"/>
          </p:cNvSpPr>
          <p:nvPr>
            <p:ph type="body" sz="quarter" idx="3"/>
          </p:nvPr>
        </p:nvSpPr>
        <p:spPr bwMode="auto">
          <a:xfrm>
            <a:off x="6400808" y="2249485"/>
            <a:ext cx="4646602" cy="823912"/>
          </a:xfrm>
        </p:spPr>
        <p:txBody>
          <a:bodyPr anchor="b"/>
          <a:lstStyle>
            <a:lvl1pPr marL="0" indent="0">
              <a:lnSpc>
                <a:spcPct val="90000"/>
              </a:lnSpc>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6" name="Content Placeholder 5"/>
          <p:cNvSpPr>
            <a:spLocks noGrp="1"/>
          </p:cNvSpPr>
          <p:nvPr>
            <p:ph sz="quarter" idx="4"/>
          </p:nvPr>
        </p:nvSpPr>
        <p:spPr bwMode="auto">
          <a:xfrm>
            <a:off x="6172200" y="3073397"/>
            <a:ext cx="4875210" cy="2717801"/>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7" name="Date Placeholder 6"/>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8" name="Footer Placeholder 7"/>
          <p:cNvSpPr>
            <a:spLocks noGrp="1"/>
          </p:cNvSpPr>
          <p:nvPr>
            <p:ph type="ftr" sz="quarter" idx="11"/>
          </p:nvPr>
        </p:nvSpPr>
        <p:spPr bwMode="auto"/>
        <p:txBody>
          <a:bodyPr/>
          <a:lstStyle/>
          <a:p>
            <a:pPr>
              <a:defRPr/>
            </a:pPr>
            <a:endParaRPr lang="en-US"/>
          </a:p>
        </p:txBody>
      </p:sp>
      <p:sp>
        <p:nvSpPr>
          <p:cNvPr id="9" name="Slide Number Placeholder 8"/>
          <p:cNvSpPr>
            <a:spLocks noGrp="1"/>
          </p:cNvSpPr>
          <p:nvPr>
            <p:ph type="sldNum" sz="quarter" idx="12"/>
          </p:nvPr>
        </p:nvSpPr>
        <p:spPr bwMode="auto"/>
        <p:txBody>
          <a:bodyPr/>
          <a:lstStyle/>
          <a:p>
            <a:pPr>
              <a:defRPr/>
            </a:pPr>
            <a:fld id="{6D22F896-40B5-4ADD-8801-0D06FADFA095}" type="slidenum">
              <a:rPr lang="en-US"/>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type="titleOnly" preserve="1" userDrawn="1">
  <p:cSld name="Nur Titel">
    <p:bg>
      <p:bgPr>
        <a:solidFill>
          <a:srgbClr val="FA6200"/>
        </a:solidFill>
        <a:effectLst/>
      </p:bgPr>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Mastertitelformat bearbeiten</a:t>
            </a:r>
            <a:endParaRPr lang="en-US"/>
          </a:p>
        </p:txBody>
      </p:sp>
      <p:sp>
        <p:nvSpPr>
          <p:cNvPr id="3" name="Date Placeholder 2"/>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4" name="Footer Placeholder 3"/>
          <p:cNvSpPr>
            <a:spLocks noGrp="1"/>
          </p:cNvSpPr>
          <p:nvPr>
            <p:ph type="ftr" sz="quarter" idx="11"/>
          </p:nvPr>
        </p:nvSpPr>
        <p:spPr bwMode="auto"/>
        <p:txBody>
          <a:bodyPr/>
          <a:lstStyle/>
          <a:p>
            <a:pPr>
              <a:defRPr/>
            </a:pPr>
            <a:endParaRPr lang="en-US"/>
          </a:p>
        </p:txBody>
      </p:sp>
      <p:sp>
        <p:nvSpPr>
          <p:cNvPr id="5" name="Slide Number Placeholder 4"/>
          <p:cNvSpPr>
            <a:spLocks noGrp="1"/>
          </p:cNvSpPr>
          <p:nvPr>
            <p:ph type="sldNum" sz="quarter" idx="12"/>
          </p:nvPr>
        </p:nvSpPr>
        <p:spPr bwMode="auto"/>
        <p:txBody>
          <a:bodyPr/>
          <a:lstStyle/>
          <a:p>
            <a:pPr>
              <a:defRPr/>
            </a:pPr>
            <a:fld id="{6D22F896-40B5-4ADD-8801-0D06FADFA095}" type="slidenum">
              <a:rPr lang="en-US"/>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objTx" preserve="1" userDrawn="1">
  <p:cSld name="Inhalt mit Überschrift">
    <p:bg>
      <p:bgRef idx="1001">
        <a:schemeClr val="bg1"/>
      </p:bgRef>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46705" y="609601"/>
            <a:ext cx="3856037" cy="1639883"/>
          </a:xfrm>
        </p:spPr>
        <p:txBody>
          <a:bodyPr anchor="b"/>
          <a:lstStyle>
            <a:lvl1pPr>
              <a:defRPr sz="3200"/>
            </a:lvl1pPr>
          </a:lstStyle>
          <a:p>
            <a:pPr>
              <a:defRPr/>
            </a:pPr>
            <a:r>
              <a:rPr lang="de-DE"/>
              <a:t>Mastertitelformat bearbeiten</a:t>
            </a:r>
            <a:endParaRPr lang="en-US"/>
          </a:p>
        </p:txBody>
      </p:sp>
      <p:sp>
        <p:nvSpPr>
          <p:cNvPr id="3" name="Content Placeholder 2"/>
          <p:cNvSpPr>
            <a:spLocks noGrp="1"/>
          </p:cNvSpPr>
          <p:nvPr>
            <p:ph idx="1"/>
          </p:nvPr>
        </p:nvSpPr>
        <p:spPr bwMode="auto">
          <a:xfrm>
            <a:off x="5156200" y="592666"/>
            <a:ext cx="5891209" cy="5198534"/>
          </a:xfrm>
        </p:spPr>
        <p:txBody>
          <a:bodyPr anchor="ct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Text Placeholder 3"/>
          <p:cNvSpPr>
            <a:spLocks noGrp="1"/>
          </p:cNvSpPr>
          <p:nvPr>
            <p:ph type="body" sz="half" idx="2"/>
          </p:nvPr>
        </p:nvSpPr>
        <p:spPr bwMode="auto">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5" name="Date Placeholder 4"/>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6D22F896-40B5-4ADD-8801-0D06FADFA095}" type="slidenum">
              <a:rPr lang="en-US"/>
              <a:t>‹Nr.›</a:t>
            </a:fld>
            <a:endParaRPr lang="en-US"/>
          </a:p>
        </p:txBody>
      </p:sp>
      <p:pic>
        <p:nvPicPr>
          <p:cNvPr id="15" name="Grafik 14" descr="Ein Bild, das Text, Schrift, Logo, Screenshot enthält.&#10;&#10;Automatisch generierte Beschreibung"/>
          <p:cNvPicPr>
            <a:picLocks noChangeAspect="1"/>
          </p:cNvPicPr>
          <p:nvPr userDrawn="1"/>
        </p:nvPicPr>
        <p:blipFill>
          <a:blip r:embed="rId2"/>
          <a:stretch/>
        </p:blipFill>
        <p:spPr bwMode="auto">
          <a:xfrm>
            <a:off x="9550205" y="6007806"/>
            <a:ext cx="1061956" cy="753374"/>
          </a:xfrm>
          <a:prstGeom prst="rect">
            <a:avLst/>
          </a:prstGeom>
        </p:spPr>
      </p:pic>
      <p:pic>
        <p:nvPicPr>
          <p:cNvPr id="16" name="Grafik 15" descr="Ein Bild, das Text, Schrift, Symbol, Flagge enthält.&#10;&#10;Automatisch generierte Beschreibung"/>
          <p:cNvPicPr>
            <a:picLocks noChangeAspect="1"/>
          </p:cNvPicPr>
          <p:nvPr userDrawn="1"/>
        </p:nvPicPr>
        <p:blipFill>
          <a:blip r:embed="rId3"/>
          <a:stretch/>
        </p:blipFill>
        <p:spPr bwMode="auto">
          <a:xfrm>
            <a:off x="8644576" y="6007806"/>
            <a:ext cx="749302" cy="753374"/>
          </a:xfrm>
          <a:prstGeom prst="rect">
            <a:avLst/>
          </a:prstGeom>
        </p:spPr>
      </p:pic>
      <p:pic>
        <p:nvPicPr>
          <p:cNvPr id="17" name="Grafik 16" descr="Ein Bild, das Text, Schrift, Symbol, Screenshot enthält.&#10;&#10;Automatisch generierte Beschreibung"/>
          <p:cNvPicPr>
            <a:picLocks noChangeAspect="1"/>
          </p:cNvPicPr>
          <p:nvPr userDrawn="1"/>
        </p:nvPicPr>
        <p:blipFill>
          <a:blip r:embed="rId4"/>
          <a:stretch/>
        </p:blipFill>
        <p:spPr bwMode="auto">
          <a:xfrm>
            <a:off x="10612161" y="6196813"/>
            <a:ext cx="1511466" cy="564367"/>
          </a:xfrm>
          <a:prstGeom prst="rect">
            <a:avLst/>
          </a:prstGeom>
        </p:spPr>
      </p:pic>
      <p:pic>
        <p:nvPicPr>
          <p:cNvPr id="18" name="Picture 6" descr="Wissen schafft Zukunft: Leibniz-Institut für die Pädagogik der  Naturwissenschaften und Mathematik"/>
          <p:cNvPicPr>
            <a:picLocks noChangeAspect="1"/>
          </p:cNvPicPr>
          <p:nvPr userDrawn="1"/>
        </p:nvPicPr>
        <p:blipFill>
          <a:blip r:embed="rId5"/>
          <a:srcRect r="71521"/>
          <a:stretch/>
        </p:blipFill>
        <p:spPr bwMode="auto">
          <a:xfrm>
            <a:off x="9681267" y="122642"/>
            <a:ext cx="623738" cy="638869"/>
          </a:xfrm>
          <a:prstGeom prst="rect">
            <a:avLst/>
          </a:prstGeom>
          <a:noFill/>
        </p:spPr>
      </p:pic>
      <p:pic>
        <p:nvPicPr>
          <p:cNvPr id="19" name="Grafik 18" descr="banerji-lab"/>
          <p:cNvPicPr>
            <a:picLocks noChangeAspect="1"/>
          </p:cNvPicPr>
          <p:nvPr userDrawn="1"/>
        </p:nvPicPr>
        <p:blipFill>
          <a:blip r:embed="rId6"/>
          <a:srcRect r="69033"/>
          <a:stretch/>
        </p:blipFill>
        <p:spPr bwMode="auto">
          <a:xfrm>
            <a:off x="10422994" y="122642"/>
            <a:ext cx="659884" cy="638869"/>
          </a:xfrm>
          <a:prstGeom prst="rect">
            <a:avLst/>
          </a:prstGeom>
          <a:noFill/>
        </p:spPr>
      </p:pic>
      <p:pic>
        <p:nvPicPr>
          <p:cNvPr id="20" name="Picture 8" descr="Technische Universität München (TUM) Logo Download - AI - All Vector Logo"/>
          <p:cNvPicPr>
            <a:picLocks noChangeAspect="1"/>
          </p:cNvPicPr>
          <p:nvPr userDrawn="1"/>
        </p:nvPicPr>
        <p:blipFill>
          <a:blip r:embed="rId7"/>
          <a:srcRect t="19646" r="56961" b="38973"/>
          <a:stretch/>
        </p:blipFill>
        <p:spPr bwMode="auto">
          <a:xfrm>
            <a:off x="11200867" y="187053"/>
            <a:ext cx="858365" cy="448369"/>
          </a:xfrm>
          <a:prstGeom prst="rect">
            <a:avLst/>
          </a:prstGeom>
          <a:noFill/>
        </p:spPr>
      </p:pic>
      <p:pic>
        <p:nvPicPr>
          <p:cNvPr id="21" name="Grafik 20" descr="Ein Bild, das Screenshot, Text, Design enthält.&#10;&#10;Automatisch generierte Beschreibung"/>
          <p:cNvPicPr>
            <a:picLocks noChangeAspect="1"/>
          </p:cNvPicPr>
          <p:nvPr userDrawn="1"/>
        </p:nvPicPr>
        <p:blipFill>
          <a:blip r:embed="rId8"/>
          <a:srcRect l="-45" t="33673" r="45" b="39146"/>
          <a:stretch/>
        </p:blipFill>
        <p:spPr bwMode="auto">
          <a:xfrm>
            <a:off x="-197697" y="-77596"/>
            <a:ext cx="4914896" cy="926024"/>
          </a:xfrm>
          <a:prstGeom prst="rect">
            <a:avLst/>
          </a:prstGeom>
          <a:ln>
            <a:noFill/>
          </a:ln>
        </p:spPr>
      </p:pic>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p:bg>
      <p:bgRef idx="1001">
        <a:schemeClr val="bg1"/>
      </p:bgRef>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41413" y="609600"/>
            <a:ext cx="5934508" cy="1639886"/>
          </a:xfrm>
        </p:spPr>
        <p:txBody>
          <a:bodyPr anchor="b"/>
          <a:lstStyle>
            <a:lvl1pPr>
              <a:defRPr sz="3200"/>
            </a:lvl1pPr>
          </a:lstStyle>
          <a:p>
            <a:pPr>
              <a:defRPr/>
            </a:pPr>
            <a:r>
              <a:rPr lang="de-DE"/>
              <a:t>Mastertitelformat bearbeiten</a:t>
            </a:r>
            <a:endParaRPr lang="en-US"/>
          </a:p>
        </p:txBody>
      </p:sp>
      <p:sp>
        <p:nvSpPr>
          <p:cNvPr id="3" name="Picture Placeholder 2"/>
          <p:cNvSpPr>
            <a:spLocks noGrp="1" noChangeAspect="1"/>
          </p:cNvSpPr>
          <p:nvPr>
            <p:ph type="pic" idx="1"/>
          </p:nvPr>
        </p:nvSpPr>
        <p:spPr bwMode="auto">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 durch Klicken auf Symbol hinzufügen</a:t>
            </a:r>
            <a:endParaRPr lang="en-US"/>
          </a:p>
        </p:txBody>
      </p:sp>
      <p:sp>
        <p:nvSpPr>
          <p:cNvPr id="4" name="Text Placeholder 3"/>
          <p:cNvSpPr>
            <a:spLocks noGrp="1"/>
          </p:cNvSpPr>
          <p:nvPr>
            <p:ph type="body" sz="half" idx="2"/>
          </p:nvPr>
        </p:nvSpPr>
        <p:spPr bwMode="auto">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5" name="Date Placeholder 4"/>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6D22F896-40B5-4ADD-8801-0D06FADFA095}" type="slidenum">
              <a:rPr lang="en-US"/>
              <a:t>‹Nr.›</a:t>
            </a:fld>
            <a:endParaRPr lang="en-US"/>
          </a:p>
        </p:txBody>
      </p:sp>
      <p:pic>
        <p:nvPicPr>
          <p:cNvPr id="15" name="Grafik 14" descr="Ein Bild, das Text, Schrift, Logo, Screenshot enthält.&#10;&#10;Automatisch generierte Beschreibung"/>
          <p:cNvPicPr>
            <a:picLocks noChangeAspect="1"/>
          </p:cNvPicPr>
          <p:nvPr userDrawn="1"/>
        </p:nvPicPr>
        <p:blipFill>
          <a:blip r:embed="rId2"/>
          <a:stretch/>
        </p:blipFill>
        <p:spPr bwMode="auto">
          <a:xfrm>
            <a:off x="9550205" y="6007806"/>
            <a:ext cx="1061956" cy="753374"/>
          </a:xfrm>
          <a:prstGeom prst="rect">
            <a:avLst/>
          </a:prstGeom>
        </p:spPr>
      </p:pic>
      <p:pic>
        <p:nvPicPr>
          <p:cNvPr id="16" name="Grafik 15" descr="Ein Bild, das Text, Schrift, Symbol, Flagge enthält.&#10;&#10;Automatisch generierte Beschreibung"/>
          <p:cNvPicPr>
            <a:picLocks noChangeAspect="1"/>
          </p:cNvPicPr>
          <p:nvPr userDrawn="1"/>
        </p:nvPicPr>
        <p:blipFill>
          <a:blip r:embed="rId3"/>
          <a:stretch/>
        </p:blipFill>
        <p:spPr bwMode="auto">
          <a:xfrm>
            <a:off x="8644576" y="6007806"/>
            <a:ext cx="749302" cy="753374"/>
          </a:xfrm>
          <a:prstGeom prst="rect">
            <a:avLst/>
          </a:prstGeom>
        </p:spPr>
      </p:pic>
      <p:pic>
        <p:nvPicPr>
          <p:cNvPr id="17" name="Grafik 16" descr="Ein Bild, das Text, Schrift, Symbol, Screenshot enthält.&#10;&#10;Automatisch generierte Beschreibung"/>
          <p:cNvPicPr>
            <a:picLocks noChangeAspect="1"/>
          </p:cNvPicPr>
          <p:nvPr userDrawn="1"/>
        </p:nvPicPr>
        <p:blipFill>
          <a:blip r:embed="rId4"/>
          <a:stretch/>
        </p:blipFill>
        <p:spPr bwMode="auto">
          <a:xfrm>
            <a:off x="10612161" y="6196813"/>
            <a:ext cx="1511466" cy="564367"/>
          </a:xfrm>
          <a:prstGeom prst="rect">
            <a:avLst/>
          </a:prstGeom>
        </p:spPr>
      </p:pic>
      <p:pic>
        <p:nvPicPr>
          <p:cNvPr id="18" name="Picture 6" descr="Wissen schafft Zukunft: Leibniz-Institut für die Pädagogik der  Naturwissenschaften und Mathematik"/>
          <p:cNvPicPr>
            <a:picLocks noChangeAspect="1"/>
          </p:cNvPicPr>
          <p:nvPr userDrawn="1"/>
        </p:nvPicPr>
        <p:blipFill>
          <a:blip r:embed="rId5"/>
          <a:srcRect r="71521"/>
          <a:stretch/>
        </p:blipFill>
        <p:spPr bwMode="auto">
          <a:xfrm>
            <a:off x="8895704" y="96820"/>
            <a:ext cx="623738" cy="638869"/>
          </a:xfrm>
          <a:prstGeom prst="rect">
            <a:avLst/>
          </a:prstGeom>
          <a:noFill/>
        </p:spPr>
      </p:pic>
      <p:pic>
        <p:nvPicPr>
          <p:cNvPr id="19" name="Grafik 18" descr="banerji-lab"/>
          <p:cNvPicPr>
            <a:picLocks noChangeAspect="1"/>
          </p:cNvPicPr>
          <p:nvPr userDrawn="1"/>
        </p:nvPicPr>
        <p:blipFill>
          <a:blip r:embed="rId6"/>
          <a:srcRect r="69033"/>
          <a:stretch/>
        </p:blipFill>
        <p:spPr bwMode="auto">
          <a:xfrm>
            <a:off x="9637431" y="96820"/>
            <a:ext cx="659884" cy="638869"/>
          </a:xfrm>
          <a:prstGeom prst="rect">
            <a:avLst/>
          </a:prstGeom>
          <a:noFill/>
        </p:spPr>
      </p:pic>
      <p:pic>
        <p:nvPicPr>
          <p:cNvPr id="20" name="Picture 8" descr="Technische Universität München (TUM) Logo Download - AI - All Vector Logo"/>
          <p:cNvPicPr>
            <a:picLocks noChangeAspect="1"/>
          </p:cNvPicPr>
          <p:nvPr userDrawn="1"/>
        </p:nvPicPr>
        <p:blipFill>
          <a:blip r:embed="rId7"/>
          <a:srcRect t="19646" r="56961" b="38973"/>
          <a:stretch/>
        </p:blipFill>
        <p:spPr bwMode="auto">
          <a:xfrm>
            <a:off x="10415304" y="161231"/>
            <a:ext cx="858365" cy="448369"/>
          </a:xfrm>
          <a:prstGeom prst="rect">
            <a:avLst/>
          </a:prstGeom>
          <a:noFill/>
        </p:spPr>
      </p:pic>
      <p:pic>
        <p:nvPicPr>
          <p:cNvPr id="21" name="Grafik 20" descr="Ein Bild, das Screenshot, Text, Design enthält.&#10;&#10;Automatisch generierte Beschreibung"/>
          <p:cNvPicPr>
            <a:picLocks noChangeAspect="1"/>
          </p:cNvPicPr>
          <p:nvPr userDrawn="1"/>
        </p:nvPicPr>
        <p:blipFill>
          <a:blip r:embed="rId8"/>
          <a:srcRect l="-45" t="33673" r="45" b="39146"/>
          <a:stretch/>
        </p:blipFill>
        <p:spPr bwMode="auto">
          <a:xfrm>
            <a:off x="984332" y="-77596"/>
            <a:ext cx="4914896" cy="926024"/>
          </a:xfrm>
          <a:prstGeom prst="rect">
            <a:avLst/>
          </a:prstGeom>
          <a:ln>
            <a:noFill/>
          </a:ln>
        </p:spPr>
      </p:pic>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Panoramabild mit Beschriftung">
    <p:bg>
      <p:bgRef idx="1001">
        <a:schemeClr val="bg1"/>
      </p:bgRef>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41410" y="4304664"/>
            <a:ext cx="9912355" cy="819355"/>
          </a:xfrm>
        </p:spPr>
        <p:txBody>
          <a:bodyPr anchor="b">
            <a:normAutofit/>
          </a:bodyPr>
          <a:lstStyle>
            <a:lvl1pPr>
              <a:defRPr sz="3200"/>
            </a:lvl1pPr>
          </a:lstStyle>
          <a:p>
            <a:pPr>
              <a:defRPr/>
            </a:pPr>
            <a:r>
              <a:rPr lang="de-DE"/>
              <a:t>Mastertitelformat bearbeiten</a:t>
            </a:r>
            <a:endParaRPr lang="en-US"/>
          </a:p>
        </p:txBody>
      </p:sp>
      <p:sp>
        <p:nvSpPr>
          <p:cNvPr id="3" name="Picture Placeholder 2"/>
          <p:cNvSpPr>
            <a:spLocks noGrp="1" noChangeAspect="1"/>
          </p:cNvSpPr>
          <p:nvPr>
            <p:ph type="pic" idx="1"/>
          </p:nvPr>
        </p:nvSpPr>
        <p:spPr bwMode="auto">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defRPr/>
            </a:pPr>
            <a:r>
              <a:rPr lang="de-DE"/>
              <a:t>Bild durch Klicken auf Symbol hinzufügen</a:t>
            </a:r>
            <a:endParaRPr lang="en-US"/>
          </a:p>
        </p:txBody>
      </p:sp>
      <p:sp>
        <p:nvSpPr>
          <p:cNvPr id="4" name="Text Placeholder 3"/>
          <p:cNvSpPr>
            <a:spLocks noGrp="1"/>
          </p:cNvSpPr>
          <p:nvPr>
            <p:ph type="body" sz="half" idx="2"/>
          </p:nvPr>
        </p:nvSpPr>
        <p:spPr bwMode="auto">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5" name="Date Placeholder 4"/>
          <p:cNvSpPr>
            <a:spLocks noGrp="1"/>
          </p:cNvSpPr>
          <p:nvPr>
            <p:ph type="dt" sz="half" idx="10"/>
          </p:nvPr>
        </p:nvSpPr>
        <p:spPr bwMode="auto"/>
        <p:txBody>
          <a:bodyPr/>
          <a:lstStyle/>
          <a:p>
            <a:pPr>
              <a:defRPr/>
            </a:pPr>
            <a:fld id="{48A87A34-81AB-432B-8DAE-1953F412C126}" type="datetimeFigureOut">
              <a:rPr lang="en-US"/>
              <a:t>2/18/2025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6D22F896-40B5-4ADD-8801-0D06FADFA095}" type="slidenum">
              <a:rPr lang="en-US"/>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bwMode="auto">
        <a:xfrm>
          <a:off x="0" y="0"/>
          <a:ext cx="0" cy="0"/>
          <a:chOff x="0" y="0"/>
          <a:chExt cx="0" cy="0"/>
        </a:xfrm>
      </p:grpSpPr>
      <p:pic>
        <p:nvPicPr>
          <p:cNvPr id="7" name="Picture 2" descr="\\DROBO-FS\QuickDrops\JB\PPTX NG\Droplets\LightingOverlay.png"/>
          <p:cNvPicPr>
            <a:picLocks noChangeAspect="1" noChangeArrowheads="1"/>
          </p:cNvPicPr>
          <p:nvPr/>
        </p:nvPicPr>
        <p:blipFill>
          <a:blip r:embed="rId18">
            <a:alphaModFix amt="30000"/>
          </a:blip>
          <a:stretch/>
        </p:blipFill>
        <p:spPr bwMode="auto">
          <a:xfrm>
            <a:off x="0" y="-1"/>
            <a:ext cx="12192003" cy="6858001"/>
          </a:xfrm>
          <a:prstGeom prst="rect">
            <a:avLst/>
          </a:prstGeom>
          <a:noFill/>
        </p:spPr>
      </p:pic>
      <p:grpSp>
        <p:nvGrpSpPr>
          <p:cNvPr id="8" name="Group 7"/>
          <p:cNvGrpSpPr/>
          <p:nvPr/>
        </p:nvGrpSpPr>
        <p:grpSpPr bwMode="auto">
          <a:xfrm>
            <a:off x="-14288" y="0"/>
            <a:ext cx="12053888" cy="6858001"/>
            <a:chOff x="-14288" y="0"/>
            <a:chExt cx="12053888" cy="6858001"/>
          </a:xfrm>
        </p:grpSpPr>
        <p:grpSp>
          <p:nvGrpSpPr>
            <p:cNvPr id="9" name="Group 8"/>
            <p:cNvGrpSpPr/>
            <p:nvPr/>
          </p:nvGrpSpPr>
          <p:grpSpPr bwMode="auto">
            <a:xfrm>
              <a:off x="-14288" y="0"/>
              <a:ext cx="1220788" cy="6858001"/>
              <a:chOff x="-14288" y="0"/>
              <a:chExt cx="1220788" cy="6858001"/>
            </a:xfrm>
            <a:gradFill>
              <a:gsLst>
                <a:gs pos="0">
                  <a:schemeClr val="tx2"/>
                </a:gs>
                <a:gs pos="100000">
                  <a:schemeClr val="bg2">
                    <a:lumMod val="60000"/>
                    <a:lumOff val="40000"/>
                  </a:schemeClr>
                </a:gs>
              </a:gsLst>
              <a:lin ang="5400000" scaled="0"/>
            </a:gradFill>
          </p:grpSpPr>
          <p:sp>
            <p:nvSpPr>
              <p:cNvPr id="21" name="Rectangle 5"/>
              <p:cNvSpPr>
                <a:spLocks noChangeArrowheads="1"/>
              </p:cNvSpPr>
              <p:nvPr/>
            </p:nvSpPr>
            <p:spPr bwMode="auto">
              <a:xfrm>
                <a:off x="114300" y="4763"/>
                <a:ext cx="23813" cy="2181225"/>
              </a:xfrm>
              <a:prstGeom prst="rect">
                <a:avLst/>
              </a:prstGeom>
              <a:grpFill/>
              <a:ln>
                <a:noFill/>
              </a:ln>
            </p:spPr>
          </p:sp>
          <p:sp>
            <p:nvSpPr>
              <p:cNvPr id="22" name="Freeform 6"/>
              <p:cNvSpPr>
                <a:spLocks noEditPoints="1"/>
              </p:cNvSpPr>
              <p:nvPr/>
            </p:nvSpPr>
            <p:spPr bwMode="auto">
              <a:xfrm>
                <a:off x="33337" y="2176463"/>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23" name="Freeform 7"/>
              <p:cNvSpPr>
                <a:spLocks noEditPoints="1"/>
              </p:cNvSpPr>
              <p:nvPr/>
            </p:nvSpPr>
            <p:spPr bwMode="auto">
              <a:xfrm>
                <a:off x="28575" y="4021138"/>
                <a:ext cx="190500"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24" name="Freeform 8"/>
              <p:cNvSpPr/>
              <p:nvPr/>
            </p:nvSpPr>
            <p:spPr bwMode="auto">
              <a:xfrm>
                <a:off x="200025" y="4763"/>
                <a:ext cx="369888" cy="1811338"/>
              </a:xfrm>
              <a:custGeom>
                <a:avLst/>
                <a:gdLst/>
                <a:ahLst/>
                <a:cxnLst/>
                <a:rect l="0" t="0" r="r" b="b"/>
                <a:pathLst>
                  <a:path w="233" h="1141" extrusionOk="0">
                    <a:moveTo>
                      <a:pt x="218" y="1141"/>
                    </a:moveTo>
                    <a:lnTo>
                      <a:pt x="0" y="626"/>
                    </a:lnTo>
                    <a:lnTo>
                      <a:pt x="0" y="0"/>
                    </a:lnTo>
                    <a:lnTo>
                      <a:pt x="15" y="0"/>
                    </a:lnTo>
                    <a:lnTo>
                      <a:pt x="15" y="623"/>
                    </a:lnTo>
                    <a:lnTo>
                      <a:pt x="233" y="1135"/>
                    </a:lnTo>
                    <a:lnTo>
                      <a:pt x="218" y="1141"/>
                    </a:lnTo>
                    <a:close/>
                  </a:path>
                </a:pathLst>
              </a:custGeom>
              <a:grpFill/>
              <a:ln>
                <a:noFill/>
              </a:ln>
            </p:spPr>
          </p:sp>
          <p:sp>
            <p:nvSpPr>
              <p:cNvPr id="25" name="Freeform 9"/>
              <p:cNvSpPr>
                <a:spLocks noEditPoints="1"/>
              </p:cNvSpPr>
              <p:nvPr/>
            </p:nvSpPr>
            <p:spPr bwMode="auto">
              <a:xfrm>
                <a:off x="503237" y="1801813"/>
                <a:ext cx="190500" cy="188913"/>
              </a:xfrm>
              <a:custGeom>
                <a:avLst/>
                <a:gdLst/>
                <a:ahLst/>
                <a:cxnLst/>
                <a:rect l="0" t="0"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sp>
          <p:sp>
            <p:nvSpPr>
              <p:cNvPr id="26" name="Freeform 10"/>
              <p:cNvSpPr/>
              <p:nvPr/>
            </p:nvSpPr>
            <p:spPr bwMode="auto">
              <a:xfrm>
                <a:off x="285750" y="4763"/>
                <a:ext cx="369888" cy="1430338"/>
              </a:xfrm>
              <a:custGeom>
                <a:avLst/>
                <a:gdLst/>
                <a:ahLst/>
                <a:cxnLst/>
                <a:rect l="0" t="0" r="r" b="b"/>
                <a:pathLst>
                  <a:path w="233" h="901" extrusionOk="0">
                    <a:moveTo>
                      <a:pt x="221" y="901"/>
                    </a:moveTo>
                    <a:lnTo>
                      <a:pt x="0" y="383"/>
                    </a:lnTo>
                    <a:lnTo>
                      <a:pt x="0" y="0"/>
                    </a:lnTo>
                    <a:lnTo>
                      <a:pt x="18" y="0"/>
                    </a:lnTo>
                    <a:lnTo>
                      <a:pt x="18" y="380"/>
                    </a:lnTo>
                    <a:lnTo>
                      <a:pt x="233" y="895"/>
                    </a:lnTo>
                    <a:lnTo>
                      <a:pt x="221" y="901"/>
                    </a:lnTo>
                    <a:close/>
                  </a:path>
                </a:pathLst>
              </a:custGeom>
              <a:grpFill/>
              <a:ln>
                <a:noFill/>
              </a:ln>
            </p:spPr>
          </p:sp>
          <p:sp>
            <p:nvSpPr>
              <p:cNvPr id="27" name="Freeform 11"/>
              <p:cNvSpPr/>
              <p:nvPr/>
            </p:nvSpPr>
            <p:spPr bwMode="auto">
              <a:xfrm>
                <a:off x="546100" y="0"/>
                <a:ext cx="152400" cy="912813"/>
              </a:xfrm>
              <a:custGeom>
                <a:avLst/>
                <a:gdLst/>
                <a:ahLst/>
                <a:cxnLst/>
                <a:rect l="0" t="0" r="r" b="b"/>
                <a:pathLst>
                  <a:path w="96" h="575" extrusionOk="0">
                    <a:moveTo>
                      <a:pt x="96" y="575"/>
                    </a:moveTo>
                    <a:lnTo>
                      <a:pt x="78" y="575"/>
                    </a:lnTo>
                    <a:lnTo>
                      <a:pt x="78" y="192"/>
                    </a:lnTo>
                    <a:lnTo>
                      <a:pt x="0" y="6"/>
                    </a:lnTo>
                    <a:lnTo>
                      <a:pt x="15" y="0"/>
                    </a:lnTo>
                    <a:lnTo>
                      <a:pt x="96" y="189"/>
                    </a:lnTo>
                    <a:lnTo>
                      <a:pt x="96" y="575"/>
                    </a:lnTo>
                    <a:close/>
                  </a:path>
                </a:pathLst>
              </a:custGeom>
              <a:grpFill/>
              <a:ln>
                <a:noFill/>
              </a:ln>
            </p:spPr>
          </p:sp>
          <p:sp>
            <p:nvSpPr>
              <p:cNvPr id="28" name="Freeform 12"/>
              <p:cNvSpPr>
                <a:spLocks noEditPoints="1"/>
              </p:cNvSpPr>
              <p:nvPr/>
            </p:nvSpPr>
            <p:spPr bwMode="auto">
              <a:xfrm>
                <a:off x="588962" y="1420813"/>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sp>
          <p:sp>
            <p:nvSpPr>
              <p:cNvPr id="29" name="Freeform 13"/>
              <p:cNvSpPr>
                <a:spLocks noEditPoints="1"/>
              </p:cNvSpPr>
              <p:nvPr/>
            </p:nvSpPr>
            <p:spPr bwMode="auto">
              <a:xfrm>
                <a:off x="588962" y="903288"/>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30" name="Freeform 14"/>
              <p:cNvSpPr/>
              <p:nvPr/>
            </p:nvSpPr>
            <p:spPr bwMode="auto">
              <a:xfrm>
                <a:off x="641350" y="0"/>
                <a:ext cx="422275" cy="527050"/>
              </a:xfrm>
              <a:custGeom>
                <a:avLst/>
                <a:gdLst/>
                <a:ahLst/>
                <a:cxnLst/>
                <a:rect l="0" t="0" r="r" b="b"/>
                <a:pathLst>
                  <a:path w="266" h="332" extrusionOk="0">
                    <a:moveTo>
                      <a:pt x="257" y="332"/>
                    </a:moveTo>
                    <a:lnTo>
                      <a:pt x="48" y="123"/>
                    </a:lnTo>
                    <a:lnTo>
                      <a:pt x="0" y="6"/>
                    </a:lnTo>
                    <a:lnTo>
                      <a:pt x="15" y="0"/>
                    </a:lnTo>
                    <a:lnTo>
                      <a:pt x="63" y="114"/>
                    </a:lnTo>
                    <a:lnTo>
                      <a:pt x="266" y="320"/>
                    </a:lnTo>
                    <a:lnTo>
                      <a:pt x="257" y="332"/>
                    </a:lnTo>
                    <a:close/>
                  </a:path>
                </a:pathLst>
              </a:custGeom>
              <a:grpFill/>
              <a:ln>
                <a:noFill/>
              </a:ln>
            </p:spPr>
          </p:sp>
          <p:sp>
            <p:nvSpPr>
              <p:cNvPr id="31" name="Freeform 15"/>
              <p:cNvSpPr>
                <a:spLocks noEditPoints="1"/>
              </p:cNvSpPr>
              <p:nvPr/>
            </p:nvSpPr>
            <p:spPr bwMode="auto">
              <a:xfrm>
                <a:off x="1020762" y="488950"/>
                <a:ext cx="161925" cy="147638"/>
              </a:xfrm>
              <a:custGeom>
                <a:avLst/>
                <a:gdLst/>
                <a:ahLst/>
                <a:cxnLst/>
                <a:rect l="0" t="0"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extrusionOk="0">
                    <a:moveTo>
                      <a:pt x="6" y="80"/>
                    </a:moveTo>
                    <a:lnTo>
                      <a:pt x="0" y="71"/>
                    </a:lnTo>
                    <a:lnTo>
                      <a:pt x="69" y="0"/>
                    </a:lnTo>
                    <a:lnTo>
                      <a:pt x="78" y="9"/>
                    </a:lnTo>
                    <a:lnTo>
                      <a:pt x="6" y="80"/>
                    </a:lnTo>
                    <a:close/>
                  </a:path>
                </a:pathLst>
              </a:custGeom>
              <a:grpFill/>
              <a:ln>
                <a:noFill/>
              </a:ln>
            </p:spPr>
          </p:sp>
          <p:sp>
            <p:nvSpPr>
              <p:cNvPr id="34" name="Freeform 18"/>
              <p:cNvSpPr/>
              <p:nvPr/>
            </p:nvSpPr>
            <p:spPr bwMode="auto">
              <a:xfrm>
                <a:off x="-9525" y="3549650"/>
                <a:ext cx="147638" cy="481013"/>
              </a:xfrm>
              <a:custGeom>
                <a:avLst/>
                <a:gdLst/>
                <a:ahLst/>
                <a:cxnLst/>
                <a:rect l="0" t="0" r="r" b="b"/>
                <a:pathLst>
                  <a:path w="93" h="303" extrusionOk="0">
                    <a:moveTo>
                      <a:pt x="93" y="303"/>
                    </a:moveTo>
                    <a:lnTo>
                      <a:pt x="78" y="303"/>
                    </a:lnTo>
                    <a:lnTo>
                      <a:pt x="78" y="78"/>
                    </a:lnTo>
                    <a:lnTo>
                      <a:pt x="0" y="12"/>
                    </a:lnTo>
                    <a:lnTo>
                      <a:pt x="12" y="0"/>
                    </a:lnTo>
                    <a:lnTo>
                      <a:pt x="93" y="69"/>
                    </a:lnTo>
                    <a:lnTo>
                      <a:pt x="93" y="303"/>
                    </a:lnTo>
                    <a:close/>
                  </a:path>
                </a:pathLst>
              </a:custGeom>
              <a:grpFill/>
              <a:ln>
                <a:noFill/>
              </a:ln>
            </p:spPr>
          </p:sp>
          <p:sp>
            <p:nvSpPr>
              <p:cNvPr id="35" name="Freeform 19"/>
              <p:cNvSpPr/>
              <p:nvPr/>
            </p:nvSpPr>
            <p:spPr bwMode="auto">
              <a:xfrm>
                <a:off x="128587" y="1382713"/>
                <a:ext cx="142875" cy="476250"/>
              </a:xfrm>
              <a:custGeom>
                <a:avLst/>
                <a:gdLst/>
                <a:ahLst/>
                <a:cxnLst/>
                <a:rect l="0" t="0" r="r" b="b"/>
                <a:pathLst>
                  <a:path w="90" h="300" extrusionOk="0">
                    <a:moveTo>
                      <a:pt x="90" y="300"/>
                    </a:moveTo>
                    <a:lnTo>
                      <a:pt x="78" y="300"/>
                    </a:lnTo>
                    <a:lnTo>
                      <a:pt x="78" y="84"/>
                    </a:lnTo>
                    <a:lnTo>
                      <a:pt x="0" y="9"/>
                    </a:lnTo>
                    <a:lnTo>
                      <a:pt x="9" y="0"/>
                    </a:lnTo>
                    <a:lnTo>
                      <a:pt x="90" y="81"/>
                    </a:lnTo>
                    <a:lnTo>
                      <a:pt x="90" y="300"/>
                    </a:lnTo>
                    <a:close/>
                  </a:path>
                </a:pathLst>
              </a:custGeom>
              <a:grpFill/>
              <a:ln>
                <a:noFill/>
              </a:ln>
            </p:spPr>
          </p:sp>
          <p:sp>
            <p:nvSpPr>
              <p:cNvPr id="36" name="Freeform 20"/>
              <p:cNvSpPr>
                <a:spLocks noEditPoints="1"/>
              </p:cNvSpPr>
              <p:nvPr/>
            </p:nvSpPr>
            <p:spPr bwMode="auto">
              <a:xfrm>
                <a:off x="204787" y="1849438"/>
                <a:ext cx="114300" cy="107949"/>
              </a:xfrm>
              <a:custGeom>
                <a:avLst/>
                <a:gdLst/>
                <a:ahLst/>
                <a:cxnLst/>
                <a:rect l="0" t="0"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sp>
          <p:sp>
            <p:nvSpPr>
              <p:cNvPr id="37" name="Rectangle 21"/>
              <p:cNvSpPr>
                <a:spLocks noChangeArrowheads="1"/>
              </p:cNvSpPr>
              <p:nvPr/>
            </p:nvSpPr>
            <p:spPr bwMode="auto">
              <a:xfrm>
                <a:off x="133350" y="4662488"/>
                <a:ext cx="23813" cy="2181225"/>
              </a:xfrm>
              <a:prstGeom prst="rect">
                <a:avLst/>
              </a:prstGeom>
              <a:grpFill/>
              <a:ln>
                <a:noFill/>
              </a:ln>
            </p:spPr>
          </p:sp>
          <p:sp>
            <p:nvSpPr>
              <p:cNvPr id="38" name="Freeform 22"/>
              <p:cNvSpPr/>
              <p:nvPr/>
            </p:nvSpPr>
            <p:spPr bwMode="auto">
              <a:xfrm>
                <a:off x="223837" y="5041900"/>
                <a:ext cx="369888" cy="1801813"/>
              </a:xfrm>
              <a:custGeom>
                <a:avLst/>
                <a:gdLst/>
                <a:ahLst/>
                <a:cxnLst/>
                <a:rect l="0" t="0"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pFill/>
              <a:ln>
                <a:noFill/>
              </a:ln>
            </p:spPr>
          </p:sp>
          <p:sp>
            <p:nvSpPr>
              <p:cNvPr id="39" name="Freeform 23"/>
              <p:cNvSpPr>
                <a:spLocks noEditPoints="1"/>
              </p:cNvSpPr>
              <p:nvPr/>
            </p:nvSpPr>
            <p:spPr bwMode="auto">
              <a:xfrm>
                <a:off x="52387" y="4481513"/>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40" name="Freeform 24"/>
              <p:cNvSpPr/>
              <p:nvPr/>
            </p:nvSpPr>
            <p:spPr bwMode="auto">
              <a:xfrm>
                <a:off x="-14288" y="5627688"/>
                <a:ext cx="85725" cy="1216025"/>
              </a:xfrm>
              <a:custGeom>
                <a:avLst/>
                <a:gdLst/>
                <a:ahLst/>
                <a:cxnLst/>
                <a:rect l="0" t="0" r="r" b="b"/>
                <a:pathLst>
                  <a:path w="54" h="766" extrusionOk="0">
                    <a:moveTo>
                      <a:pt x="54" y="766"/>
                    </a:moveTo>
                    <a:lnTo>
                      <a:pt x="36" y="766"/>
                    </a:lnTo>
                    <a:lnTo>
                      <a:pt x="36" y="149"/>
                    </a:lnTo>
                    <a:lnTo>
                      <a:pt x="0" y="3"/>
                    </a:lnTo>
                    <a:lnTo>
                      <a:pt x="18" y="0"/>
                    </a:lnTo>
                    <a:lnTo>
                      <a:pt x="54" y="146"/>
                    </a:lnTo>
                    <a:lnTo>
                      <a:pt x="54" y="766"/>
                    </a:lnTo>
                    <a:close/>
                  </a:path>
                </a:pathLst>
              </a:custGeom>
              <a:grpFill/>
              <a:ln>
                <a:noFill/>
              </a:ln>
            </p:spPr>
          </p:sp>
          <p:sp>
            <p:nvSpPr>
              <p:cNvPr id="41" name="Freeform 25"/>
              <p:cNvSpPr>
                <a:spLocks noEditPoints="1"/>
              </p:cNvSpPr>
              <p:nvPr/>
            </p:nvSpPr>
            <p:spPr bwMode="auto">
              <a:xfrm>
                <a:off x="527050" y="4867274"/>
                <a:ext cx="190500"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42" name="Freeform 26"/>
              <p:cNvSpPr/>
              <p:nvPr/>
            </p:nvSpPr>
            <p:spPr bwMode="auto">
              <a:xfrm>
                <a:off x="309562" y="5422900"/>
                <a:ext cx="374650" cy="1425575"/>
              </a:xfrm>
              <a:custGeom>
                <a:avLst/>
                <a:gdLst/>
                <a:ahLst/>
                <a:cxnLst/>
                <a:rect l="0" t="0" r="r" b="b"/>
                <a:pathLst>
                  <a:path w="236" h="898" extrusionOk="0">
                    <a:moveTo>
                      <a:pt x="18" y="898"/>
                    </a:moveTo>
                    <a:lnTo>
                      <a:pt x="0" y="898"/>
                    </a:lnTo>
                    <a:lnTo>
                      <a:pt x="0" y="515"/>
                    </a:lnTo>
                    <a:lnTo>
                      <a:pt x="3" y="512"/>
                    </a:lnTo>
                    <a:lnTo>
                      <a:pt x="221" y="0"/>
                    </a:lnTo>
                    <a:lnTo>
                      <a:pt x="236" y="6"/>
                    </a:lnTo>
                    <a:lnTo>
                      <a:pt x="18" y="518"/>
                    </a:lnTo>
                    <a:lnTo>
                      <a:pt x="18" y="898"/>
                    </a:lnTo>
                    <a:close/>
                  </a:path>
                </a:pathLst>
              </a:custGeom>
              <a:grpFill/>
              <a:ln>
                <a:noFill/>
              </a:ln>
            </p:spPr>
          </p:sp>
          <p:sp>
            <p:nvSpPr>
              <p:cNvPr id="43" name="Freeform 27"/>
              <p:cNvSpPr/>
              <p:nvPr/>
            </p:nvSpPr>
            <p:spPr bwMode="auto">
              <a:xfrm>
                <a:off x="569912" y="5945188"/>
                <a:ext cx="152400" cy="912813"/>
              </a:xfrm>
              <a:custGeom>
                <a:avLst/>
                <a:gdLst/>
                <a:ahLst/>
                <a:cxnLst/>
                <a:rect l="0" t="0" r="r" b="b"/>
                <a:pathLst>
                  <a:path w="96" h="575" extrusionOk="0">
                    <a:moveTo>
                      <a:pt x="15" y="575"/>
                    </a:moveTo>
                    <a:lnTo>
                      <a:pt x="0" y="569"/>
                    </a:lnTo>
                    <a:lnTo>
                      <a:pt x="81" y="383"/>
                    </a:lnTo>
                    <a:lnTo>
                      <a:pt x="81" y="0"/>
                    </a:lnTo>
                    <a:lnTo>
                      <a:pt x="96" y="0"/>
                    </a:lnTo>
                    <a:lnTo>
                      <a:pt x="96" y="386"/>
                    </a:lnTo>
                    <a:lnTo>
                      <a:pt x="15" y="575"/>
                    </a:lnTo>
                    <a:close/>
                  </a:path>
                </a:pathLst>
              </a:custGeom>
              <a:grpFill/>
              <a:ln>
                <a:noFill/>
              </a:ln>
            </p:spPr>
          </p:sp>
          <p:sp>
            <p:nvSpPr>
              <p:cNvPr id="44" name="Freeform 28"/>
              <p:cNvSpPr>
                <a:spLocks noEditPoints="1"/>
              </p:cNvSpPr>
              <p:nvPr/>
            </p:nvSpPr>
            <p:spPr bwMode="auto">
              <a:xfrm>
                <a:off x="612775" y="5246688"/>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5" name="Freeform 29"/>
              <p:cNvSpPr>
                <a:spLocks noEditPoints="1"/>
              </p:cNvSpPr>
              <p:nvPr/>
            </p:nvSpPr>
            <p:spPr bwMode="auto">
              <a:xfrm>
                <a:off x="612775" y="5764212"/>
                <a:ext cx="190500"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6" name="Freeform 30"/>
              <p:cNvSpPr/>
              <p:nvPr/>
            </p:nvSpPr>
            <p:spPr bwMode="auto">
              <a:xfrm>
                <a:off x="669925" y="6330950"/>
                <a:ext cx="417513" cy="517525"/>
              </a:xfrm>
              <a:custGeom>
                <a:avLst/>
                <a:gdLst/>
                <a:ahLst/>
                <a:cxnLst/>
                <a:rect l="0" t="0"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pFill/>
              <a:ln>
                <a:noFill/>
              </a:ln>
            </p:spPr>
          </p:sp>
          <p:sp>
            <p:nvSpPr>
              <p:cNvPr id="47" name="Freeform 31"/>
              <p:cNvSpPr>
                <a:spLocks noEditPoints="1"/>
              </p:cNvSpPr>
              <p:nvPr/>
            </p:nvSpPr>
            <p:spPr bwMode="auto">
              <a:xfrm>
                <a:off x="1049337" y="6221413"/>
                <a:ext cx="157163" cy="147638"/>
              </a:xfrm>
              <a:custGeom>
                <a:avLst/>
                <a:gdLst/>
                <a:ahLst/>
                <a:cxnLst/>
                <a:rect l="0" t="0"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grpSp>
        <p:grpSp>
          <p:nvGrpSpPr>
            <p:cNvPr id="10" name="Group 9"/>
            <p:cNvGrpSpPr/>
            <p:nvPr/>
          </p:nvGrpSpPr>
          <p:grpSpPr bwMode="auto">
            <a:xfrm>
              <a:off x="11364912" y="0"/>
              <a:ext cx="674688" cy="6848476"/>
              <a:chOff x="11364912" y="0"/>
              <a:chExt cx="674688" cy="6848476"/>
            </a:xfrm>
            <a:gradFill>
              <a:gsLst>
                <a:gs pos="0">
                  <a:schemeClr val="tx2">
                    <a:alpha val="80000"/>
                  </a:schemeClr>
                </a:gs>
                <a:gs pos="100000">
                  <a:schemeClr val="bg2">
                    <a:lumMod val="60000"/>
                    <a:lumOff val="40000"/>
                    <a:alpha val="60000"/>
                  </a:schemeClr>
                </a:gs>
              </a:gsLst>
              <a:lin ang="5400000" scaled="0"/>
            </a:gradFill>
          </p:grpSpPr>
          <p:sp>
            <p:nvSpPr>
              <p:cNvPr id="11" name="Freeform 32"/>
              <p:cNvSpPr/>
              <p:nvPr/>
            </p:nvSpPr>
            <p:spPr bwMode="auto">
              <a:xfrm>
                <a:off x="11483975" y="0"/>
                <a:ext cx="417513" cy="512763"/>
              </a:xfrm>
              <a:custGeom>
                <a:avLst/>
                <a:gdLst/>
                <a:ahLst/>
                <a:cxnLst/>
                <a:rect l="0" t="0"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pFill/>
              <a:ln>
                <a:noFill/>
              </a:ln>
            </p:spPr>
          </p:sp>
          <p:sp>
            <p:nvSpPr>
              <p:cNvPr id="12" name="Freeform 33"/>
              <p:cNvSpPr>
                <a:spLocks noEditPoints="1"/>
              </p:cNvSpPr>
              <p:nvPr/>
            </p:nvSpPr>
            <p:spPr bwMode="auto">
              <a:xfrm>
                <a:off x="11364912" y="474663"/>
                <a:ext cx="157163" cy="152400"/>
              </a:xfrm>
              <a:custGeom>
                <a:avLst/>
                <a:gdLst/>
                <a:ahLst/>
                <a:cxnLst/>
                <a:rect l="0" t="0"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p:spPr>
          </p:sp>
          <p:sp>
            <p:nvSpPr>
              <p:cNvPr id="13" name="Freeform 34"/>
              <p:cNvSpPr>
                <a:spLocks noEditPoints="1"/>
              </p:cNvSpPr>
              <p:nvPr/>
            </p:nvSpPr>
            <p:spPr bwMode="auto">
              <a:xfrm>
                <a:off x="11631612" y="1539875"/>
                <a:ext cx="188913"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4" name="Freeform 35"/>
              <p:cNvSpPr/>
              <p:nvPr/>
            </p:nvSpPr>
            <p:spPr bwMode="auto">
              <a:xfrm>
                <a:off x="11531599" y="5694363"/>
                <a:ext cx="298450" cy="1154113"/>
              </a:xfrm>
              <a:custGeom>
                <a:avLst/>
                <a:gdLst/>
                <a:ahLst/>
                <a:cxnLst/>
                <a:rect l="0" t="0" r="r" b="b"/>
                <a:pathLst>
                  <a:path w="188" h="727" extrusionOk="0">
                    <a:moveTo>
                      <a:pt x="15" y="727"/>
                    </a:moveTo>
                    <a:lnTo>
                      <a:pt x="0" y="727"/>
                    </a:lnTo>
                    <a:lnTo>
                      <a:pt x="0" y="407"/>
                    </a:lnTo>
                    <a:lnTo>
                      <a:pt x="0" y="407"/>
                    </a:lnTo>
                    <a:lnTo>
                      <a:pt x="176" y="0"/>
                    </a:lnTo>
                    <a:lnTo>
                      <a:pt x="188" y="6"/>
                    </a:lnTo>
                    <a:lnTo>
                      <a:pt x="15" y="410"/>
                    </a:lnTo>
                    <a:lnTo>
                      <a:pt x="15" y="727"/>
                    </a:lnTo>
                    <a:close/>
                  </a:path>
                </a:pathLst>
              </a:custGeom>
              <a:grpFill/>
              <a:ln>
                <a:noFill/>
              </a:ln>
            </p:spPr>
          </p:sp>
          <p:sp>
            <p:nvSpPr>
              <p:cNvPr id="15" name="Freeform 36"/>
              <p:cNvSpPr>
                <a:spLocks noEditPoints="1"/>
              </p:cNvSpPr>
              <p:nvPr/>
            </p:nvSpPr>
            <p:spPr bwMode="auto">
              <a:xfrm>
                <a:off x="11772900" y="5551488"/>
                <a:ext cx="157163" cy="155575"/>
              </a:xfrm>
              <a:custGeom>
                <a:avLst/>
                <a:gdLst/>
                <a:ahLst/>
                <a:cxnLst/>
                <a:rect l="0" t="0"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p:spPr>
          </p:sp>
          <p:sp>
            <p:nvSpPr>
              <p:cNvPr id="16" name="Freeform 37"/>
              <p:cNvSpPr/>
              <p:nvPr/>
            </p:nvSpPr>
            <p:spPr bwMode="auto">
              <a:xfrm>
                <a:off x="11710987" y="4763"/>
                <a:ext cx="304800" cy="1544638"/>
              </a:xfrm>
              <a:custGeom>
                <a:avLst/>
                <a:gdLst/>
                <a:ahLst/>
                <a:cxnLst/>
                <a:rect l="0" t="0"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p:spPr>
          </p:sp>
          <p:sp>
            <p:nvSpPr>
              <p:cNvPr id="17" name="Freeform 38"/>
              <p:cNvSpPr>
                <a:spLocks noEditPoints="1"/>
              </p:cNvSpPr>
              <p:nvPr/>
            </p:nvSpPr>
            <p:spPr bwMode="auto">
              <a:xfrm>
                <a:off x="11636375" y="4867274"/>
                <a:ext cx="188913"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8" name="Freeform 39"/>
              <p:cNvSpPr/>
              <p:nvPr/>
            </p:nvSpPr>
            <p:spPr bwMode="auto">
              <a:xfrm>
                <a:off x="11441112" y="5046663"/>
                <a:ext cx="307975" cy="1801813"/>
              </a:xfrm>
              <a:custGeom>
                <a:avLst/>
                <a:gdLst/>
                <a:ahLst/>
                <a:cxnLst/>
                <a:rect l="0" t="0"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p:spPr>
          </p:sp>
          <p:sp>
            <p:nvSpPr>
              <p:cNvPr id="19" name="Freeform 40"/>
              <p:cNvSpPr>
                <a:spLocks noEditPoints="1"/>
              </p:cNvSpPr>
              <p:nvPr/>
            </p:nvSpPr>
            <p:spPr bwMode="auto">
              <a:xfrm>
                <a:off x="11849100" y="6416675"/>
                <a:ext cx="190500"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20" name="Rectangle 41"/>
              <p:cNvSpPr>
                <a:spLocks noChangeArrowheads="1"/>
              </p:cNvSpPr>
              <p:nvPr/>
            </p:nvSpPr>
            <p:spPr bwMode="auto">
              <a:xfrm>
                <a:off x="11939587" y="6596063"/>
                <a:ext cx="23813" cy="252413"/>
              </a:xfrm>
              <a:prstGeom prst="rect">
                <a:avLst/>
              </a:prstGeom>
              <a:grpFill/>
              <a:ln>
                <a:noFill/>
              </a:ln>
            </p:spPr>
          </p:sp>
        </p:grpSp>
      </p:grpSp>
      <p:sp>
        <p:nvSpPr>
          <p:cNvPr id="2" name="Title Placeholder 1"/>
          <p:cNvSpPr>
            <a:spLocks noGrp="1"/>
          </p:cNvSpPr>
          <p:nvPr>
            <p:ph type="title"/>
          </p:nvPr>
        </p:nvSpPr>
        <p:spPr bwMode="auto">
          <a:xfrm>
            <a:off x="1141413" y="618518"/>
            <a:ext cx="9905998" cy="1478570"/>
          </a:xfrm>
          <a:prstGeom prst="rect">
            <a:avLst/>
          </a:prstGeom>
        </p:spPr>
        <p:txBody>
          <a:bodyPr vert="horz" lIns="91440" tIns="45720" rIns="91440" bIns="45720" rtlCol="0" anchor="ctr">
            <a:normAutofit/>
          </a:bodyPr>
          <a:lstStyle/>
          <a:p>
            <a:pPr>
              <a:defRPr/>
            </a:pPr>
            <a:endParaRPr lang="en-US"/>
          </a:p>
        </p:txBody>
      </p:sp>
      <p:sp>
        <p:nvSpPr>
          <p:cNvPr id="3" name="Text Placeholder 2"/>
          <p:cNvSpPr>
            <a:spLocks noGrp="1"/>
          </p:cNvSpPr>
          <p:nvPr>
            <p:ph type="body" idx="1"/>
          </p:nvPr>
        </p:nvSpPr>
        <p:spPr bwMode="auto">
          <a:xfrm>
            <a:off x="1141412" y="2249487"/>
            <a:ext cx="9905999" cy="3541714"/>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e Placeholder 3"/>
          <p:cNvSpPr>
            <a:spLocks noGrp="1"/>
          </p:cNvSpPr>
          <p:nvPr>
            <p:ph type="dt" sz="half" idx="2"/>
          </p:nvPr>
        </p:nvSpPr>
        <p:spPr bwMode="auto">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48A87A34-81AB-432B-8DAE-1953F412C126}" type="datetimeFigureOut">
              <a:rPr lang="en-US"/>
              <a:t>2/18/2025</a:t>
            </a:fld>
            <a:endParaRPr lang="en-US"/>
          </a:p>
        </p:txBody>
      </p:sp>
      <p:sp>
        <p:nvSpPr>
          <p:cNvPr id="5" name="Footer Placeholder 4"/>
          <p:cNvSpPr>
            <a:spLocks noGrp="1"/>
          </p:cNvSpPr>
          <p:nvPr>
            <p:ph type="ftr" sz="quarter" idx="3"/>
          </p:nvPr>
        </p:nvSpPr>
        <p:spPr bwMode="auto">
          <a:xfrm>
            <a:off x="1141411" y="5883275"/>
            <a:ext cx="6239309" cy="365125"/>
          </a:xfrm>
          <a:prstGeom prst="rect">
            <a:avLst/>
          </a:prstGeom>
        </p:spPr>
        <p:txBody>
          <a:bodyPr vert="horz" lIns="91440" tIns="45720" rIns="91440" bIns="45720" rtlCol="0" anchor="ctr"/>
          <a:lstStyle>
            <a:lvl1pPr algn="l">
              <a:defRPr sz="1050" cap="all">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bwMode="auto">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6D22F896-40B5-4ADD-8801-0D06FADFA095}" type="slidenum">
              <a:rPr lang="en-US"/>
              <a:t>‹Nr.›</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a:lnSpc>
          <a:spcPct val="90000"/>
        </a:lnSpc>
        <a:spcBef>
          <a:spcPts val="0"/>
        </a:spcBef>
        <a:buNone/>
        <a:defRPr sz="3600" cap="all">
          <a:solidFill>
            <a:schemeClr val="tx1"/>
          </a:solidFill>
          <a:latin typeface="+mj-lt"/>
          <a:ea typeface="+mj-ea"/>
          <a:cs typeface="+mj-cs"/>
        </a:defRPr>
      </a:lvl1pPr>
    </p:titleStyle>
    <p:bodyStyle>
      <a:lvl1pPr marL="228600" indent="-228600" algn="l" defTabSz="914400">
        <a:lnSpc>
          <a:spcPct val="120000"/>
        </a:lnSpc>
        <a:spcBef>
          <a:spcPts val="1000"/>
        </a:spcBef>
        <a:buSzPct val="125000"/>
        <a:buFont typeface="Arial"/>
        <a:buChar char="•"/>
        <a:defRPr sz="2400">
          <a:solidFill>
            <a:schemeClr val="tx1"/>
          </a:solidFill>
          <a:latin typeface="+mn-lt"/>
          <a:ea typeface="+mn-ea"/>
          <a:cs typeface="+mn-cs"/>
        </a:defRPr>
      </a:lvl1pPr>
      <a:lvl2pPr marL="685800" indent="-228600" algn="l" defTabSz="914400">
        <a:lnSpc>
          <a:spcPct val="120000"/>
        </a:lnSpc>
        <a:spcBef>
          <a:spcPts val="500"/>
        </a:spcBef>
        <a:buSzPct val="125000"/>
        <a:buFont typeface="Arial"/>
        <a:buChar char="•"/>
        <a:defRPr sz="2000">
          <a:solidFill>
            <a:schemeClr val="tx1"/>
          </a:solidFill>
          <a:latin typeface="+mn-lt"/>
          <a:ea typeface="+mn-ea"/>
          <a:cs typeface="+mn-cs"/>
        </a:defRPr>
      </a:lvl2pPr>
      <a:lvl3pPr marL="1143000" indent="-228600" algn="l" defTabSz="914400">
        <a:lnSpc>
          <a:spcPct val="120000"/>
        </a:lnSpc>
        <a:spcBef>
          <a:spcPts val="500"/>
        </a:spcBef>
        <a:buSzPct val="125000"/>
        <a:buFont typeface="Arial"/>
        <a:buChar char="•"/>
        <a:defRPr sz="1800">
          <a:solidFill>
            <a:schemeClr val="tx1"/>
          </a:solidFill>
          <a:latin typeface="+mn-lt"/>
          <a:ea typeface="+mn-ea"/>
          <a:cs typeface="+mn-cs"/>
        </a:defRPr>
      </a:lvl3pPr>
      <a:lvl4pPr marL="1600200" indent="-228600" algn="l" defTabSz="914400">
        <a:lnSpc>
          <a:spcPct val="120000"/>
        </a:lnSpc>
        <a:spcBef>
          <a:spcPts val="500"/>
        </a:spcBef>
        <a:buSzPct val="125000"/>
        <a:buFont typeface="Arial"/>
        <a:buChar char="•"/>
        <a:defRPr sz="1600">
          <a:solidFill>
            <a:schemeClr val="tx1"/>
          </a:solidFill>
          <a:latin typeface="+mn-lt"/>
          <a:ea typeface="+mn-ea"/>
          <a:cs typeface="+mn-cs"/>
        </a:defRPr>
      </a:lvl4pPr>
      <a:lvl5pPr marL="2057400" indent="-228600" algn="l" defTabSz="914400">
        <a:lnSpc>
          <a:spcPct val="120000"/>
        </a:lnSpc>
        <a:spcBef>
          <a:spcPts val="500"/>
        </a:spcBef>
        <a:buSzPct val="125000"/>
        <a:buFont typeface="Arial"/>
        <a:buChar char="•"/>
        <a:defRPr sz="1600">
          <a:solidFill>
            <a:schemeClr val="tx1"/>
          </a:solidFill>
          <a:latin typeface="+mn-lt"/>
          <a:ea typeface="+mn-ea"/>
          <a:cs typeface="+mn-cs"/>
        </a:defRPr>
      </a:lvl5pPr>
      <a:lvl6pPr marL="2514600" indent="-228600" algn="l" defTabSz="914400">
        <a:lnSpc>
          <a:spcPct val="120000"/>
        </a:lnSpc>
        <a:spcBef>
          <a:spcPts val="500"/>
        </a:spcBef>
        <a:buSzPct val="125000"/>
        <a:buFont typeface="Arial"/>
        <a:buChar char="•"/>
        <a:defRPr sz="1400">
          <a:solidFill>
            <a:schemeClr val="tx1"/>
          </a:solidFill>
          <a:latin typeface="+mn-lt"/>
          <a:ea typeface="+mn-ea"/>
          <a:cs typeface="+mn-cs"/>
        </a:defRPr>
      </a:lvl6pPr>
      <a:lvl7pPr marL="2971800" indent="-228600" algn="l" defTabSz="914400">
        <a:lnSpc>
          <a:spcPct val="120000"/>
        </a:lnSpc>
        <a:spcBef>
          <a:spcPts val="500"/>
        </a:spcBef>
        <a:buSzPct val="125000"/>
        <a:buFont typeface="Arial"/>
        <a:buChar char="•"/>
        <a:defRPr sz="1400">
          <a:solidFill>
            <a:schemeClr val="tx1"/>
          </a:solidFill>
          <a:latin typeface="+mn-lt"/>
          <a:ea typeface="+mn-ea"/>
          <a:cs typeface="+mn-cs"/>
        </a:defRPr>
      </a:lvl7pPr>
      <a:lvl8pPr marL="3429000" indent="-228600" algn="l" defTabSz="914400">
        <a:lnSpc>
          <a:spcPct val="120000"/>
        </a:lnSpc>
        <a:spcBef>
          <a:spcPts val="500"/>
        </a:spcBef>
        <a:buSzPct val="125000"/>
        <a:buFont typeface="Arial"/>
        <a:buChar char="•"/>
        <a:defRPr sz="1400">
          <a:solidFill>
            <a:schemeClr val="tx1"/>
          </a:solidFill>
          <a:latin typeface="+mn-lt"/>
          <a:ea typeface="+mn-ea"/>
          <a:cs typeface="+mn-cs"/>
        </a:defRPr>
      </a:lvl8pPr>
      <a:lvl9pPr marL="3886200" indent="-228600" algn="l" defTabSz="914400">
        <a:lnSpc>
          <a:spcPct val="120000"/>
        </a:lnSpc>
        <a:spcBef>
          <a:spcPts val="500"/>
        </a:spcBef>
        <a:buSzPct val="125000"/>
        <a:buFont typeface="Arial"/>
        <a:buChar char="•"/>
        <a:defRPr sz="14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jp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slide" Target="slide11.xml"/><Relationship Id="rId1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11.png"/><Relationship Id="rId12" Type="http://schemas.openxmlformats.org/officeDocument/2006/relationships/image" Target="../media/image13.png"/><Relationship Id="rId17" Type="http://schemas.openxmlformats.org/officeDocument/2006/relationships/image" Target="../media/image30.png"/><Relationship Id="rId2" Type="http://schemas.openxmlformats.org/officeDocument/2006/relationships/notesSlide" Target="../notesSlides/notesSlide10.xml"/><Relationship Id="rId16" Type="http://schemas.openxmlformats.org/officeDocument/2006/relationships/image" Target="../media/image29.jpg"/><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5" Type="http://schemas.openxmlformats.org/officeDocument/2006/relationships/image" Target="../media/image28.jpg"/><Relationship Id="rId10" Type="http://schemas.openxmlformats.org/officeDocument/2006/relationships/image" Target="../media/image8.png"/><Relationship Id="rId4" Type="http://schemas.openxmlformats.org/officeDocument/2006/relationships/slide" Target="slide9.xml"/><Relationship Id="rId9" Type="http://schemas.openxmlformats.org/officeDocument/2006/relationships/image" Target="../media/image7.png"/><Relationship Id="rId14" Type="http://schemas.openxmlformats.org/officeDocument/2006/relationships/image" Target="../media/image27.jpg"/></Relationships>
</file>

<file path=ppt/slides/_rels/slide1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slide" Target="slide12.xml"/><Relationship Id="rId3" Type="http://schemas.openxmlformats.org/officeDocument/2006/relationships/slide" Target="slide16.xml"/><Relationship Id="rId7" Type="http://schemas.openxmlformats.org/officeDocument/2006/relationships/image" Target="../media/image11.png"/><Relationship Id="rId12" Type="http://schemas.openxmlformats.org/officeDocument/2006/relationships/image" Target="../media/image13.png"/><Relationship Id="rId17" Type="http://schemas.openxmlformats.org/officeDocument/2006/relationships/slide" Target="slide15.xml"/><Relationship Id="rId2" Type="http://schemas.openxmlformats.org/officeDocument/2006/relationships/notesSlide" Target="../notesSlides/notesSlide11.xml"/><Relationship Id="rId16"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5" Type="http://schemas.openxmlformats.org/officeDocument/2006/relationships/slide" Target="slide14.xml"/><Relationship Id="rId10" Type="http://schemas.openxmlformats.org/officeDocument/2006/relationships/image" Target="../media/image8.png"/><Relationship Id="rId4" Type="http://schemas.openxmlformats.org/officeDocument/2006/relationships/slide" Target="slide7.xml"/><Relationship Id="rId9" Type="http://schemas.openxmlformats.org/officeDocument/2006/relationships/image" Target="../media/image7.png"/><Relationship Id="rId14" Type="http://schemas.openxmlformats.org/officeDocument/2006/relationships/slide" Target="slide13.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jpg"/><Relationship Id="rId3" Type="http://schemas.openxmlformats.org/officeDocument/2006/relationships/slide" Target="slide11.xml"/><Relationship Id="rId7" Type="http://schemas.openxmlformats.org/officeDocument/2006/relationships/image" Target="../media/image6.jpg"/><Relationship Id="rId12" Type="http://schemas.openxmlformats.org/officeDocument/2006/relationships/image" Target="../media/image26.png"/><Relationship Id="rId2" Type="http://schemas.openxmlformats.org/officeDocument/2006/relationships/notesSlide" Target="../notesSlides/notesSlide12.xml"/><Relationship Id="rId16"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29.jpg"/><Relationship Id="rId10" Type="http://schemas.openxmlformats.org/officeDocument/2006/relationships/image" Target="../media/image12.png"/><Relationship Id="rId4" Type="http://schemas.openxmlformats.org/officeDocument/2006/relationships/image" Target="../media/image9.jpg"/><Relationship Id="rId9" Type="http://schemas.openxmlformats.org/officeDocument/2006/relationships/image" Target="../media/image8.png"/><Relationship Id="rId14" Type="http://schemas.openxmlformats.org/officeDocument/2006/relationships/image" Target="../media/image28.jpg"/></Relationships>
</file>

<file path=ppt/slides/_rels/slide1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slide" Target="slide11.xml"/><Relationship Id="rId3" Type="http://schemas.openxmlformats.org/officeDocument/2006/relationships/slideLayout" Target="../slideLayouts/slideLayout9.xml"/><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5" Type="http://schemas.openxmlformats.org/officeDocument/2006/relationships/image" Target="../media/image30.png"/><Relationship Id="rId10" Type="http://schemas.openxmlformats.org/officeDocument/2006/relationships/image" Target="../media/image8.png"/><Relationship Id="rId4" Type="http://schemas.openxmlformats.org/officeDocument/2006/relationships/notesSlide" Target="../notesSlides/notesSlide13.xml"/><Relationship Id="rId9" Type="http://schemas.openxmlformats.org/officeDocument/2006/relationships/image" Target="../media/image7.pn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slide" Target="slide11.xml"/><Relationship Id="rId3" Type="http://schemas.openxmlformats.org/officeDocument/2006/relationships/slideLayout" Target="../slideLayouts/slideLayout9.xml"/><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5" Type="http://schemas.openxmlformats.org/officeDocument/2006/relationships/image" Target="../media/image30.png"/><Relationship Id="rId10" Type="http://schemas.openxmlformats.org/officeDocument/2006/relationships/image" Target="../media/image8.png"/><Relationship Id="rId4" Type="http://schemas.openxmlformats.org/officeDocument/2006/relationships/notesSlide" Target="../notesSlides/notesSlide14.xml"/><Relationship Id="rId9" Type="http://schemas.openxmlformats.org/officeDocument/2006/relationships/image" Target="../media/image7.pn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slide" Target="slide11.xml"/><Relationship Id="rId3" Type="http://schemas.openxmlformats.org/officeDocument/2006/relationships/slideLayout" Target="../slideLayouts/slideLayout9.xml"/><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video" Target="../media/media3.m4v"/><Relationship Id="rId1" Type="http://schemas.microsoft.com/office/2007/relationships/media" Target="../media/media3.m4v"/><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5" Type="http://schemas.openxmlformats.org/officeDocument/2006/relationships/image" Target="../media/image34.png"/><Relationship Id="rId10" Type="http://schemas.openxmlformats.org/officeDocument/2006/relationships/image" Target="../media/image8.png"/><Relationship Id="rId4" Type="http://schemas.openxmlformats.org/officeDocument/2006/relationships/notesSlide" Target="../notesSlides/notesSlide15.xml"/><Relationship Id="rId9" Type="http://schemas.openxmlformats.org/officeDocument/2006/relationships/image" Target="../media/image7.pn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png"/><Relationship Id="rId3" Type="http://schemas.openxmlformats.org/officeDocument/2006/relationships/slide" Target="slide11.xml"/><Relationship Id="rId7" Type="http://schemas.openxmlformats.org/officeDocument/2006/relationships/image" Target="../media/image9.jpg"/><Relationship Id="rId12"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7.svg"/><Relationship Id="rId11" Type="http://schemas.openxmlformats.org/officeDocument/2006/relationships/image" Target="../media/image7.png"/><Relationship Id="rId5" Type="http://schemas.openxmlformats.org/officeDocument/2006/relationships/image" Target="../media/image36.png"/><Relationship Id="rId10" Type="http://schemas.openxmlformats.org/officeDocument/2006/relationships/image" Target="../media/image6.jpg"/><Relationship Id="rId4" Type="http://schemas.openxmlformats.org/officeDocument/2006/relationships/image" Target="../media/image35.png"/><Relationship Id="rId9" Type="http://schemas.openxmlformats.org/officeDocument/2006/relationships/image" Target="../media/image11.pn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slide" Target="slide18.xml"/><Relationship Id="rId3"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0" Type="http://schemas.openxmlformats.org/officeDocument/2006/relationships/image" Target="../media/image8.png"/><Relationship Id="rId4" Type="http://schemas.openxmlformats.org/officeDocument/2006/relationships/slide" Target="slide16.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9.png"/><Relationship Id="rId3" Type="http://schemas.openxmlformats.org/officeDocument/2006/relationships/image" Target="../media/image9.jpg"/><Relationship Id="rId7" Type="http://schemas.openxmlformats.org/officeDocument/2006/relationships/image" Target="../media/image7.png"/><Relationship Id="rId12" Type="http://schemas.openxmlformats.org/officeDocument/2006/relationships/hyperlink" Target="https://www.chemieunterricht.de/dc2/tip/04_12.htm"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jpg"/><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hyperlink" Target="https://www.chemieunterricht.de/dc2/tip/04_12.htm" TargetMode="External"/><Relationship Id="rId3"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0" Type="http://schemas.openxmlformats.org/officeDocument/2006/relationships/image" Target="../media/image8.png"/><Relationship Id="rId4" Type="http://schemas.openxmlformats.org/officeDocument/2006/relationships/image" Target="../media/image39.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5.xml"/><Relationship Id="rId5" Type="http://schemas.openxmlformats.org/officeDocument/2006/relationships/image" Target="../media/image1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chemieunterricht.de/dc2/tip/04_12.htm" TargetMode="External"/><Relationship Id="rId3" Type="http://schemas.openxmlformats.org/officeDocument/2006/relationships/image" Target="../media/image38.png"/><Relationship Id="rId7" Type="http://schemas.openxmlformats.org/officeDocument/2006/relationships/image" Target="../media/image6.jpg"/><Relationship Id="rId12"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hyperlink" Target="https://www.chemieunterricht.de/dc2/tip/04_12.htm" TargetMode="External"/><Relationship Id="rId3"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0" Type="http://schemas.openxmlformats.org/officeDocument/2006/relationships/image" Target="../media/image8.png"/><Relationship Id="rId4" Type="http://schemas.openxmlformats.org/officeDocument/2006/relationships/image" Target="../media/image39.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hyperlink" Target="https://www.chemieunterricht.de/dc2/tip/04_12.htm" TargetMode="External"/><Relationship Id="rId3"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0" Type="http://schemas.openxmlformats.org/officeDocument/2006/relationships/image" Target="../media/image8.png"/><Relationship Id="rId4" Type="http://schemas.openxmlformats.org/officeDocument/2006/relationships/image" Target="../media/image39.pn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hyperlink" Target="https://www.chemieunterricht.de/dc2/tip/04_12.htm" TargetMode="External"/><Relationship Id="rId3"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0" Type="http://schemas.openxmlformats.org/officeDocument/2006/relationships/image" Target="../media/image8.png"/><Relationship Id="rId4" Type="http://schemas.openxmlformats.org/officeDocument/2006/relationships/image" Target="../media/image39.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hyperlink" Target="https://www.chemieunterricht.de/dc2/tip/04_12.htm" TargetMode="External"/><Relationship Id="rId3"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0" Type="http://schemas.openxmlformats.org/officeDocument/2006/relationships/image" Target="../media/image8.png"/><Relationship Id="rId4" Type="http://schemas.openxmlformats.org/officeDocument/2006/relationships/image" Target="../media/image39.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hyperlink" Target="https://www.chemieunterricht.de/dc2/tip/04_12.htm" TargetMode="External"/><Relationship Id="rId3"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0" Type="http://schemas.openxmlformats.org/officeDocument/2006/relationships/image" Target="../media/image8.png"/><Relationship Id="rId4" Type="http://schemas.openxmlformats.org/officeDocument/2006/relationships/image" Target="../media/image39.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hyperlink" Target="https://www.chemieunterricht.de/dc2/tip/04_12.htm" TargetMode="External"/><Relationship Id="rId3"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0" Type="http://schemas.openxmlformats.org/officeDocument/2006/relationships/image" Target="../media/image8.png"/><Relationship Id="rId4" Type="http://schemas.openxmlformats.org/officeDocument/2006/relationships/image" Target="../media/image39.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chemieunterricht.de/dc2/tip/04_12.htm" TargetMode="External"/><Relationship Id="rId3" Type="http://schemas.openxmlformats.org/officeDocument/2006/relationships/image" Target="../media/image39.png"/><Relationship Id="rId7" Type="http://schemas.openxmlformats.org/officeDocument/2006/relationships/image" Target="../media/image6.jpg"/><Relationship Id="rId12"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g"/><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chemieunterricht.de/dc2/tip/04_12.htm" TargetMode="External"/><Relationship Id="rId3" Type="http://schemas.openxmlformats.org/officeDocument/2006/relationships/image" Target="../media/image39.png"/><Relationship Id="rId7" Type="http://schemas.openxmlformats.org/officeDocument/2006/relationships/image" Target="../media/image6.jpg"/><Relationship Id="rId12"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chemieunterricht.de/dc2/tip/04_12.htm" TargetMode="External"/><Relationship Id="rId3" Type="http://schemas.openxmlformats.org/officeDocument/2006/relationships/image" Target="../media/image39.png"/><Relationship Id="rId7" Type="http://schemas.openxmlformats.org/officeDocument/2006/relationships/image" Target="../media/image6.jpg"/><Relationship Id="rId12"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6.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chemieunterricht.de/dc2/tip/04_12.htm" TargetMode="External"/><Relationship Id="rId3" Type="http://schemas.openxmlformats.org/officeDocument/2006/relationships/image" Target="../media/image39.png"/><Relationship Id="rId7" Type="http://schemas.openxmlformats.org/officeDocument/2006/relationships/image" Target="../media/image6.jpg"/><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chemieunterricht.de/dc2/tip/04_12.htm" TargetMode="External"/><Relationship Id="rId3" Type="http://schemas.openxmlformats.org/officeDocument/2006/relationships/image" Target="../media/image39.png"/><Relationship Id="rId7" Type="http://schemas.openxmlformats.org/officeDocument/2006/relationships/image" Target="../media/image6.jpg"/><Relationship Id="rId12"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chemieunterricht.de/dc2/tip/04_12.htm" TargetMode="External"/><Relationship Id="rId3" Type="http://schemas.openxmlformats.org/officeDocument/2006/relationships/image" Target="../media/image39.png"/><Relationship Id="rId7" Type="http://schemas.openxmlformats.org/officeDocument/2006/relationships/image" Target="../media/image6.jpg"/><Relationship Id="rId12"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g"/><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g"/><Relationship Id="rId7" Type="http://schemas.openxmlformats.org/officeDocument/2006/relationships/image" Target="../media/image7.png"/><Relationship Id="rId12" Type="http://schemas.openxmlformats.org/officeDocument/2006/relationships/hyperlink" Target="https://www.chemieunterricht.de/dc2/tip/04_12.htm"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6.jpg"/><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7.xml"/><Relationship Id="rId7" Type="http://schemas.openxmlformats.org/officeDocument/2006/relationships/image" Target="../media/image6.jpg"/><Relationship Id="rId12"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36.xml"/><Relationship Id="rId3" Type="http://schemas.openxmlformats.org/officeDocument/2006/relationships/image" Target="../media/image9.jpg"/><Relationship Id="rId7" Type="http://schemas.openxmlformats.org/officeDocument/2006/relationships/image" Target="../media/image6.jpg"/><Relationship Id="rId12" Type="http://schemas.openxmlformats.org/officeDocument/2006/relationships/image" Target="../media/image24.png"/><Relationship Id="rId17" Type="http://schemas.openxmlformats.org/officeDocument/2006/relationships/image" Target="../media/image13.png"/><Relationship Id="rId2" Type="http://schemas.openxmlformats.org/officeDocument/2006/relationships/notesSlide" Target="../notesSlides/notesSlide35.xml"/><Relationship Id="rId16"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slide" Target="slide34.xml"/><Relationship Id="rId11" Type="http://schemas.openxmlformats.org/officeDocument/2006/relationships/image" Target="../media/image41.svg"/><Relationship Id="rId5" Type="http://schemas.openxmlformats.org/officeDocument/2006/relationships/image" Target="../media/image11.png"/><Relationship Id="rId15" Type="http://schemas.openxmlformats.org/officeDocument/2006/relationships/slide" Target="slide38.xml"/><Relationship Id="rId10"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image" Target="../media/image8.png"/><Relationship Id="rId14" Type="http://schemas.openxmlformats.org/officeDocument/2006/relationships/slide" Target="slide37.xml"/></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9.jpg"/><Relationship Id="rId7" Type="http://schemas.openxmlformats.org/officeDocument/2006/relationships/image" Target="../media/image7.png"/><Relationship Id="rId12" Type="http://schemas.openxmlformats.org/officeDocument/2006/relationships/image" Target="../media/image43.svg"/><Relationship Id="rId2" Type="http://schemas.openxmlformats.org/officeDocument/2006/relationships/notesSlide" Target="../notesSlides/notesSlide36.xml"/><Relationship Id="rId16" Type="http://schemas.openxmlformats.org/officeDocument/2006/relationships/slide" Target="slide40.xml"/><Relationship Id="rId1" Type="http://schemas.openxmlformats.org/officeDocument/2006/relationships/slideLayout" Target="../slideLayouts/slideLayout9.xml"/><Relationship Id="rId6" Type="http://schemas.openxmlformats.org/officeDocument/2006/relationships/image" Target="../media/image6.jpg"/><Relationship Id="rId11" Type="http://schemas.openxmlformats.org/officeDocument/2006/relationships/image" Target="../media/image42.png"/><Relationship Id="rId5" Type="http://schemas.openxmlformats.org/officeDocument/2006/relationships/image" Target="../media/image11.png"/><Relationship Id="rId15" Type="http://schemas.openxmlformats.org/officeDocument/2006/relationships/slide" Target="slide39.xml"/><Relationship Id="rId10" Type="http://schemas.openxmlformats.org/officeDocument/2006/relationships/slide" Target="slide20.xml"/><Relationship Id="rId4" Type="http://schemas.openxmlformats.org/officeDocument/2006/relationships/image" Target="../media/image10.png"/><Relationship Id="rId9" Type="http://schemas.openxmlformats.org/officeDocument/2006/relationships/image" Target="../media/image40.png"/><Relationship Id="rId14" Type="http://schemas.openxmlformats.org/officeDocument/2006/relationships/image" Target="../media/image13.pn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41.xml"/><Relationship Id="rId3" Type="http://schemas.openxmlformats.org/officeDocument/2006/relationships/image" Target="../media/image9.jpg"/><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6.jpg"/><Relationship Id="rId11" Type="http://schemas.openxmlformats.org/officeDocument/2006/relationships/image" Target="../media/image12.png"/><Relationship Id="rId5" Type="http://schemas.openxmlformats.org/officeDocument/2006/relationships/image" Target="../media/image11.png"/><Relationship Id="rId15" Type="http://schemas.openxmlformats.org/officeDocument/2006/relationships/image" Target="../media/image45.svg"/><Relationship Id="rId10" Type="http://schemas.openxmlformats.org/officeDocument/2006/relationships/slide" Target="slide39.xml"/><Relationship Id="rId4" Type="http://schemas.openxmlformats.org/officeDocument/2006/relationships/image" Target="../media/image10.png"/><Relationship Id="rId9" Type="http://schemas.openxmlformats.org/officeDocument/2006/relationships/image" Target="../media/image40.png"/><Relationship Id="rId1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41.xml"/><Relationship Id="rId3" Type="http://schemas.openxmlformats.org/officeDocument/2006/relationships/image" Target="../media/image9.jpg"/><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6.jpg"/><Relationship Id="rId11" Type="http://schemas.openxmlformats.org/officeDocument/2006/relationships/image" Target="../media/image12.png"/><Relationship Id="rId5" Type="http://schemas.openxmlformats.org/officeDocument/2006/relationships/image" Target="../media/image11.png"/><Relationship Id="rId15" Type="http://schemas.openxmlformats.org/officeDocument/2006/relationships/image" Target="../media/image44.png"/><Relationship Id="rId10" Type="http://schemas.openxmlformats.org/officeDocument/2006/relationships/slide" Target="slide40.xml"/><Relationship Id="rId4" Type="http://schemas.openxmlformats.org/officeDocument/2006/relationships/image" Target="../media/image10.png"/><Relationship Id="rId9" Type="http://schemas.openxmlformats.org/officeDocument/2006/relationships/image" Target="../media/image40.png"/><Relationship Id="rId14" Type="http://schemas.openxmlformats.org/officeDocument/2006/relationships/slide" Target="slide30.xml"/></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6.jpg"/><Relationship Id="rId11" Type="http://schemas.openxmlformats.org/officeDocument/2006/relationships/image" Target="../media/image42.png"/><Relationship Id="rId5" Type="http://schemas.openxmlformats.org/officeDocument/2006/relationships/image" Target="../media/image11.png"/><Relationship Id="rId15" Type="http://schemas.openxmlformats.org/officeDocument/2006/relationships/image" Target="../media/image44.png"/><Relationship Id="rId10" Type="http://schemas.openxmlformats.org/officeDocument/2006/relationships/slide" Target="slide20.xml"/><Relationship Id="rId4" Type="http://schemas.openxmlformats.org/officeDocument/2006/relationships/image" Target="../media/image10.png"/><Relationship Id="rId9" Type="http://schemas.openxmlformats.org/officeDocument/2006/relationships/image" Target="../media/image40.png"/><Relationship Id="rId14" Type="http://schemas.openxmlformats.org/officeDocument/2006/relationships/slide" Target="slide4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pixabay.com/de/illustrations/wasserstoff-h2-chemie-wissenschaft-6326982/" TargetMode="External"/><Relationship Id="rId3" Type="http://schemas.openxmlformats.org/officeDocument/2006/relationships/image" Target="../media/image9.jpg"/><Relationship Id="rId7" Type="http://schemas.openxmlformats.org/officeDocument/2006/relationships/image" Target="../media/image7.png"/><Relationship Id="rId12" Type="http://schemas.openxmlformats.org/officeDocument/2006/relationships/image" Target="../media/image18.jpg"/><Relationship Id="rId17" Type="http://schemas.openxmlformats.org/officeDocument/2006/relationships/hyperlink" Target="https://pixabay.com/de/illustrations/energie-sonnenenergie-solar-6212536/" TargetMode="External"/><Relationship Id="rId2" Type="http://schemas.openxmlformats.org/officeDocument/2006/relationships/notesSlide" Target="../notesSlides/notesSlide4.xml"/><Relationship Id="rId16" Type="http://schemas.openxmlformats.org/officeDocument/2006/relationships/image" Target="../media/image19.jpg"/><Relationship Id="rId1" Type="http://schemas.openxmlformats.org/officeDocument/2006/relationships/slideLayout" Target="../slideLayouts/slideLayout9.xml"/><Relationship Id="rId6" Type="http://schemas.openxmlformats.org/officeDocument/2006/relationships/image" Target="../media/image6.jpg"/><Relationship Id="rId11" Type="http://schemas.openxmlformats.org/officeDocument/2006/relationships/hyperlink" Target="https://www.chemie-azubi.de/detailansicht/news/wasserstoff-pure-energie/" TargetMode="External"/><Relationship Id="rId5" Type="http://schemas.openxmlformats.org/officeDocument/2006/relationships/image" Target="../media/image11.png"/><Relationship Id="rId15" Type="http://schemas.openxmlformats.org/officeDocument/2006/relationships/hyperlink" Target="https://www.umweltbundesamt.de/themen/klima-energie/klimaschutz-energiepolitik-in-deutschland/wasserstoff-schluessel-im-kuenftigen-energiesystem#Rolle" TargetMode="Externa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2.png"/><Relationship Id="rId14" Type="http://schemas.openxmlformats.org/officeDocument/2006/relationships/hyperlink" Target="https://pixabay.com/de/users/akitada31-172067/"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41.xml"/><Relationship Id="rId3" Type="http://schemas.openxmlformats.org/officeDocument/2006/relationships/image" Target="../media/image9.jpg"/><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notesSlide" Target="../notesSlides/notesSlide40.xml"/><Relationship Id="rId16" Type="http://schemas.openxmlformats.org/officeDocument/2006/relationships/image" Target="../media/image42.png"/><Relationship Id="rId1" Type="http://schemas.openxmlformats.org/officeDocument/2006/relationships/slideLayout" Target="../slideLayouts/slideLayout9.xml"/><Relationship Id="rId6" Type="http://schemas.openxmlformats.org/officeDocument/2006/relationships/image" Target="../media/image6.jpg"/><Relationship Id="rId11" Type="http://schemas.openxmlformats.org/officeDocument/2006/relationships/image" Target="../media/image12.png"/><Relationship Id="rId5" Type="http://schemas.openxmlformats.org/officeDocument/2006/relationships/image" Target="../media/image11.png"/><Relationship Id="rId15" Type="http://schemas.openxmlformats.org/officeDocument/2006/relationships/image" Target="../media/image44.png"/><Relationship Id="rId10" Type="http://schemas.openxmlformats.org/officeDocument/2006/relationships/slide" Target="slide20.xml"/><Relationship Id="rId4" Type="http://schemas.openxmlformats.org/officeDocument/2006/relationships/image" Target="../media/image10.png"/><Relationship Id="rId9" Type="http://schemas.openxmlformats.org/officeDocument/2006/relationships/image" Target="../media/image40.png"/><Relationship Id="rId14" Type="http://schemas.openxmlformats.org/officeDocument/2006/relationships/slide" Target="slide30.xml"/></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7.xml"/><Relationship Id="rId18"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6.jpg"/><Relationship Id="rId12" Type="http://schemas.openxmlformats.org/officeDocument/2006/relationships/slide" Target="slide20.xml"/><Relationship Id="rId17" Type="http://schemas.openxmlformats.org/officeDocument/2006/relationships/image" Target="../media/image12.png"/><Relationship Id="rId2" Type="http://schemas.openxmlformats.org/officeDocument/2006/relationships/notesSlide" Target="../notesSlides/notesSlide41.xml"/><Relationship Id="rId16" Type="http://schemas.openxmlformats.org/officeDocument/2006/relationships/image" Target="../media/image42.png"/><Relationship Id="rId1" Type="http://schemas.openxmlformats.org/officeDocument/2006/relationships/slideLayout" Target="../slideLayouts/slideLayout9.xml"/><Relationship Id="rId6" Type="http://schemas.openxmlformats.org/officeDocument/2006/relationships/slide" Target="slide42.xml"/><Relationship Id="rId11" Type="http://schemas.openxmlformats.org/officeDocument/2006/relationships/slide" Target="slide35.xml"/><Relationship Id="rId5" Type="http://schemas.openxmlformats.org/officeDocument/2006/relationships/image" Target="../media/image11.png"/><Relationship Id="rId1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image" Target="../media/image8.png"/><Relationship Id="rId14" Type="http://schemas.openxmlformats.org/officeDocument/2006/relationships/slide" Target="slide18.xml"/></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taskcards.de/#/home/start" TargetMode="External"/><Relationship Id="rId3" Type="http://schemas.openxmlformats.org/officeDocument/2006/relationships/slide" Target="slide41.xml"/><Relationship Id="rId7" Type="http://schemas.openxmlformats.org/officeDocument/2006/relationships/image" Target="../media/image6.jpg"/><Relationship Id="rId12" Type="http://schemas.openxmlformats.org/officeDocument/2006/relationships/slide" Target="slide43.xml"/><Relationship Id="rId2" Type="http://schemas.openxmlformats.org/officeDocument/2006/relationships/notesSlide" Target="../notesSlides/notesSlide42.xml"/><Relationship Id="rId16" Type="http://schemas.openxmlformats.org/officeDocument/2006/relationships/image" Target="../media/image46.png"/><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24.png"/><Relationship Id="rId10" Type="http://schemas.openxmlformats.org/officeDocument/2006/relationships/image" Target="../media/image12.png"/><Relationship Id="rId4" Type="http://schemas.openxmlformats.org/officeDocument/2006/relationships/image" Target="../media/image9.jpg"/><Relationship Id="rId9" Type="http://schemas.openxmlformats.org/officeDocument/2006/relationships/image" Target="../media/image8.png"/><Relationship Id="rId14" Type="http://schemas.openxmlformats.org/officeDocument/2006/relationships/hyperlink" Target="https://pollunit.com/de"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42.xml"/><Relationship Id="rId7" Type="http://schemas.openxmlformats.org/officeDocument/2006/relationships/image" Target="../media/image6.jpg"/><Relationship Id="rId12" Type="http://schemas.openxmlformats.org/officeDocument/2006/relationships/slide" Target="slide44.xml"/><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g"/><Relationship Id="rId9"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slide" Target="slide2.xm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slide" Target="slide45.xml"/><Relationship Id="rId4" Type="http://schemas.openxmlformats.org/officeDocument/2006/relationships/image" Target="../media/image48.svg"/></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9.jpg"/><Relationship Id="rId7" Type="http://schemas.openxmlformats.org/officeDocument/2006/relationships/image" Target="../media/image7.png"/><Relationship Id="rId12" Type="http://schemas.openxmlformats.org/officeDocument/2006/relationships/slide" Target="slide2.xm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6.jpg"/><Relationship Id="rId11" Type="http://schemas.openxmlformats.org/officeDocument/2006/relationships/image" Target="../media/image50.png"/><Relationship Id="rId5" Type="http://schemas.openxmlformats.org/officeDocument/2006/relationships/image" Target="../media/image11.png"/><Relationship Id="rId10" Type="http://schemas.openxmlformats.org/officeDocument/2006/relationships/hyperlink" Target="https://creativecommons.org/licenses/by-sa/4.0/de/legalcode" TargetMode="External"/><Relationship Id="rId4" Type="http://schemas.openxmlformats.org/officeDocument/2006/relationships/image" Target="../media/image10.png"/><Relationship Id="rId9" Type="http://schemas.openxmlformats.org/officeDocument/2006/relationships/image" Target="../media/image49.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svg"/><Relationship Id="rId3" Type="http://schemas.openxmlformats.org/officeDocument/2006/relationships/slide" Target="slide7.xml"/><Relationship Id="rId7" Type="http://schemas.openxmlformats.org/officeDocument/2006/relationships/image" Target="../media/image6.jp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9.jpg"/><Relationship Id="rId9" Type="http://schemas.openxmlformats.org/officeDocument/2006/relationships/image" Target="../media/image8.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3.png"/><Relationship Id="rId3" Type="http://schemas.openxmlformats.org/officeDocument/2006/relationships/slide" Target="slide5.xml"/><Relationship Id="rId7" Type="http://schemas.openxmlformats.org/officeDocument/2006/relationships/image" Target="../media/image6.jp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hyperlink" Target="https://www.carlroth.com/medias/SDB-4340-DE-DE.pdf?context=bWFzdGVyfHNlY3VyaXR5RGF0YXNoZWV0c3wzMzI4OTR8YXBwbGljYXRpb24vcGRmfGMyVmpkWEpwZEhsRVlYUmhjMmhsWlhSekwyZ3hZaTlvWXpVdk9UQXpPVE0zTmpJNE5UY3lOaTV3WkdZfDQ3NTcyYWNkNzAxZTZiMGYwMzljZDM2MDMzODIzMDJiMTY5NjFlY2E4YmVmYTVjMDczYWViZjlkMTRmOWQyYjA" TargetMode="External"/><Relationship Id="rId10" Type="http://schemas.openxmlformats.org/officeDocument/2006/relationships/image" Target="../media/image12.png"/><Relationship Id="rId4" Type="http://schemas.openxmlformats.org/officeDocument/2006/relationships/image" Target="../media/image9.jpg"/><Relationship Id="rId9" Type="http://schemas.openxmlformats.org/officeDocument/2006/relationships/image" Target="../media/image8.png"/><Relationship Id="rId14" Type="http://schemas.openxmlformats.org/officeDocument/2006/relationships/hyperlink" Target="https://www.carlroth.com/medias/SDB-4468-DE-DE.pdf?context=bWFzdGVyfHNlY3VyaXR5RGF0YXNoZWV0c3wyNzUxNTh8YXBwbGljYXRpb24vcGRmfGFEZ3pMMmcxTkM4NU1UUTFNREEyTURNd09EYzRMMU5FUWw4ME5EWTRYMFJGWDBSRkxuQmtaZ3w2MWUwOWJjYmM1YjE4NzQyOTQ4OGYwYzNjOTM2NGJmYWU3OTJkNjkyOTc2NTY3MDhjZTI1NzY0ZmU3MmVjZmM2"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slide" Target="slide8.xml"/><Relationship Id="rId3" Type="http://schemas.openxmlformats.org/officeDocument/2006/relationships/slide" Target="slide11.xml"/><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5" Type="http://schemas.openxmlformats.org/officeDocument/2006/relationships/image" Target="../media/image25.svg"/><Relationship Id="rId10" Type="http://schemas.openxmlformats.org/officeDocument/2006/relationships/image" Target="../media/image8.png"/><Relationship Id="rId4" Type="http://schemas.openxmlformats.org/officeDocument/2006/relationships/slide" Target="slide5.xml"/><Relationship Id="rId9" Type="http://schemas.openxmlformats.org/officeDocument/2006/relationships/image" Target="../media/image7.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slide" Target="slide9.xml"/><Relationship Id="rId3" Type="http://schemas.openxmlformats.org/officeDocument/2006/relationships/slide" Target="slide11.xml"/><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0" Type="http://schemas.openxmlformats.org/officeDocument/2006/relationships/image" Target="../media/image8.png"/><Relationship Id="rId4" Type="http://schemas.openxmlformats.org/officeDocument/2006/relationships/slide" Target="slide7.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slide" Target="slide10.xml"/><Relationship Id="rId3" Type="http://schemas.openxmlformats.org/officeDocument/2006/relationships/slide" Target="slide11.xml"/><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jpg"/><Relationship Id="rId10" Type="http://schemas.openxmlformats.org/officeDocument/2006/relationships/image" Target="../media/image8.png"/><Relationship Id="rId4" Type="http://schemas.openxmlformats.org/officeDocument/2006/relationships/slide" Target="slide8.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7" name="Textfeld 26"/>
          <p:cNvSpPr txBox="1"/>
          <p:nvPr/>
        </p:nvSpPr>
        <p:spPr bwMode="auto">
          <a:xfrm>
            <a:off x="311868" y="1354956"/>
            <a:ext cx="11708245" cy="5078312"/>
          </a:xfrm>
          <a:prstGeom prst="rect">
            <a:avLst/>
          </a:prstGeom>
          <a:noFill/>
        </p:spPr>
        <p:txBody>
          <a:bodyPr wrap="square" rtlCol="0">
            <a:spAutoFit/>
          </a:bodyPr>
          <a:lstStyle/>
          <a:p>
            <a:pPr>
              <a:defRPr/>
            </a:pPr>
            <a:r>
              <a:rPr lang="de-DE" b="1"/>
              <a:t>Ideensammlung:</a:t>
            </a:r>
            <a:endParaRPr/>
          </a:p>
          <a:p>
            <a:pPr>
              <a:defRPr/>
            </a:pPr>
            <a:endParaRPr lang="de-DE"/>
          </a:p>
          <a:p>
            <a:pPr marL="285750" indent="-285750">
              <a:buFont typeface="Arial"/>
              <a:buChar char="•"/>
              <a:defRPr/>
            </a:pPr>
            <a:r>
              <a:rPr lang="de-DE">
                <a:solidFill>
                  <a:srgbClr val="00B050"/>
                </a:solidFill>
              </a:rPr>
              <a:t>Checkliste für Materialien + Hinweise Gefahrensymbole</a:t>
            </a:r>
            <a:endParaRPr/>
          </a:p>
          <a:p>
            <a:pPr marL="285750" indent="-285750">
              <a:buFont typeface="Arial"/>
              <a:buChar char="•"/>
              <a:defRPr/>
            </a:pPr>
            <a:r>
              <a:rPr lang="de-DE">
                <a:solidFill>
                  <a:srgbClr val="00B050"/>
                </a:solidFill>
              </a:rPr>
              <a:t>Hinweise zur Durchführung </a:t>
            </a:r>
            <a:r>
              <a:rPr lang="de-DE">
                <a:solidFill>
                  <a:srgbClr val="FF0000"/>
                </a:solidFill>
              </a:rPr>
              <a:t>mit eigenen Fotos/Videos: Handling und mögliche Stolpersteine mit individuellen Hinweisen </a:t>
            </a:r>
            <a:r>
              <a:rPr lang="de-DE">
                <a:solidFill>
                  <a:srgbClr val="00B050"/>
                </a:solidFill>
              </a:rPr>
              <a:t>(unterschiedlicher Art und Tiefe: Anregungsfrage bis hin zu Lösungsvideo – Tipp 1,2,3 o.ä.)</a:t>
            </a:r>
            <a:endParaRPr/>
          </a:p>
          <a:p>
            <a:pPr marL="285750" indent="-285750">
              <a:buFont typeface="Arial"/>
              <a:buChar char="•"/>
              <a:defRPr/>
            </a:pPr>
            <a:r>
              <a:rPr lang="de-DE">
                <a:solidFill>
                  <a:srgbClr val="00B050"/>
                </a:solidFill>
              </a:rPr>
              <a:t>Anweisung eigene Beobachtung zu notieren mit Option zur Foto/Video-Dokumentation</a:t>
            </a:r>
            <a:endParaRPr/>
          </a:p>
          <a:p>
            <a:pPr marL="285750" indent="-285750">
              <a:buFont typeface="Arial"/>
              <a:buChar char="•"/>
              <a:defRPr/>
            </a:pPr>
            <a:r>
              <a:rPr lang="de-DE">
                <a:solidFill>
                  <a:srgbClr val="00B050"/>
                </a:solidFill>
              </a:rPr>
              <a:t>Verlinkung zu Animation der Reaktion auf Teilchenebene (Interpretation) + Hinweis auf Modul Constantin; DgM</a:t>
            </a:r>
          </a:p>
          <a:p>
            <a:pPr marL="285750" indent="-285750">
              <a:buFont typeface="Arial"/>
              <a:buChar char="•"/>
              <a:defRPr/>
            </a:pPr>
            <a:r>
              <a:rPr lang="de-DE">
                <a:solidFill>
                  <a:srgbClr val="00B050"/>
                </a:solidFill>
              </a:rPr>
              <a:t>Kleine Quizfrage zur Sicherung</a:t>
            </a:r>
            <a:endParaRPr/>
          </a:p>
          <a:p>
            <a:pPr marL="285750" indent="-285750">
              <a:buFont typeface="Arial"/>
              <a:buChar char="•"/>
              <a:defRPr/>
            </a:pPr>
            <a:r>
              <a:rPr lang="de-DE">
                <a:solidFill>
                  <a:srgbClr val="00B050"/>
                </a:solidFill>
              </a:rPr>
              <a:t>Ggf. Verlinkung auf gemeinsames Board (wo andere andere Nachweis-Reaktionen durchgeführt haben?)  Kollaboration/Kommunikation</a:t>
            </a:r>
            <a:endParaRPr/>
          </a:p>
          <a:p>
            <a:pPr marL="285750" indent="-285750">
              <a:buFont typeface="Arial"/>
              <a:buChar char="•"/>
              <a:defRPr/>
            </a:pPr>
            <a:r>
              <a:rPr lang="de-DE">
                <a:solidFill>
                  <a:srgbClr val="00B050"/>
                </a:solidFill>
              </a:rPr>
              <a:t>Ausblick im Sinne von „noch einiges mehr möglich…“ und „siehe weitere FoBi“ „Sie können das ganz leicht selber machen“ o.ä.</a:t>
            </a:r>
          </a:p>
          <a:p>
            <a:pPr>
              <a:defRPr/>
            </a:pPr>
            <a:endParaRPr lang="de-DE" b="1"/>
          </a:p>
          <a:p>
            <a:pPr>
              <a:defRPr/>
            </a:pPr>
            <a:endParaRPr lang="de-DE" b="1"/>
          </a:p>
          <a:p>
            <a:pPr>
              <a:defRPr/>
            </a:pPr>
            <a:r>
              <a:rPr lang="de-DE" b="1"/>
              <a:t>Wichtig: Lehrkräfte sollten alles klicken/nutzen müssen bei der Durchführung</a:t>
            </a:r>
            <a:endParaRPr/>
          </a:p>
          <a:p>
            <a:pPr>
              <a:defRPr/>
            </a:pPr>
            <a:endParaRPr lang="de-DE" b="1"/>
          </a:p>
          <a:p>
            <a:pPr>
              <a:defRPr/>
            </a:pPr>
            <a:r>
              <a:rPr lang="de-DE" b="1"/>
              <a:t>Zeitvorgabe: 15-20 min!</a:t>
            </a:r>
            <a:endParaRPr/>
          </a:p>
          <a:p>
            <a:pPr>
              <a:defRPr/>
            </a:pPr>
            <a:endParaRPr lang="de-DE" b="1"/>
          </a:p>
        </p:txBody>
      </p:sp>
      <p:pic>
        <p:nvPicPr>
          <p:cNvPr id="4" name="Picture 6" descr="Wissen schafft Zukunft: Leibniz-Institut für die Pädagogik der  Naturwissenschaften und Mathematik"/>
          <p:cNvPicPr>
            <a:picLocks noChangeAspect="1"/>
          </p:cNvPicPr>
          <p:nvPr/>
        </p:nvPicPr>
        <p:blipFill>
          <a:blip r:embed="rId3"/>
          <a:srcRect r="71521"/>
          <a:stretch/>
        </p:blipFill>
        <p:spPr bwMode="auto">
          <a:xfrm>
            <a:off x="0" y="0"/>
            <a:ext cx="623738" cy="638869"/>
          </a:xfrm>
          <a:prstGeom prst="rect">
            <a:avLst/>
          </a:prstGeom>
          <a:noFill/>
        </p:spPr>
      </p:pic>
      <p:pic>
        <p:nvPicPr>
          <p:cNvPr id="5" name="Grafik 4" descr="banerji-lab"/>
          <p:cNvPicPr>
            <a:picLocks noChangeAspect="1"/>
          </p:cNvPicPr>
          <p:nvPr/>
        </p:nvPicPr>
        <p:blipFill>
          <a:blip r:embed="rId4"/>
          <a:srcRect r="69033"/>
          <a:stretch/>
        </p:blipFill>
        <p:spPr bwMode="auto">
          <a:xfrm>
            <a:off x="623738" y="13456"/>
            <a:ext cx="659884" cy="638869"/>
          </a:xfrm>
          <a:prstGeom prst="rect">
            <a:avLst/>
          </a:prstGeom>
          <a:noFill/>
        </p:spPr>
      </p:pic>
      <p:pic>
        <p:nvPicPr>
          <p:cNvPr id="6" name="Picture 8" descr="Technische Universität München (TUM) Logo Download - AI - All Vector Logo"/>
          <p:cNvPicPr>
            <a:picLocks noChangeAspect="1"/>
          </p:cNvPicPr>
          <p:nvPr/>
        </p:nvPicPr>
        <p:blipFill>
          <a:blip r:embed="rId5"/>
          <a:srcRect t="19646" r="56961" b="38973"/>
          <a:stretch/>
        </p:blipFill>
        <p:spPr bwMode="auto">
          <a:xfrm>
            <a:off x="1308598" y="108705"/>
            <a:ext cx="858365" cy="448369"/>
          </a:xfrm>
          <a:prstGeom prst="rect">
            <a:avLst/>
          </a:prstGeom>
          <a:noFill/>
        </p:spPr>
      </p:pic>
      <p:cxnSp>
        <p:nvCxnSpPr>
          <p:cNvPr id="7" name="Gerade Verbindung 6"/>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8" name="Grafik 7" descr="Ein Bild, das Text, Schrift, Logo, Screenshot enthält.&#10;&#10;Automatisch generierte Beschreibung"/>
          <p:cNvPicPr>
            <a:picLocks noChangeAspect="1"/>
          </p:cNvPicPr>
          <p:nvPr/>
        </p:nvPicPr>
        <p:blipFill>
          <a:blip r:embed="rId6"/>
          <a:stretch/>
        </p:blipFill>
        <p:spPr bwMode="auto">
          <a:xfrm>
            <a:off x="11122467" y="106555"/>
            <a:ext cx="897647" cy="636810"/>
          </a:xfrm>
          <a:prstGeom prst="rect">
            <a:avLst/>
          </a:prstGeom>
        </p:spPr>
      </p:pic>
      <p:pic>
        <p:nvPicPr>
          <p:cNvPr id="9" name="Grafik 8" descr="Ein Bild, das Text, Schrift, Symbol, Flagge enthält.&#10;&#10;Automatisch generierte Beschreibung"/>
          <p:cNvPicPr>
            <a:picLocks noChangeAspect="1"/>
          </p:cNvPicPr>
          <p:nvPr/>
        </p:nvPicPr>
        <p:blipFill>
          <a:blip r:embed="rId7"/>
          <a:stretch/>
        </p:blipFill>
        <p:spPr bwMode="auto">
          <a:xfrm>
            <a:off x="10323899" y="120011"/>
            <a:ext cx="657829" cy="661403"/>
          </a:xfrm>
          <a:prstGeom prst="rect">
            <a:avLst/>
          </a:prstGeom>
        </p:spPr>
      </p:pic>
      <p:pic>
        <p:nvPicPr>
          <p:cNvPr id="10" name="Grafik 9" descr="Ein Bild, das Text, Schrift, Symbol, Screenshot enthält.&#10;&#10;Automatisch generierte Beschreibung"/>
          <p:cNvPicPr>
            <a:picLocks noChangeAspect="1"/>
          </p:cNvPicPr>
          <p:nvPr/>
        </p:nvPicPr>
        <p:blipFill>
          <a:blip r:embed="rId8"/>
          <a:stretch/>
        </p:blipFill>
        <p:spPr bwMode="auto">
          <a:xfrm>
            <a:off x="8700816" y="91040"/>
            <a:ext cx="1491934" cy="557074"/>
          </a:xfrm>
          <a:prstGeom prst="rect">
            <a:avLst/>
          </a:prstGeom>
        </p:spPr>
      </p:pic>
      <p:grpSp>
        <p:nvGrpSpPr>
          <p:cNvPr id="11" name="Gruppieren 10"/>
          <p:cNvGrpSpPr/>
          <p:nvPr/>
        </p:nvGrpSpPr>
        <p:grpSpPr bwMode="auto">
          <a:xfrm>
            <a:off x="3486565" y="0"/>
            <a:ext cx="3923777" cy="771278"/>
            <a:chOff x="3486565" y="0"/>
            <a:chExt cx="3923777" cy="771278"/>
          </a:xfrm>
        </p:grpSpPr>
        <p:pic>
          <p:nvPicPr>
            <p:cNvPr id="12" name="Grafik 11" descr="Ein Bild, das Screenshot, Text, Design enthält.&#10;&#10;Automatisch generierte Beschreibung"/>
            <p:cNvPicPr>
              <a:picLocks noChangeAspect="1"/>
            </p:cNvPicPr>
            <p:nvPr/>
          </p:nvPicPr>
          <p:blipFill>
            <a:blip r:embed="rId9"/>
            <a:srcRect l="-45" t="33673" r="16527" b="39146"/>
            <a:stretch/>
          </p:blipFill>
          <p:spPr bwMode="auto">
            <a:xfrm>
              <a:off x="3486565" y="0"/>
              <a:ext cx="3319350" cy="748845"/>
            </a:xfrm>
            <a:prstGeom prst="rect">
              <a:avLst/>
            </a:prstGeom>
            <a:ln>
              <a:noFill/>
            </a:ln>
          </p:spPr>
        </p:pic>
        <p:pic>
          <p:nvPicPr>
            <p:cNvPr id="13" name="Grafik 12" descr="Ein Bild, das Text, Screenshot, Schrift, Grafikdesign enthält.&#10;&#10;Automatisch generierte Beschreibung"/>
            <p:cNvPicPr>
              <a:picLocks noChangeAspect="1"/>
            </p:cNvPicPr>
            <p:nvPr/>
          </p:nvPicPr>
          <p:blipFill>
            <a:blip r:embed="rId10"/>
            <a:srcRect l="19210" t="58286" r="23664" b="26327"/>
            <a:stretch/>
          </p:blipFill>
          <p:spPr bwMode="auto">
            <a:xfrm>
              <a:off x="6805916" y="70945"/>
              <a:ext cx="604426" cy="700333"/>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 name="Grafik 19"/>
          <p:cNvPicPr>
            <a:picLocks noChangeAspect="1"/>
          </p:cNvPicPr>
          <p:nvPr/>
        </p:nvPicPr>
        <p:blipFill>
          <a:blip r:embed="rId3"/>
          <a:stretch/>
        </p:blipFill>
        <p:spPr bwMode="auto">
          <a:xfrm>
            <a:off x="6096000" y="1514489"/>
            <a:ext cx="4653875" cy="4210199"/>
          </a:xfrm>
          <a:prstGeom prst="rect">
            <a:avLst/>
          </a:prstGeom>
        </p:spPr>
      </p:pic>
      <p:sp>
        <p:nvSpPr>
          <p:cNvPr id="8" name="Rechteck 7"/>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rId4" action="ppaction://hlinksldjump"/>
          </p:cNvPr>
          <p:cNvSpPr/>
          <p:nvPr/>
        </p:nvSpPr>
        <p:spPr bwMode="auto">
          <a:xfrm rot="10800000">
            <a:off x="124471" y="6164854"/>
            <a:ext cx="998534" cy="548335"/>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414306" y="1363579"/>
            <a:ext cx="10074275" cy="769590"/>
          </a:xfrm>
        </p:spPr>
        <p:txBody>
          <a:bodyPr anchor="ctr" anchorCtr="0">
            <a:normAutofit/>
          </a:bodyPr>
          <a:lstStyle/>
          <a:p>
            <a:pPr>
              <a:defRPr/>
            </a:pPr>
            <a:r>
              <a:rPr lang="de-DE" sz="3600" cap="none"/>
              <a:t>Aufbau – Hinweis 3</a:t>
            </a:r>
            <a:endParaRPr/>
          </a:p>
        </p:txBody>
      </p:sp>
      <p:pic>
        <p:nvPicPr>
          <p:cNvPr id="9"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10" name="Grafik 9"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11"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12" name="Gerade Verbindung 11"/>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3" name="Grafik 12"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4" name="Grafik 13"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5" name="Grafik 14"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6" name="Gruppieren 15"/>
          <p:cNvGrpSpPr/>
          <p:nvPr/>
        </p:nvGrpSpPr>
        <p:grpSpPr bwMode="auto">
          <a:xfrm>
            <a:off x="3486565" y="0"/>
            <a:ext cx="3923777" cy="771278"/>
            <a:chOff x="3486565" y="0"/>
            <a:chExt cx="3923777" cy="771278"/>
          </a:xfrm>
        </p:grpSpPr>
        <p:pic>
          <p:nvPicPr>
            <p:cNvPr id="17" name="Grafik 16"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8" name="Grafik 17"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sp>
        <p:nvSpPr>
          <p:cNvPr id="4" name="Textfeld 3"/>
          <p:cNvSpPr txBox="1"/>
          <p:nvPr/>
        </p:nvSpPr>
        <p:spPr bwMode="auto">
          <a:xfrm>
            <a:off x="414306" y="2392282"/>
            <a:ext cx="5466812" cy="2585323"/>
          </a:xfrm>
          <a:prstGeom prst="rect">
            <a:avLst/>
          </a:prstGeom>
          <a:noFill/>
          <a:ln>
            <a:solidFill>
              <a:schemeClr val="accent1"/>
            </a:solidFill>
          </a:ln>
        </p:spPr>
        <p:txBody>
          <a:bodyPr wrap="square">
            <a:spAutoFit/>
          </a:bodyPr>
          <a:lstStyle/>
          <a:p>
            <a:pPr>
              <a:defRPr/>
            </a:pPr>
            <a:r>
              <a:rPr lang="de-DE" sz="1800" b="1"/>
              <a:t>Auftrag: </a:t>
            </a:r>
            <a:endParaRPr/>
          </a:p>
          <a:p>
            <a:pPr>
              <a:defRPr/>
            </a:pPr>
            <a:r>
              <a:rPr lang="de-DE" sz="1800"/>
              <a:t>Baue die Apparatur wie in der Abbildung zu sehen auf. Wichtig ist die sogenannte „pneumatische“ Wanne.</a:t>
            </a:r>
            <a:endParaRPr/>
          </a:p>
          <a:p>
            <a:pPr>
              <a:defRPr/>
            </a:pPr>
            <a:endParaRPr lang="de-DE"/>
          </a:p>
          <a:p>
            <a:pPr>
              <a:defRPr/>
            </a:pPr>
            <a:r>
              <a:rPr lang="de-DE" sz="1800"/>
              <a:t>Klicke dazu auf die markierten Punkte, um den Aufbau genauer zu betrachten! </a:t>
            </a:r>
            <a:endParaRPr/>
          </a:p>
          <a:p>
            <a:pPr>
              <a:defRPr/>
            </a:pPr>
            <a:endParaRPr lang="de-DE"/>
          </a:p>
          <a:p>
            <a:pPr>
              <a:defRPr/>
            </a:pPr>
            <a:r>
              <a:rPr lang="de-DE" sz="1800"/>
              <a:t>Gib dann ein Stück des </a:t>
            </a:r>
            <a:r>
              <a:rPr lang="de-DE" sz="1800" b="1"/>
              <a:t>Magnesium-Bandes</a:t>
            </a:r>
            <a:r>
              <a:rPr lang="de-DE" sz="1800"/>
              <a:t> in das Reagenzglas und befülle die Spritze mit der </a:t>
            </a:r>
            <a:r>
              <a:rPr lang="de-DE" sz="1800" b="1"/>
              <a:t>Essigessenz</a:t>
            </a:r>
            <a:r>
              <a:rPr lang="de-DE" sz="1800"/>
              <a:t>. </a:t>
            </a:r>
            <a:endParaRPr/>
          </a:p>
        </p:txBody>
      </p:sp>
      <p:sp>
        <p:nvSpPr>
          <p:cNvPr id="22" name="Ring 21"/>
          <p:cNvSpPr/>
          <p:nvPr/>
        </p:nvSpPr>
        <p:spPr bwMode="auto">
          <a:xfrm>
            <a:off x="6940202" y="4557074"/>
            <a:ext cx="1059057" cy="949399"/>
          </a:xfrm>
          <a:prstGeom prst="donut">
            <a:avLst>
              <a:gd name="adj" fmla="val 73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chemeClr val="tx1"/>
              </a:solidFill>
            </a:endParaRPr>
          </a:p>
        </p:txBody>
      </p:sp>
      <p:sp>
        <p:nvSpPr>
          <p:cNvPr id="25" name="Textfeld 24"/>
          <p:cNvSpPr txBox="1"/>
          <p:nvPr/>
        </p:nvSpPr>
        <p:spPr bwMode="auto">
          <a:xfrm>
            <a:off x="5059262" y="6140724"/>
            <a:ext cx="4469607" cy="646331"/>
          </a:xfrm>
          <a:prstGeom prst="rect">
            <a:avLst/>
          </a:prstGeom>
          <a:noFill/>
        </p:spPr>
        <p:txBody>
          <a:bodyPr wrap="square" rtlCol="0">
            <a:spAutoFit/>
          </a:bodyPr>
          <a:lstStyle/>
          <a:p>
            <a:pPr>
              <a:defRPr/>
            </a:pPr>
            <a:r>
              <a:rPr lang="de-DE">
                <a:solidFill>
                  <a:srgbClr val="FA6200"/>
                </a:solidFill>
              </a:rPr>
              <a:t>Klick auf einen Kreis zoomt hinein, ein weiterer Klick auf das gezoomte Bild führt zurück</a:t>
            </a:r>
            <a:endParaRPr/>
          </a:p>
        </p:txBody>
      </p:sp>
      <p:sp>
        <p:nvSpPr>
          <p:cNvPr id="3" name="Rechteck 2"/>
          <p:cNvSpPr/>
          <p:nvPr/>
        </p:nvSpPr>
        <p:spPr bwMode="auto">
          <a:xfrm>
            <a:off x="9908275" y="5934489"/>
            <a:ext cx="2171127"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Pfeil nach rechts 5">
            <a:hlinkClick r:id="rId13" action="ppaction://hlinksldjump"/>
          </p:cNvPr>
          <p:cNvSpPr/>
          <p:nvPr/>
        </p:nvSpPr>
        <p:spPr bwMode="auto">
          <a:xfrm>
            <a:off x="10192751" y="6055158"/>
            <a:ext cx="1731634"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7" name="Textfeld 6">
            <a:hlinkClick r:id="rId13" action="ppaction://hlinksldjump"/>
          </p:cNvPr>
          <p:cNvSpPr txBox="1"/>
          <p:nvPr/>
        </p:nvSpPr>
        <p:spPr bwMode="auto">
          <a:xfrm>
            <a:off x="10303561" y="6276988"/>
            <a:ext cx="1380552" cy="276999"/>
          </a:xfrm>
          <a:prstGeom prst="rect">
            <a:avLst/>
          </a:prstGeom>
          <a:noFill/>
        </p:spPr>
        <p:txBody>
          <a:bodyPr wrap="square">
            <a:spAutoFit/>
          </a:bodyPr>
          <a:lstStyle/>
          <a:p>
            <a:pPr>
              <a:defRPr/>
            </a:pPr>
            <a:r>
              <a:rPr lang="de-DE" sz="1200">
                <a:solidFill>
                  <a:schemeClr val="bg1"/>
                </a:solidFill>
              </a:rPr>
              <a:t>zur Durchführung</a:t>
            </a:r>
            <a:endParaRPr/>
          </a:p>
        </p:txBody>
      </p:sp>
      <p:sp>
        <p:nvSpPr>
          <p:cNvPr id="26" name="Ring 25"/>
          <p:cNvSpPr/>
          <p:nvPr/>
        </p:nvSpPr>
        <p:spPr bwMode="auto">
          <a:xfrm>
            <a:off x="6880813" y="2813437"/>
            <a:ext cx="1059057" cy="949399"/>
          </a:xfrm>
          <a:prstGeom prst="donut">
            <a:avLst>
              <a:gd name="adj" fmla="val 73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chemeClr val="tx1"/>
              </a:solidFill>
            </a:endParaRPr>
          </a:p>
        </p:txBody>
      </p:sp>
      <p:sp>
        <p:nvSpPr>
          <p:cNvPr id="27" name="Ring 26"/>
          <p:cNvSpPr/>
          <p:nvPr/>
        </p:nvSpPr>
        <p:spPr bwMode="auto">
          <a:xfrm>
            <a:off x="8254910" y="4352329"/>
            <a:ext cx="1059057" cy="949399"/>
          </a:xfrm>
          <a:prstGeom prst="donut">
            <a:avLst>
              <a:gd name="adj" fmla="val 73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chemeClr val="tx1"/>
              </a:solidFill>
            </a:endParaRPr>
          </a:p>
        </p:txBody>
      </p:sp>
      <p:pic>
        <p:nvPicPr>
          <p:cNvPr id="30" name="Grafik 29"/>
          <p:cNvPicPr>
            <a:picLocks noChangeAspect="1"/>
          </p:cNvPicPr>
          <p:nvPr/>
        </p:nvPicPr>
        <p:blipFill>
          <a:blip r:embed="rId14"/>
          <a:stretch/>
        </p:blipFill>
        <p:spPr bwMode="auto">
          <a:xfrm>
            <a:off x="6095999" y="1514489"/>
            <a:ext cx="4653875" cy="4210199"/>
          </a:xfrm>
          <a:prstGeom prst="rect">
            <a:avLst/>
          </a:prstGeom>
        </p:spPr>
      </p:pic>
      <p:pic>
        <p:nvPicPr>
          <p:cNvPr id="34" name="Grafik 33"/>
          <p:cNvPicPr>
            <a:picLocks noChangeAspect="1"/>
          </p:cNvPicPr>
          <p:nvPr/>
        </p:nvPicPr>
        <p:blipFill>
          <a:blip r:embed="rId15"/>
          <a:stretch/>
        </p:blipFill>
        <p:spPr bwMode="auto">
          <a:xfrm>
            <a:off x="6090477" y="1514489"/>
            <a:ext cx="4685202" cy="4195655"/>
          </a:xfrm>
          <a:prstGeom prst="rect">
            <a:avLst/>
          </a:prstGeom>
        </p:spPr>
      </p:pic>
      <p:sp>
        <p:nvSpPr>
          <p:cNvPr id="35" name="Rechteck 34"/>
          <p:cNvSpPr/>
          <p:nvPr/>
        </p:nvSpPr>
        <p:spPr bwMode="auto">
          <a:xfrm>
            <a:off x="6745232" y="2739834"/>
            <a:ext cx="1448995" cy="1090066"/>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6" name="Rechteck 35"/>
          <p:cNvSpPr/>
          <p:nvPr/>
        </p:nvSpPr>
        <p:spPr bwMode="auto">
          <a:xfrm>
            <a:off x="6623782" y="4469380"/>
            <a:ext cx="1448995" cy="1090066"/>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7" name="Rechteck 36"/>
          <p:cNvSpPr/>
          <p:nvPr/>
        </p:nvSpPr>
        <p:spPr bwMode="auto">
          <a:xfrm>
            <a:off x="8079874" y="4296309"/>
            <a:ext cx="1448995" cy="1090066"/>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2" name="Grafik 31"/>
          <p:cNvPicPr>
            <a:picLocks noChangeAspect="1"/>
          </p:cNvPicPr>
          <p:nvPr/>
        </p:nvPicPr>
        <p:blipFill>
          <a:blip r:embed="rId16"/>
          <a:stretch/>
        </p:blipFill>
        <p:spPr bwMode="auto">
          <a:xfrm>
            <a:off x="6090477" y="1514232"/>
            <a:ext cx="4685202" cy="4195653"/>
          </a:xfrm>
          <a:prstGeom prst="rect">
            <a:avLst/>
          </a:prstGeom>
        </p:spPr>
      </p:pic>
      <p:pic>
        <p:nvPicPr>
          <p:cNvPr id="28" name="Grafik 27" descr="Doppeltippen-Geste mit einfarbiger Füllung"/>
          <p:cNvPicPr>
            <a:picLocks noChangeAspect="1"/>
          </p:cNvPicPr>
          <p:nvPr/>
        </p:nvPicPr>
        <p:blipFill>
          <a:blip r:embed="rId17">
            <a:extLst>
              <a:ext uri="{96DAC541-7B7A-43D3-8B79-37D633B846F1}">
                <asvg:svgBlip xmlns:asvg="http://schemas.microsoft.com/office/drawing/2016/SVG/main" r:embed="rId18"/>
              </a:ext>
            </a:extLst>
          </a:blip>
          <a:stretch/>
        </p:blipFill>
        <p:spPr bwMode="auto">
          <a:xfrm rot="19368897">
            <a:off x="7525527" y="5397393"/>
            <a:ext cx="883848" cy="88384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nextCondLst>
                <p:cond evt="onClick" delay="0">
                  <p:tgtEl>
                    <p:spTgt spid="35"/>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Rechteck 6"/>
          <p:cNvSpPr/>
          <p:nvPr/>
        </p:nvSpPr>
        <p:spPr bwMode="auto">
          <a:xfrm>
            <a:off x="10920251" y="5934489"/>
            <a:ext cx="1159151"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Rechteck 7"/>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 name="Pfeil nach rechts 19">
            <a:hlinkClick r:id="rId3" action="ppaction://hlinksldjump"/>
          </p:cNvPr>
          <p:cNvSpPr/>
          <p:nvPr/>
        </p:nvSpPr>
        <p:spPr bwMode="auto">
          <a:xfrm>
            <a:off x="11122467" y="6055158"/>
            <a:ext cx="801917"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rId4" action="ppaction://hlinksldjump"/>
          </p:cNvPr>
          <p:cNvSpPr/>
          <p:nvPr/>
        </p:nvSpPr>
        <p:spPr bwMode="auto">
          <a:xfrm rot="10800000">
            <a:off x="124471" y="6164854"/>
            <a:ext cx="998534" cy="548335"/>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414306" y="1363579"/>
            <a:ext cx="10074275" cy="769590"/>
          </a:xfrm>
        </p:spPr>
        <p:txBody>
          <a:bodyPr anchor="ctr" anchorCtr="0">
            <a:normAutofit/>
          </a:bodyPr>
          <a:lstStyle/>
          <a:p>
            <a:pPr>
              <a:defRPr/>
            </a:pPr>
            <a:r>
              <a:rPr lang="de-DE" sz="3600" cap="none"/>
              <a:t>Durchführung</a:t>
            </a:r>
            <a:endParaRPr/>
          </a:p>
        </p:txBody>
      </p:sp>
      <p:pic>
        <p:nvPicPr>
          <p:cNvPr id="9"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10" name="Grafik 9"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11"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12" name="Gerade Verbindung 11"/>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3" name="Grafik 12"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4" name="Grafik 13"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5" name="Grafik 14"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6" name="Gruppieren 15"/>
          <p:cNvGrpSpPr/>
          <p:nvPr/>
        </p:nvGrpSpPr>
        <p:grpSpPr bwMode="auto">
          <a:xfrm>
            <a:off x="3486565" y="0"/>
            <a:ext cx="3923777" cy="771278"/>
            <a:chOff x="3486565" y="0"/>
            <a:chExt cx="3923777" cy="771278"/>
          </a:xfrm>
        </p:grpSpPr>
        <p:pic>
          <p:nvPicPr>
            <p:cNvPr id="17" name="Grafik 16"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8" name="Grafik 17"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sp>
        <p:nvSpPr>
          <p:cNvPr id="4" name="Textfeld 3"/>
          <p:cNvSpPr txBox="1"/>
          <p:nvPr/>
        </p:nvSpPr>
        <p:spPr bwMode="auto">
          <a:xfrm>
            <a:off x="414306" y="2168475"/>
            <a:ext cx="11510078" cy="1477328"/>
          </a:xfrm>
          <a:prstGeom prst="rect">
            <a:avLst/>
          </a:prstGeom>
          <a:noFill/>
        </p:spPr>
        <p:txBody>
          <a:bodyPr wrap="square">
            <a:spAutoFit/>
          </a:bodyPr>
          <a:lstStyle/>
          <a:p>
            <a:pPr>
              <a:defRPr/>
            </a:pPr>
            <a:r>
              <a:rPr lang="de-DE" sz="1800" b="1"/>
              <a:t>Auftrag: </a:t>
            </a:r>
            <a:r>
              <a:rPr lang="de-DE" sz="1800"/>
              <a:t>Tropfe die Lösung aus der Spritze langsam zum Feststoff und fange das entstehende Gas im Reagenzglas auf. </a:t>
            </a:r>
            <a:endParaRPr/>
          </a:p>
          <a:p>
            <a:pPr>
              <a:defRPr/>
            </a:pPr>
            <a:r>
              <a:rPr lang="de-DE"/>
              <a:t>Klicke dabei auf die unten stehenden Tipps, wenn du Fragen zum Ablauf hast! </a:t>
            </a:r>
            <a:endParaRPr lang="de-DE" sz="1800"/>
          </a:p>
          <a:p>
            <a:pPr>
              <a:defRPr/>
            </a:pPr>
            <a:endParaRPr lang="de-DE" sz="1800"/>
          </a:p>
          <a:p>
            <a:pPr>
              <a:defRPr/>
            </a:pPr>
            <a:r>
              <a:rPr lang="de-DE" sz="1800"/>
              <a:t>Richte das mit Wasserstoff gefüllte Reagenzglas dann schnell mit der Öffnung zu einer Teelichtflamme hin und drehe es langsam um (</a:t>
            </a:r>
            <a:r>
              <a:rPr lang="de-DE" sz="1800" b="1"/>
              <a:t>= Knallgasprobe</a:t>
            </a:r>
            <a:r>
              <a:rPr lang="de-DE" sz="1800"/>
              <a:t>). </a:t>
            </a:r>
            <a:endParaRPr/>
          </a:p>
        </p:txBody>
      </p:sp>
      <p:sp>
        <p:nvSpPr>
          <p:cNvPr id="3" name="Textfeld 2">
            <a:hlinkClick r:id="rId13" action="ppaction://hlinksldjump"/>
          </p:cNvPr>
          <p:cNvSpPr txBox="1"/>
          <p:nvPr/>
        </p:nvSpPr>
        <p:spPr bwMode="auto">
          <a:xfrm>
            <a:off x="1123006" y="4099584"/>
            <a:ext cx="2408788" cy="1600438"/>
          </a:xfrm>
          <a:prstGeom prst="rect">
            <a:avLst/>
          </a:prstGeom>
          <a:solidFill>
            <a:srgbClr val="FA6200">
              <a:alpha val="60000"/>
            </a:srgbClr>
          </a:solidFill>
        </p:spPr>
        <p:txBody>
          <a:bodyPr wrap="square" rtlCol="0">
            <a:spAutoFit/>
          </a:bodyPr>
          <a:lstStyle/>
          <a:p>
            <a:pPr algn="ctr">
              <a:defRPr/>
            </a:pPr>
            <a:endParaRPr lang="de-DE"/>
          </a:p>
          <a:p>
            <a:pPr algn="ctr">
              <a:defRPr/>
            </a:pPr>
            <a:r>
              <a:rPr lang="de-DE" sz="2800"/>
              <a:t>Nochmal zum Aufbau</a:t>
            </a:r>
            <a:endParaRPr lang="de-DE"/>
          </a:p>
          <a:p>
            <a:pPr algn="ctr">
              <a:defRPr/>
            </a:pPr>
            <a:endParaRPr lang="de-DE" sz="1200"/>
          </a:p>
          <a:p>
            <a:pPr algn="ctr">
              <a:defRPr/>
            </a:pPr>
            <a:endParaRPr lang="de-DE" sz="1200"/>
          </a:p>
        </p:txBody>
      </p:sp>
      <p:sp>
        <p:nvSpPr>
          <p:cNvPr id="6" name="Textfeld 5">
            <a:hlinkClick r:id="rId14" action="ppaction://hlinksldjump"/>
          </p:cNvPr>
          <p:cNvSpPr txBox="1"/>
          <p:nvPr/>
        </p:nvSpPr>
        <p:spPr bwMode="auto">
          <a:xfrm>
            <a:off x="3941846" y="4112943"/>
            <a:ext cx="2408788" cy="1631216"/>
          </a:xfrm>
          <a:prstGeom prst="rect">
            <a:avLst/>
          </a:prstGeom>
          <a:solidFill>
            <a:srgbClr val="FA6200">
              <a:alpha val="60000"/>
            </a:srgbClr>
          </a:solidFill>
        </p:spPr>
        <p:txBody>
          <a:bodyPr wrap="square" rtlCol="0">
            <a:spAutoFit/>
          </a:bodyPr>
          <a:lstStyle/>
          <a:p>
            <a:pPr algn="ctr">
              <a:defRPr/>
            </a:pPr>
            <a:endParaRPr lang="de-DE"/>
          </a:p>
          <a:p>
            <a:pPr algn="ctr">
              <a:defRPr/>
            </a:pPr>
            <a:r>
              <a:rPr lang="de-DE" sz="2800"/>
              <a:t>Tipp 1</a:t>
            </a:r>
            <a:endParaRPr/>
          </a:p>
          <a:p>
            <a:pPr algn="ctr">
              <a:defRPr/>
            </a:pPr>
            <a:r>
              <a:rPr lang="de-DE"/>
              <a:t>Vorbereitung &amp; Handling</a:t>
            </a:r>
            <a:endParaRPr/>
          </a:p>
          <a:p>
            <a:pPr algn="ctr">
              <a:defRPr/>
            </a:pPr>
            <a:endParaRPr lang="de-DE"/>
          </a:p>
        </p:txBody>
      </p:sp>
      <p:sp>
        <p:nvSpPr>
          <p:cNvPr id="19" name="Textfeld 18">
            <a:hlinkClick r:id="rId15" action="ppaction://hlinksldjump"/>
          </p:cNvPr>
          <p:cNvSpPr txBox="1"/>
          <p:nvPr/>
        </p:nvSpPr>
        <p:spPr bwMode="auto">
          <a:xfrm>
            <a:off x="6760686" y="4126041"/>
            <a:ext cx="2408788" cy="1631216"/>
          </a:xfrm>
          <a:prstGeom prst="rect">
            <a:avLst/>
          </a:prstGeom>
          <a:solidFill>
            <a:srgbClr val="FA6200">
              <a:alpha val="60000"/>
            </a:srgbClr>
          </a:solidFill>
        </p:spPr>
        <p:txBody>
          <a:bodyPr wrap="square" rtlCol="0">
            <a:spAutoFit/>
          </a:bodyPr>
          <a:lstStyle/>
          <a:p>
            <a:pPr algn="ctr">
              <a:defRPr/>
            </a:pPr>
            <a:endParaRPr lang="de-DE"/>
          </a:p>
          <a:p>
            <a:pPr algn="ctr">
              <a:defRPr/>
            </a:pPr>
            <a:r>
              <a:rPr lang="de-DE" sz="2800"/>
              <a:t>Tipp 2</a:t>
            </a:r>
            <a:endParaRPr/>
          </a:p>
          <a:p>
            <a:pPr algn="ctr">
              <a:defRPr/>
            </a:pPr>
            <a:r>
              <a:rPr lang="de-DE"/>
              <a:t>Tricks bei der Durchführung</a:t>
            </a:r>
            <a:endParaRPr/>
          </a:p>
          <a:p>
            <a:pPr algn="ctr">
              <a:defRPr/>
            </a:pPr>
            <a:endParaRPr lang="de-DE"/>
          </a:p>
        </p:txBody>
      </p:sp>
      <p:pic>
        <p:nvPicPr>
          <p:cNvPr id="24" name="Grafik 23" descr="Doppeltippen-Geste mit einfarbiger Füllung"/>
          <p:cNvPicPr>
            <a:picLocks noChangeAspect="1"/>
          </p:cNvPicPr>
          <p:nvPr/>
        </p:nvPicPr>
        <p:blipFill>
          <a:blip r:embed="rId16"/>
          <a:stretch/>
        </p:blipFill>
        <p:spPr bwMode="auto">
          <a:xfrm rot="19368897">
            <a:off x="61913" y="4473267"/>
            <a:ext cx="883848" cy="883848"/>
          </a:xfrm>
          <a:prstGeom prst="rect">
            <a:avLst/>
          </a:prstGeom>
        </p:spPr>
      </p:pic>
      <p:sp>
        <p:nvSpPr>
          <p:cNvPr id="23" name="Textfeld 22">
            <a:hlinkClick r:id="rId17" action="ppaction://hlinksldjump"/>
          </p:cNvPr>
          <p:cNvSpPr txBox="1"/>
          <p:nvPr/>
        </p:nvSpPr>
        <p:spPr bwMode="auto">
          <a:xfrm>
            <a:off x="9579526" y="4112943"/>
            <a:ext cx="2533214" cy="1631216"/>
          </a:xfrm>
          <a:prstGeom prst="rect">
            <a:avLst/>
          </a:prstGeom>
          <a:solidFill>
            <a:srgbClr val="FA6200">
              <a:alpha val="60000"/>
            </a:srgbClr>
          </a:solidFill>
        </p:spPr>
        <p:txBody>
          <a:bodyPr wrap="square" rtlCol="0">
            <a:spAutoFit/>
          </a:bodyPr>
          <a:lstStyle/>
          <a:p>
            <a:pPr algn="ctr">
              <a:defRPr/>
            </a:pPr>
            <a:endParaRPr lang="de-DE"/>
          </a:p>
          <a:p>
            <a:pPr algn="ctr">
              <a:defRPr/>
            </a:pPr>
            <a:r>
              <a:rPr lang="de-DE" sz="2800"/>
              <a:t>Tipp 3</a:t>
            </a:r>
            <a:endParaRPr/>
          </a:p>
          <a:p>
            <a:pPr algn="ctr">
              <a:defRPr/>
            </a:pPr>
            <a:r>
              <a:rPr lang="de-DE"/>
              <a:t>Durchführungsvideo</a:t>
            </a:r>
            <a:endParaRPr/>
          </a:p>
          <a:p>
            <a:pPr algn="ctr">
              <a:defRPr/>
            </a:pPr>
            <a:endParaRPr lang="de-DE"/>
          </a:p>
          <a:p>
            <a:pPr algn="ctr">
              <a:defRPr/>
            </a:pPr>
            <a:endParaRPr lang="de-D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hteck 4"/>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rId3" action="ppaction://hlinksldjump"/>
          </p:cNvPr>
          <p:cNvSpPr/>
          <p:nvPr/>
        </p:nvSpPr>
        <p:spPr bwMode="auto">
          <a:xfrm rot="10800000">
            <a:off x="124470" y="6155139"/>
            <a:ext cx="994646" cy="558048"/>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 name="Picture 6" descr="Wissen schafft Zukunft: Leibniz-Institut für die Pädagogik der  Naturwissenschaften und Mathematik"/>
          <p:cNvPicPr>
            <a:picLocks noChangeAspect="1"/>
          </p:cNvPicPr>
          <p:nvPr/>
        </p:nvPicPr>
        <p:blipFill>
          <a:blip r:embed="rId4"/>
          <a:srcRect r="71521"/>
          <a:stretch/>
        </p:blipFill>
        <p:spPr bwMode="auto">
          <a:xfrm>
            <a:off x="0" y="0"/>
            <a:ext cx="623738" cy="638869"/>
          </a:xfrm>
          <a:prstGeom prst="rect">
            <a:avLst/>
          </a:prstGeom>
          <a:noFill/>
        </p:spPr>
      </p:pic>
      <p:pic>
        <p:nvPicPr>
          <p:cNvPr id="6" name="Grafik 5" descr="banerji-lab"/>
          <p:cNvPicPr>
            <a:picLocks noChangeAspect="1"/>
          </p:cNvPicPr>
          <p:nvPr/>
        </p:nvPicPr>
        <p:blipFill>
          <a:blip r:embed="rId5"/>
          <a:srcRect r="69033"/>
          <a:stretch/>
        </p:blipFill>
        <p:spPr bwMode="auto">
          <a:xfrm>
            <a:off x="623738" y="13456"/>
            <a:ext cx="659884" cy="638869"/>
          </a:xfrm>
          <a:prstGeom prst="rect">
            <a:avLst/>
          </a:prstGeom>
          <a:noFill/>
        </p:spPr>
      </p:pic>
      <p:pic>
        <p:nvPicPr>
          <p:cNvPr id="7" name="Picture 8" descr="Technische Universität München (TUM) Logo Download - AI - All Vector Logo"/>
          <p:cNvPicPr>
            <a:picLocks noChangeAspect="1"/>
          </p:cNvPicPr>
          <p:nvPr/>
        </p:nvPicPr>
        <p:blipFill>
          <a:blip r:embed="rId6"/>
          <a:srcRect t="19646" r="56961" b="38973"/>
          <a:stretch/>
        </p:blipFill>
        <p:spPr bwMode="auto">
          <a:xfrm>
            <a:off x="1308598" y="108705"/>
            <a:ext cx="858365" cy="448369"/>
          </a:xfrm>
          <a:prstGeom prst="rect">
            <a:avLst/>
          </a:prstGeom>
          <a:noFill/>
        </p:spPr>
      </p:pic>
      <p:cxnSp>
        <p:nvCxnSpPr>
          <p:cNvPr id="8" name="Gerade Verbindung 7"/>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9" name="Grafik 8"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10" name="Grafik 9"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11" name="Grafik 10"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grpSp>
        <p:nvGrpSpPr>
          <p:cNvPr id="12" name="Gruppieren 11"/>
          <p:cNvGrpSpPr/>
          <p:nvPr/>
        </p:nvGrpSpPr>
        <p:grpSpPr bwMode="auto">
          <a:xfrm>
            <a:off x="3486565" y="0"/>
            <a:ext cx="3923777" cy="771278"/>
            <a:chOff x="3486565" y="0"/>
            <a:chExt cx="3923777" cy="771278"/>
          </a:xfrm>
        </p:grpSpPr>
        <p:pic>
          <p:nvPicPr>
            <p:cNvPr id="13" name="Grafik 12" descr="Ein Bild, das Screenshot, Text, Design enthält.&#10;&#10;Automatisch generierte Beschreibung"/>
            <p:cNvPicPr>
              <a:picLocks noChangeAspect="1"/>
            </p:cNvPicPr>
            <p:nvPr/>
          </p:nvPicPr>
          <p:blipFill>
            <a:blip r:embed="rId10"/>
            <a:srcRect l="-45" t="33673" r="16527" b="39146"/>
            <a:stretch/>
          </p:blipFill>
          <p:spPr bwMode="auto">
            <a:xfrm>
              <a:off x="3486565" y="0"/>
              <a:ext cx="3319350" cy="748845"/>
            </a:xfrm>
            <a:prstGeom prst="rect">
              <a:avLst/>
            </a:prstGeom>
            <a:ln>
              <a:noFill/>
            </a:ln>
          </p:spPr>
        </p:pic>
        <p:pic>
          <p:nvPicPr>
            <p:cNvPr id="14" name="Grafik 13" descr="Ein Bild, das Text, Screenshot, Schrift, Grafikdesign enthält.&#10;&#10;Automatisch generierte Beschreibung"/>
            <p:cNvPicPr>
              <a:picLocks noChangeAspect="1"/>
            </p:cNvPicPr>
            <p:nvPr/>
          </p:nvPicPr>
          <p:blipFill>
            <a:blip r:embed="rId11"/>
            <a:srcRect l="19210" t="58286" r="23664" b="26327"/>
            <a:stretch/>
          </p:blipFill>
          <p:spPr bwMode="auto">
            <a:xfrm>
              <a:off x="6805916" y="70945"/>
              <a:ext cx="604426" cy="700333"/>
            </a:xfrm>
            <a:prstGeom prst="rect">
              <a:avLst/>
            </a:prstGeom>
          </p:spPr>
        </p:pic>
      </p:grpSp>
      <p:sp>
        <p:nvSpPr>
          <p:cNvPr id="26" name="Titel 1"/>
          <p:cNvSpPr>
            <a:spLocks noGrp="1"/>
          </p:cNvSpPr>
          <p:nvPr>
            <p:ph type="title"/>
          </p:nvPr>
        </p:nvSpPr>
        <p:spPr bwMode="auto">
          <a:xfrm>
            <a:off x="414306" y="1363579"/>
            <a:ext cx="10074275" cy="769590"/>
          </a:xfrm>
        </p:spPr>
        <p:txBody>
          <a:bodyPr anchor="ctr" anchorCtr="0">
            <a:normAutofit/>
          </a:bodyPr>
          <a:lstStyle/>
          <a:p>
            <a:pPr>
              <a:defRPr/>
            </a:pPr>
            <a:r>
              <a:rPr lang="de-DE" sz="3600" cap="none"/>
              <a:t>Aufbau</a:t>
            </a:r>
            <a:endParaRPr/>
          </a:p>
        </p:txBody>
      </p:sp>
      <p:sp>
        <p:nvSpPr>
          <p:cNvPr id="34" name="Textfeld 33"/>
          <p:cNvSpPr txBox="1"/>
          <p:nvPr/>
        </p:nvSpPr>
        <p:spPr bwMode="auto">
          <a:xfrm>
            <a:off x="414306" y="2392282"/>
            <a:ext cx="5466812" cy="2585323"/>
          </a:xfrm>
          <a:prstGeom prst="rect">
            <a:avLst/>
          </a:prstGeom>
          <a:noFill/>
          <a:ln>
            <a:solidFill>
              <a:schemeClr val="accent1"/>
            </a:solidFill>
          </a:ln>
        </p:spPr>
        <p:txBody>
          <a:bodyPr wrap="square">
            <a:spAutoFit/>
          </a:bodyPr>
          <a:lstStyle/>
          <a:p>
            <a:pPr>
              <a:defRPr/>
            </a:pPr>
            <a:r>
              <a:rPr lang="de-DE" sz="1800" b="1"/>
              <a:t>Auftrag: </a:t>
            </a:r>
            <a:endParaRPr/>
          </a:p>
          <a:p>
            <a:pPr>
              <a:defRPr/>
            </a:pPr>
            <a:r>
              <a:rPr lang="de-DE" sz="1800"/>
              <a:t>Baue die Apparatur wie in der Abbildung zu sehen auf. Wichtig ist die sogenannte „pneumatische“ Wanne.</a:t>
            </a:r>
            <a:endParaRPr/>
          </a:p>
          <a:p>
            <a:pPr>
              <a:defRPr/>
            </a:pPr>
            <a:endParaRPr lang="de-DE"/>
          </a:p>
          <a:p>
            <a:pPr>
              <a:defRPr/>
            </a:pPr>
            <a:r>
              <a:rPr lang="de-DE" sz="1800"/>
              <a:t>Klicke dazu auf die markierten Punkte, um den Aufbau genauer zu betrachten! </a:t>
            </a:r>
            <a:endParaRPr/>
          </a:p>
          <a:p>
            <a:pPr>
              <a:defRPr/>
            </a:pPr>
            <a:endParaRPr lang="de-DE"/>
          </a:p>
          <a:p>
            <a:pPr>
              <a:defRPr/>
            </a:pPr>
            <a:r>
              <a:rPr lang="de-DE" sz="1800"/>
              <a:t>Gib dann ein Stück des Magnesium-Bandes in das Reagenzglas und befülle die Spritze mit der Essigessenz. </a:t>
            </a:r>
            <a:endParaRPr/>
          </a:p>
        </p:txBody>
      </p:sp>
      <p:pic>
        <p:nvPicPr>
          <p:cNvPr id="2" name="Grafik 1"/>
          <p:cNvPicPr>
            <a:picLocks noChangeAspect="1"/>
          </p:cNvPicPr>
          <p:nvPr/>
        </p:nvPicPr>
        <p:blipFill>
          <a:blip r:embed="rId12"/>
          <a:stretch/>
        </p:blipFill>
        <p:spPr bwMode="auto">
          <a:xfrm>
            <a:off x="6096000" y="1514489"/>
            <a:ext cx="4653875" cy="4210199"/>
          </a:xfrm>
          <a:prstGeom prst="rect">
            <a:avLst/>
          </a:prstGeom>
        </p:spPr>
      </p:pic>
      <p:sp>
        <p:nvSpPr>
          <p:cNvPr id="3" name="Ring 2"/>
          <p:cNvSpPr/>
          <p:nvPr/>
        </p:nvSpPr>
        <p:spPr bwMode="auto">
          <a:xfrm>
            <a:off x="6940202" y="4557074"/>
            <a:ext cx="1059057" cy="949399"/>
          </a:xfrm>
          <a:prstGeom prst="donut">
            <a:avLst>
              <a:gd name="adj" fmla="val 73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chemeClr val="tx1"/>
              </a:solidFill>
            </a:endParaRPr>
          </a:p>
        </p:txBody>
      </p:sp>
      <p:sp>
        <p:nvSpPr>
          <p:cNvPr id="15" name="Textfeld 14"/>
          <p:cNvSpPr txBox="1"/>
          <p:nvPr/>
        </p:nvSpPr>
        <p:spPr bwMode="auto">
          <a:xfrm>
            <a:off x="5059262" y="6140724"/>
            <a:ext cx="4469607" cy="646331"/>
          </a:xfrm>
          <a:prstGeom prst="rect">
            <a:avLst/>
          </a:prstGeom>
          <a:noFill/>
        </p:spPr>
        <p:txBody>
          <a:bodyPr wrap="square" rtlCol="0">
            <a:spAutoFit/>
          </a:bodyPr>
          <a:lstStyle/>
          <a:p>
            <a:pPr>
              <a:defRPr/>
            </a:pPr>
            <a:r>
              <a:rPr lang="de-DE">
                <a:solidFill>
                  <a:srgbClr val="FA6200"/>
                </a:solidFill>
              </a:rPr>
              <a:t>Klick auf einen Kreis zoomt hinein, ein weiterer Klick auf das gezoomte Bild führt zurück</a:t>
            </a:r>
            <a:endParaRPr/>
          </a:p>
        </p:txBody>
      </p:sp>
      <p:sp>
        <p:nvSpPr>
          <p:cNvPr id="16" name="Ring 15"/>
          <p:cNvSpPr/>
          <p:nvPr/>
        </p:nvSpPr>
        <p:spPr bwMode="auto">
          <a:xfrm>
            <a:off x="6880813" y="2813437"/>
            <a:ext cx="1059057" cy="949399"/>
          </a:xfrm>
          <a:prstGeom prst="donut">
            <a:avLst>
              <a:gd name="adj" fmla="val 73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chemeClr val="tx1"/>
              </a:solidFill>
            </a:endParaRPr>
          </a:p>
        </p:txBody>
      </p:sp>
      <p:sp>
        <p:nvSpPr>
          <p:cNvPr id="17" name="Ring 16"/>
          <p:cNvSpPr/>
          <p:nvPr/>
        </p:nvSpPr>
        <p:spPr bwMode="auto">
          <a:xfrm>
            <a:off x="8254910" y="4352329"/>
            <a:ext cx="1059057" cy="949399"/>
          </a:xfrm>
          <a:prstGeom prst="donut">
            <a:avLst>
              <a:gd name="adj" fmla="val 73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chemeClr val="tx1"/>
              </a:solidFill>
            </a:endParaRPr>
          </a:p>
        </p:txBody>
      </p:sp>
      <p:pic>
        <p:nvPicPr>
          <p:cNvPr id="18" name="Grafik 17"/>
          <p:cNvPicPr>
            <a:picLocks noChangeAspect="1"/>
          </p:cNvPicPr>
          <p:nvPr/>
        </p:nvPicPr>
        <p:blipFill>
          <a:blip r:embed="rId13"/>
          <a:stretch/>
        </p:blipFill>
        <p:spPr bwMode="auto">
          <a:xfrm>
            <a:off x="6095999" y="1514489"/>
            <a:ext cx="4653875" cy="4210199"/>
          </a:xfrm>
          <a:prstGeom prst="rect">
            <a:avLst/>
          </a:prstGeom>
        </p:spPr>
      </p:pic>
      <p:pic>
        <p:nvPicPr>
          <p:cNvPr id="19" name="Grafik 18"/>
          <p:cNvPicPr>
            <a:picLocks noChangeAspect="1"/>
          </p:cNvPicPr>
          <p:nvPr/>
        </p:nvPicPr>
        <p:blipFill>
          <a:blip r:embed="rId14"/>
          <a:stretch/>
        </p:blipFill>
        <p:spPr bwMode="auto">
          <a:xfrm>
            <a:off x="6090477" y="1514489"/>
            <a:ext cx="4685202" cy="4195655"/>
          </a:xfrm>
          <a:prstGeom prst="rect">
            <a:avLst/>
          </a:prstGeom>
        </p:spPr>
      </p:pic>
      <p:sp>
        <p:nvSpPr>
          <p:cNvPr id="20" name="Rechteck 19"/>
          <p:cNvSpPr/>
          <p:nvPr/>
        </p:nvSpPr>
        <p:spPr bwMode="auto">
          <a:xfrm>
            <a:off x="6745232" y="2739834"/>
            <a:ext cx="1448995" cy="1090066"/>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2" name="Rechteck 21"/>
          <p:cNvSpPr/>
          <p:nvPr/>
        </p:nvSpPr>
        <p:spPr bwMode="auto">
          <a:xfrm>
            <a:off x="6623782" y="4469380"/>
            <a:ext cx="1448995" cy="1090066"/>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3" name="Rechteck 22"/>
          <p:cNvSpPr/>
          <p:nvPr/>
        </p:nvSpPr>
        <p:spPr bwMode="auto">
          <a:xfrm>
            <a:off x="8079874" y="4296309"/>
            <a:ext cx="1448995" cy="1090066"/>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4" name="Grafik 23"/>
          <p:cNvPicPr>
            <a:picLocks noChangeAspect="1"/>
          </p:cNvPicPr>
          <p:nvPr/>
        </p:nvPicPr>
        <p:blipFill>
          <a:blip r:embed="rId15"/>
          <a:stretch/>
        </p:blipFill>
        <p:spPr bwMode="auto">
          <a:xfrm>
            <a:off x="6090477" y="1514232"/>
            <a:ext cx="4685202" cy="4195653"/>
          </a:xfrm>
          <a:prstGeom prst="rect">
            <a:avLst/>
          </a:prstGeom>
        </p:spPr>
      </p:pic>
      <p:pic>
        <p:nvPicPr>
          <p:cNvPr id="25" name="Grafik 24" descr="Doppeltippen-Geste mit einfarbiger Füllung"/>
          <p:cNvPicPr>
            <a:picLocks noChangeAspect="1"/>
          </p:cNvPicPr>
          <p:nvPr/>
        </p:nvPicPr>
        <p:blipFill>
          <a:blip r:embed="rId16"/>
          <a:stretch/>
        </p:blipFill>
        <p:spPr bwMode="auto">
          <a:xfrm rot="19368897">
            <a:off x="7525527" y="5397393"/>
            <a:ext cx="883848" cy="88384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hteck 4"/>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311869" y="1360217"/>
            <a:ext cx="10074275" cy="769590"/>
          </a:xfrm>
        </p:spPr>
        <p:txBody>
          <a:bodyPr anchor="ctr" anchorCtr="0">
            <a:normAutofit/>
          </a:bodyPr>
          <a:lstStyle/>
          <a:p>
            <a:pPr>
              <a:defRPr/>
            </a:pPr>
            <a:r>
              <a:rPr lang="de-DE" sz="3600" cap="none"/>
              <a:t>Tipp 1 - Vorbereitung</a:t>
            </a:r>
            <a:endParaRPr/>
          </a:p>
        </p:txBody>
      </p:sp>
      <p:pic>
        <p:nvPicPr>
          <p:cNvPr id="4"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6" name="Grafik 5"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7"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8" name="Gerade Verbindung 7"/>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9" name="Grafik 8"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0" name="Grafik 9"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1" name="Grafik 10"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2" name="Gruppieren 11"/>
          <p:cNvGrpSpPr/>
          <p:nvPr/>
        </p:nvGrpSpPr>
        <p:grpSpPr bwMode="auto">
          <a:xfrm>
            <a:off x="3486565" y="0"/>
            <a:ext cx="3923777" cy="771278"/>
            <a:chOff x="3486565" y="0"/>
            <a:chExt cx="3923777" cy="771278"/>
          </a:xfrm>
        </p:grpSpPr>
        <p:pic>
          <p:nvPicPr>
            <p:cNvPr id="13" name="Grafik 12"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4" name="Grafik 13"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sp>
        <p:nvSpPr>
          <p:cNvPr id="15" name="Pfeil nach rechts 14">
            <a:hlinkClick r:id="rId13" action="ppaction://hlinksldjump"/>
          </p:cNvPr>
          <p:cNvSpPr/>
          <p:nvPr/>
        </p:nvSpPr>
        <p:spPr bwMode="auto">
          <a:xfrm rot="10800000">
            <a:off x="124470" y="6155139"/>
            <a:ext cx="994646" cy="558048"/>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7" name="Textfeld 16"/>
          <p:cNvSpPr txBox="1"/>
          <p:nvPr/>
        </p:nvSpPr>
        <p:spPr bwMode="auto">
          <a:xfrm>
            <a:off x="621793" y="2467581"/>
            <a:ext cx="4250245" cy="3416320"/>
          </a:xfrm>
          <a:prstGeom prst="rect">
            <a:avLst/>
          </a:prstGeom>
          <a:noFill/>
        </p:spPr>
        <p:txBody>
          <a:bodyPr wrap="square" rtlCol="0">
            <a:spAutoFit/>
          </a:bodyPr>
          <a:lstStyle/>
          <a:p>
            <a:pPr>
              <a:defRPr/>
            </a:pPr>
            <a:r>
              <a:rPr lang="de-DE"/>
              <a:t>HINWEISE:</a:t>
            </a:r>
            <a:endParaRPr/>
          </a:p>
          <a:p>
            <a:pPr>
              <a:defRPr/>
            </a:pPr>
            <a:endParaRPr lang="de-DE"/>
          </a:p>
          <a:p>
            <a:pPr marL="285750" indent="-285750">
              <a:buFont typeface="Arial"/>
              <a:buChar char="•"/>
              <a:defRPr/>
            </a:pPr>
            <a:r>
              <a:rPr lang="de-DE"/>
              <a:t>Stelle sicher, dass das Reagenzglas in der Wanne zu Beginn vollständig mit Wasser gefüllt ist. So kannst du direkt sehen, wie viel Gas aufgefangen wurde.</a:t>
            </a:r>
            <a:endParaRPr/>
          </a:p>
          <a:p>
            <a:pPr marL="285750" indent="-285750">
              <a:buFont typeface="Arial"/>
              <a:buChar char="•"/>
              <a:defRPr/>
            </a:pPr>
            <a:endParaRPr lang="de-DE"/>
          </a:p>
          <a:p>
            <a:pPr marL="285750" indent="-285750">
              <a:buFont typeface="Arial"/>
              <a:buChar char="•"/>
              <a:defRPr/>
            </a:pPr>
            <a:endParaRPr lang="de-DE"/>
          </a:p>
          <a:p>
            <a:pPr marL="285750" indent="-285750">
              <a:buFont typeface="Arial"/>
              <a:buChar char="•"/>
              <a:defRPr/>
            </a:pPr>
            <a:r>
              <a:rPr lang="de-DE"/>
              <a:t>Klicke wenn du magst, das Video an!</a:t>
            </a:r>
            <a:endParaRPr/>
          </a:p>
          <a:p>
            <a:pPr marL="285750" indent="-285750">
              <a:buFont typeface="Arial"/>
              <a:buChar char="•"/>
              <a:defRPr/>
            </a:pPr>
            <a:endParaRPr lang="de-DE"/>
          </a:p>
          <a:p>
            <a:pPr>
              <a:defRPr/>
            </a:pPr>
            <a:endParaRPr lang="de-DE"/>
          </a:p>
          <a:p>
            <a:pPr>
              <a:defRPr/>
            </a:pPr>
            <a:endParaRPr lang="de-DE"/>
          </a:p>
        </p:txBody>
      </p:sp>
      <p:pic>
        <p:nvPicPr>
          <p:cNvPr id="18" name="Vorbereitung_Wan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p:blipFill>
        <p:spPr bwMode="auto">
          <a:xfrm>
            <a:off x="5349005" y="2467581"/>
            <a:ext cx="6100932" cy="3431774"/>
          </a:xfrm>
          <a:prstGeom prst="rect">
            <a:avLst/>
          </a:prstGeom>
        </p:spPr>
      </p:pic>
      <p:pic>
        <p:nvPicPr>
          <p:cNvPr id="19" name="Grafik 18" descr="Doppeltippen-Geste mit einfarbiger Füllung"/>
          <p:cNvPicPr>
            <a:picLocks noChangeAspect="1"/>
          </p:cNvPicPr>
          <p:nvPr/>
        </p:nvPicPr>
        <p:blipFill>
          <a:blip r:embed="rId15"/>
          <a:stretch/>
        </p:blipFill>
        <p:spPr bwMode="auto">
          <a:xfrm rot="19368897">
            <a:off x="10959020" y="5808644"/>
            <a:ext cx="883848" cy="883848"/>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1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hteck 4"/>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311869" y="1360217"/>
            <a:ext cx="10074275" cy="769590"/>
          </a:xfrm>
        </p:spPr>
        <p:txBody>
          <a:bodyPr anchor="ctr" anchorCtr="0">
            <a:normAutofit/>
          </a:bodyPr>
          <a:lstStyle/>
          <a:p>
            <a:pPr>
              <a:defRPr/>
            </a:pPr>
            <a:r>
              <a:rPr lang="de-DE" sz="3600" cap="none"/>
              <a:t>Tipp 2 - Durchführung</a:t>
            </a:r>
            <a:endParaRPr/>
          </a:p>
        </p:txBody>
      </p:sp>
      <p:sp>
        <p:nvSpPr>
          <p:cNvPr id="3" name="Textfeld 2"/>
          <p:cNvSpPr txBox="1"/>
          <p:nvPr/>
        </p:nvSpPr>
        <p:spPr bwMode="auto">
          <a:xfrm>
            <a:off x="311869" y="2073626"/>
            <a:ext cx="5979032" cy="4524315"/>
          </a:xfrm>
          <a:prstGeom prst="rect">
            <a:avLst/>
          </a:prstGeom>
          <a:noFill/>
        </p:spPr>
        <p:txBody>
          <a:bodyPr wrap="square" rtlCol="0">
            <a:spAutoFit/>
          </a:bodyPr>
          <a:lstStyle/>
          <a:p>
            <a:pPr>
              <a:defRPr/>
            </a:pPr>
            <a:r>
              <a:rPr lang="de-DE"/>
              <a:t>HINWEISE:</a:t>
            </a:r>
            <a:endParaRPr/>
          </a:p>
          <a:p>
            <a:pPr>
              <a:defRPr/>
            </a:pPr>
            <a:endParaRPr lang="de-DE"/>
          </a:p>
          <a:p>
            <a:pPr marL="285750" indent="-285750">
              <a:buFont typeface="Arial"/>
              <a:buChar char="•"/>
              <a:defRPr/>
            </a:pPr>
            <a:r>
              <a:rPr lang="de-DE"/>
              <a:t>Lasse die ersten paar Sekunden Gas über den Schlauch in das Wasser statt direkt in das Reagenzglas entweichen, damit die Luft im Schlauch durch den Wasserstoff verdrängt wird und du im Reagenzglas reinen Wasserstoff auffangen kannst. Siehe dir dazu gern das Video an!</a:t>
            </a:r>
            <a:endParaRPr/>
          </a:p>
          <a:p>
            <a:pPr marL="285750" indent="-285750">
              <a:buFont typeface="Arial"/>
              <a:buChar char="•"/>
              <a:defRPr/>
            </a:pPr>
            <a:endParaRPr lang="de-DE"/>
          </a:p>
          <a:p>
            <a:pPr marL="285750" indent="-285750">
              <a:buFont typeface="Arial"/>
              <a:buChar char="•"/>
              <a:defRPr/>
            </a:pPr>
            <a:r>
              <a:rPr lang="de-DE"/>
              <a:t>Gib ggf. nochmal Essigessenz über die Spritze hinzu, um erneute Gasentwicklung zu starten.</a:t>
            </a:r>
            <a:endParaRPr/>
          </a:p>
          <a:p>
            <a:pPr marL="285750" indent="-285750">
              <a:buFont typeface="Arial"/>
              <a:buChar char="•"/>
              <a:defRPr/>
            </a:pPr>
            <a:endParaRPr lang="de-DE"/>
          </a:p>
          <a:p>
            <a:pPr marL="285750" indent="-285750">
              <a:buFont typeface="Arial"/>
              <a:buChar char="•"/>
              <a:defRPr/>
            </a:pPr>
            <a:r>
              <a:rPr lang="de-DE"/>
              <a:t>Wasserstoff ist leichter als Luft, d.h. du solltest das Reagenzglas mit dem Daumen abdecken, bevor du es aus der Wasserwanne nimmst.</a:t>
            </a:r>
            <a:endParaRPr/>
          </a:p>
          <a:p>
            <a:pPr>
              <a:defRPr/>
            </a:pPr>
            <a:endParaRPr lang="de-DE"/>
          </a:p>
          <a:p>
            <a:pPr>
              <a:defRPr/>
            </a:pPr>
            <a:endParaRPr lang="de-DE"/>
          </a:p>
        </p:txBody>
      </p:sp>
      <p:pic>
        <p:nvPicPr>
          <p:cNvPr id="4"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6" name="Grafik 5"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7"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8" name="Gerade Verbindung 7"/>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9" name="Grafik 8"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0" name="Grafik 9"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1" name="Grafik 10"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2" name="Gruppieren 11"/>
          <p:cNvGrpSpPr/>
          <p:nvPr/>
        </p:nvGrpSpPr>
        <p:grpSpPr bwMode="auto">
          <a:xfrm>
            <a:off x="3486565" y="0"/>
            <a:ext cx="3923777" cy="771278"/>
            <a:chOff x="3486565" y="0"/>
            <a:chExt cx="3923777" cy="771278"/>
          </a:xfrm>
        </p:grpSpPr>
        <p:pic>
          <p:nvPicPr>
            <p:cNvPr id="13" name="Grafik 12"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4" name="Grafik 13"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sp>
        <p:nvSpPr>
          <p:cNvPr id="15" name="Pfeil nach rechts 14">
            <a:hlinkClick r:id="rId13" action="ppaction://hlinksldjump"/>
          </p:cNvPr>
          <p:cNvSpPr/>
          <p:nvPr/>
        </p:nvSpPr>
        <p:spPr bwMode="auto">
          <a:xfrm rot="10800000">
            <a:off x="124470" y="6155139"/>
            <a:ext cx="994646" cy="558048"/>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7" name="Durchführungs_Tip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p:blipFill>
        <p:spPr bwMode="auto">
          <a:xfrm>
            <a:off x="6421954" y="2664665"/>
            <a:ext cx="5598159" cy="3148965"/>
          </a:xfrm>
          <a:prstGeom prst="rect">
            <a:avLst/>
          </a:prstGeom>
        </p:spPr>
      </p:pic>
      <p:pic>
        <p:nvPicPr>
          <p:cNvPr id="18" name="Grafik 17" descr="Doppeltippen-Geste mit einfarbiger Füllung"/>
          <p:cNvPicPr>
            <a:picLocks noChangeAspect="1"/>
          </p:cNvPicPr>
          <p:nvPr/>
        </p:nvPicPr>
        <p:blipFill>
          <a:blip r:embed="rId15"/>
          <a:stretch/>
        </p:blipFill>
        <p:spPr bwMode="auto">
          <a:xfrm rot="19368897">
            <a:off x="10959020" y="5808644"/>
            <a:ext cx="883848" cy="883848"/>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hteck 4"/>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311869" y="1360217"/>
            <a:ext cx="10074275" cy="769590"/>
          </a:xfrm>
        </p:spPr>
        <p:txBody>
          <a:bodyPr anchor="ctr" anchorCtr="0">
            <a:normAutofit/>
          </a:bodyPr>
          <a:lstStyle/>
          <a:p>
            <a:pPr>
              <a:defRPr/>
            </a:pPr>
            <a:r>
              <a:rPr lang="de-DE" sz="3600" cap="none"/>
              <a:t>Tipp 3 - Durchführungsvideo</a:t>
            </a:r>
            <a:endParaRPr/>
          </a:p>
        </p:txBody>
      </p:sp>
      <p:sp>
        <p:nvSpPr>
          <p:cNvPr id="3" name="Textfeld 2"/>
          <p:cNvSpPr txBox="1"/>
          <p:nvPr/>
        </p:nvSpPr>
        <p:spPr bwMode="auto">
          <a:xfrm>
            <a:off x="311869" y="2073626"/>
            <a:ext cx="2174156" cy="646331"/>
          </a:xfrm>
          <a:prstGeom prst="rect">
            <a:avLst/>
          </a:prstGeom>
          <a:noFill/>
        </p:spPr>
        <p:txBody>
          <a:bodyPr wrap="square" rtlCol="0">
            <a:spAutoFit/>
          </a:bodyPr>
          <a:lstStyle/>
          <a:p>
            <a:pPr>
              <a:defRPr/>
            </a:pPr>
            <a:r>
              <a:rPr lang="de-DE"/>
              <a:t>Das Video zeigt den Ablauf des Versuchs.</a:t>
            </a:r>
            <a:endParaRPr/>
          </a:p>
        </p:txBody>
      </p:sp>
      <p:pic>
        <p:nvPicPr>
          <p:cNvPr id="4"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6" name="Grafik 5"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7"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8" name="Gerade Verbindung 7"/>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9" name="Grafik 8"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0" name="Grafik 9"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1" name="Grafik 10"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2" name="Gruppieren 11"/>
          <p:cNvGrpSpPr/>
          <p:nvPr/>
        </p:nvGrpSpPr>
        <p:grpSpPr bwMode="auto">
          <a:xfrm>
            <a:off x="3486565" y="0"/>
            <a:ext cx="3923777" cy="771278"/>
            <a:chOff x="3486565" y="0"/>
            <a:chExt cx="3923777" cy="771278"/>
          </a:xfrm>
        </p:grpSpPr>
        <p:pic>
          <p:nvPicPr>
            <p:cNvPr id="13" name="Grafik 12"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4" name="Grafik 13"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sp>
        <p:nvSpPr>
          <p:cNvPr id="15" name="Pfeil nach rechts 14">
            <a:hlinkClick r:id="rId13" action="ppaction://hlinksldjump"/>
          </p:cNvPr>
          <p:cNvSpPr/>
          <p:nvPr/>
        </p:nvSpPr>
        <p:spPr bwMode="auto">
          <a:xfrm rot="10800000">
            <a:off x="124470" y="6155139"/>
            <a:ext cx="994646" cy="558048"/>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8" name="Grafik 17" descr="Doppeltippen-Geste mit einfarbiger Füllung"/>
          <p:cNvPicPr>
            <a:picLocks noChangeAspect="1"/>
          </p:cNvPicPr>
          <p:nvPr/>
        </p:nvPicPr>
        <p:blipFill>
          <a:blip r:embed="rId14"/>
          <a:stretch/>
        </p:blipFill>
        <p:spPr bwMode="auto">
          <a:xfrm rot="19368897">
            <a:off x="11084404" y="5796906"/>
            <a:ext cx="883848" cy="883848"/>
          </a:xfrm>
          <a:prstGeom prst="rect">
            <a:avLst/>
          </a:prstGeom>
        </p:spPr>
      </p:pic>
      <p:pic>
        <p:nvPicPr>
          <p:cNvPr id="16" name="Durchführ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p:blipFill>
        <p:spPr bwMode="auto">
          <a:xfrm>
            <a:off x="2703434" y="2073626"/>
            <a:ext cx="8203723" cy="46109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hteck 4"/>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rId3" action="ppaction://hlinksldjump"/>
          </p:cNvPr>
          <p:cNvSpPr/>
          <p:nvPr/>
        </p:nvSpPr>
        <p:spPr bwMode="auto">
          <a:xfrm rot="10800000">
            <a:off x="124470" y="6155139"/>
            <a:ext cx="994646" cy="558048"/>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Beobachtung</a:t>
            </a:r>
            <a:endParaRPr/>
          </a:p>
        </p:txBody>
      </p:sp>
      <p:pic>
        <p:nvPicPr>
          <p:cNvPr id="4" name="Grafik 3"/>
          <p:cNvPicPr>
            <a:picLocks noChangeAspect="1"/>
          </p:cNvPicPr>
          <p:nvPr/>
        </p:nvPicPr>
        <p:blipFill>
          <a:blip r:embed="rId4"/>
          <a:srcRect t="33564" r="28"/>
          <a:stretch/>
        </p:blipFill>
        <p:spPr bwMode="auto">
          <a:xfrm>
            <a:off x="373591" y="3191108"/>
            <a:ext cx="7036751" cy="2519807"/>
          </a:xfrm>
          <a:prstGeom prst="roundRect">
            <a:avLst>
              <a:gd name="adj" fmla="val 5303"/>
            </a:avLst>
          </a:prstGeom>
          <a:ln>
            <a:solidFill>
              <a:schemeClr val="tx2">
                <a:lumMod val="65000"/>
              </a:schemeClr>
            </a:solidFill>
          </a:ln>
        </p:spPr>
      </p:pic>
      <p:pic>
        <p:nvPicPr>
          <p:cNvPr id="6" name="Grafik 5" descr="Skizze mit einfarbiger Füllung"/>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330834" y="3269615"/>
            <a:ext cx="788284" cy="710662"/>
          </a:xfrm>
          <a:prstGeom prst="rect">
            <a:avLst/>
          </a:prstGeom>
        </p:spPr>
      </p:pic>
      <p:pic>
        <p:nvPicPr>
          <p:cNvPr id="3" name="Picture 6" descr="Wissen schafft Zukunft: Leibniz-Institut für die Pädagogik der  Naturwissenschaften und Mathematik"/>
          <p:cNvPicPr>
            <a:picLocks noChangeAspect="1"/>
          </p:cNvPicPr>
          <p:nvPr/>
        </p:nvPicPr>
        <p:blipFill>
          <a:blip r:embed="rId7"/>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8"/>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9"/>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10"/>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11"/>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12"/>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3"/>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4"/>
            <a:srcRect l="19210" t="58286" r="23664" b="26327"/>
            <a:stretch/>
          </p:blipFill>
          <p:spPr bwMode="auto">
            <a:xfrm>
              <a:off x="6805916" y="70945"/>
              <a:ext cx="604426" cy="700333"/>
            </a:xfrm>
            <a:prstGeom prst="rect">
              <a:avLst/>
            </a:prstGeom>
          </p:spPr>
        </p:pic>
      </p:grpSp>
      <p:sp>
        <p:nvSpPr>
          <p:cNvPr id="17" name="Rechteck 16"/>
          <p:cNvSpPr/>
          <p:nvPr/>
        </p:nvSpPr>
        <p:spPr bwMode="auto">
          <a:xfrm>
            <a:off x="10920251" y="5934489"/>
            <a:ext cx="1159151"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Pfeil nach rechts 17">
            <a:hlinkClick r:id="" action="ppaction://hlinkshowjump?jump=nextslide"/>
          </p:cNvPr>
          <p:cNvSpPr/>
          <p:nvPr/>
        </p:nvSpPr>
        <p:spPr bwMode="auto">
          <a:xfrm>
            <a:off x="11122467" y="6055158"/>
            <a:ext cx="801917"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Textfeld 18"/>
          <p:cNvSpPr txBox="1"/>
          <p:nvPr/>
        </p:nvSpPr>
        <p:spPr bwMode="auto">
          <a:xfrm>
            <a:off x="414306" y="2168474"/>
            <a:ext cx="6996035" cy="923330"/>
          </a:xfrm>
          <a:prstGeom prst="rect">
            <a:avLst/>
          </a:prstGeom>
          <a:noFill/>
        </p:spPr>
        <p:txBody>
          <a:bodyPr wrap="square">
            <a:spAutoFit/>
          </a:bodyPr>
          <a:lstStyle/>
          <a:p>
            <a:pPr>
              <a:defRPr/>
            </a:pPr>
            <a:r>
              <a:rPr lang="de-DE" sz="1800" b="1"/>
              <a:t>Auftrag: </a:t>
            </a:r>
            <a:endParaRPr/>
          </a:p>
          <a:p>
            <a:pPr>
              <a:defRPr/>
            </a:pPr>
            <a:r>
              <a:rPr lang="de-DE" sz="1800"/>
              <a:t>Notiere hier Deine Beobachtung! Du kannst den Versuch auf filmen </a:t>
            </a:r>
            <a:r>
              <a:rPr lang="de-DE"/>
              <a:t>oder </a:t>
            </a:r>
            <a:r>
              <a:rPr lang="de-DE" sz="1800"/>
              <a:t>fotografieren und hier einfügen!</a:t>
            </a:r>
            <a:endParaRPr/>
          </a:p>
        </p:txBody>
      </p:sp>
      <p:sp>
        <p:nvSpPr>
          <p:cNvPr id="20" name="Rechteck 19"/>
          <p:cNvSpPr/>
          <p:nvPr/>
        </p:nvSpPr>
        <p:spPr bwMode="auto">
          <a:xfrm>
            <a:off x="7755467" y="1360217"/>
            <a:ext cx="4264647" cy="4364155"/>
          </a:xfrm>
          <a:prstGeom prst="rect">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2" name="Textfeld 21"/>
          <p:cNvSpPr txBox="1"/>
          <p:nvPr/>
        </p:nvSpPr>
        <p:spPr bwMode="auto">
          <a:xfrm rot="20138906">
            <a:off x="8513874" y="3310003"/>
            <a:ext cx="3318933" cy="369332"/>
          </a:xfrm>
          <a:prstGeom prst="rect">
            <a:avLst/>
          </a:prstGeom>
          <a:noFill/>
        </p:spPr>
        <p:txBody>
          <a:bodyPr wrap="square" rtlCol="0">
            <a:spAutoFit/>
          </a:bodyPr>
          <a:lstStyle/>
          <a:p>
            <a:pPr>
              <a:defRPr/>
            </a:pPr>
            <a:r>
              <a:rPr lang="de-DE">
                <a:solidFill>
                  <a:schemeClr val="bg1"/>
                </a:solidFill>
              </a:rPr>
              <a:t>Hier könnte Ihr Foto stehen! 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4" name="Grafik 23"/>
          <p:cNvPicPr>
            <a:picLocks noChangeAspect="1"/>
          </p:cNvPicPr>
          <p:nvPr/>
        </p:nvPicPr>
        <p:blipFill>
          <a:blip r:embed="rId3">
            <a:alphaModFix amt="0"/>
          </a:blip>
          <a:srcRect l="16376" t="30642" r="64885" b="35959"/>
          <a:stretch/>
        </p:blipFill>
        <p:spPr bwMode="auto">
          <a:xfrm>
            <a:off x="6519335" y="2021077"/>
            <a:ext cx="1925256" cy="2572449"/>
          </a:xfrm>
          <a:prstGeom prst="rect">
            <a:avLst/>
          </a:prstGeom>
        </p:spPr>
      </p:pic>
      <p:sp>
        <p:nvSpPr>
          <p:cNvPr id="5" name="Rechteck 4"/>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rId4" action="ppaction://hlinksldjump"/>
          </p:cNvPr>
          <p:cNvSpPr/>
          <p:nvPr/>
        </p:nvSpPr>
        <p:spPr bwMode="auto">
          <a:xfrm rot="10800000">
            <a:off x="124470" y="6155139"/>
            <a:ext cx="994646" cy="558048"/>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sp>
        <p:nvSpPr>
          <p:cNvPr id="19" name="Textfeld 18"/>
          <p:cNvSpPr txBox="1"/>
          <p:nvPr/>
        </p:nvSpPr>
        <p:spPr bwMode="auto">
          <a:xfrm>
            <a:off x="414306" y="2168474"/>
            <a:ext cx="5258361" cy="1200329"/>
          </a:xfrm>
          <a:prstGeom prst="rect">
            <a:avLst/>
          </a:prstGeom>
          <a:noFill/>
        </p:spPr>
        <p:txBody>
          <a:bodyPr wrap="square">
            <a:spAutoFit/>
          </a:bodyPr>
          <a:lstStyle/>
          <a:p>
            <a:pPr>
              <a:defRPr/>
            </a:pPr>
            <a:r>
              <a:rPr lang="de-DE" sz="1800"/>
              <a:t>Klicke auf den Play-Button, um die Animation anzusehen. Sie zeigt, was bei der Knallgasprobe auf Teilchenebene passiert. Erkläre, was bei der Reaktion schrittweise passiert!</a:t>
            </a:r>
            <a:endParaRPr/>
          </a:p>
        </p:txBody>
      </p:sp>
      <p:pic>
        <p:nvPicPr>
          <p:cNvPr id="23" name="Grafik 22"/>
          <p:cNvPicPr>
            <a:picLocks noChangeAspect="1"/>
          </p:cNvPicPr>
          <p:nvPr/>
        </p:nvPicPr>
        <p:blipFill>
          <a:blip r:embed="rId3"/>
          <a:srcRect l="16486" t="63892" r="64777" b="11013"/>
          <a:stretch/>
        </p:blipFill>
        <p:spPr bwMode="auto">
          <a:xfrm>
            <a:off x="6547412" y="4565499"/>
            <a:ext cx="1925256" cy="1932845"/>
          </a:xfrm>
          <a:prstGeom prst="rect">
            <a:avLst/>
          </a:prstGeom>
        </p:spPr>
      </p:pic>
      <p:sp>
        <p:nvSpPr>
          <p:cNvPr id="37" name="Dreieck 36">
            <a:hlinkClick r:id="rId13" action="ppaction://hlinksldjump"/>
          </p:cNvPr>
          <p:cNvSpPr/>
          <p:nvPr/>
        </p:nvSpPr>
        <p:spPr bwMode="auto">
          <a:xfrm rot="5400000">
            <a:off x="2049076" y="4119181"/>
            <a:ext cx="1040129" cy="948690"/>
          </a:xfrm>
          <a:prstGeom prst="triangle">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 name="Grafik 3"/>
          <p:cNvPicPr>
            <a:picLocks noChangeAspect="1"/>
          </p:cNvPicPr>
          <p:nvPr/>
        </p:nvPicPr>
        <p:blipFill>
          <a:blip r:embed="rId3"/>
          <a:srcRect l="62768" t="17487" r="16811" b="55736"/>
          <a:stretch/>
        </p:blipFill>
        <p:spPr bwMode="auto">
          <a:xfrm>
            <a:off x="4620231" y="4047225"/>
            <a:ext cx="1237006" cy="1215876"/>
          </a:xfrm>
          <a:prstGeom prst="rect">
            <a:avLst/>
          </a:prstGeom>
        </p:spPr>
      </p:pic>
      <p:pic>
        <p:nvPicPr>
          <p:cNvPr id="6" name="Grafik 5"/>
          <p:cNvPicPr>
            <a:picLocks noChangeAspect="1"/>
          </p:cNvPicPr>
          <p:nvPr/>
        </p:nvPicPr>
        <p:blipFill>
          <a:blip r:embed="rId3"/>
          <a:srcRect l="62768" t="17487" r="16811" b="55736"/>
          <a:stretch/>
        </p:blipFill>
        <p:spPr bwMode="auto">
          <a:xfrm>
            <a:off x="5568909" y="4026679"/>
            <a:ext cx="1237006" cy="1215876"/>
          </a:xfrm>
          <a:prstGeom prst="rect">
            <a:avLst/>
          </a:prstGeom>
        </p:spPr>
      </p:pic>
      <p:sp>
        <p:nvSpPr>
          <p:cNvPr id="7" name="Rechteck 6"/>
          <p:cNvSpPr/>
          <p:nvPr/>
        </p:nvSpPr>
        <p:spPr bwMode="auto">
          <a:xfrm>
            <a:off x="5550600" y="4543213"/>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7" name="Rechteck 16"/>
          <p:cNvSpPr/>
          <p:nvPr/>
        </p:nvSpPr>
        <p:spPr bwMode="auto">
          <a:xfrm>
            <a:off x="5536562" y="46857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3"/>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4"/>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5"/>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6"/>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7"/>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8"/>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9"/>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0"/>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11"/>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11"/>
          <a:srcRect l="16376" t="30642" r="64885" b="35959"/>
          <a:stretch/>
        </p:blipFill>
        <p:spPr bwMode="auto">
          <a:xfrm>
            <a:off x="6519335" y="2021077"/>
            <a:ext cx="1925256" cy="2572449"/>
          </a:xfrm>
          <a:prstGeom prst="rect">
            <a:avLst/>
          </a:prstGeom>
        </p:spPr>
      </p:pic>
      <p:sp>
        <p:nvSpPr>
          <p:cNvPr id="5" name="Textfeld 4"/>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2" tooltip="https://www.chemieunterricht.de/dc2/tip/04_12.htm"/>
              </a:rPr>
              <a:t>Quelle</a:t>
            </a:r>
            <a:r>
              <a:rPr lang="de-DE">
                <a:solidFill>
                  <a:schemeClr val="bg1">
                    <a:lumMod val="75000"/>
                  </a:schemeClr>
                </a:solidFill>
              </a:rPr>
              <a:t>)</a:t>
            </a:r>
            <a:endParaRPr/>
          </a:p>
        </p:txBody>
      </p:sp>
      <p:pic>
        <p:nvPicPr>
          <p:cNvPr id="34" name="Grafik 33"/>
          <p:cNvPicPr>
            <a:picLocks noChangeAspect="1"/>
          </p:cNvPicPr>
          <p:nvPr/>
        </p:nvPicPr>
        <p:blipFill>
          <a:blip r:embed="rId11"/>
          <a:srcRect l="62768" t="17487" r="16811" b="55736"/>
          <a:stretch/>
        </p:blipFill>
        <p:spPr bwMode="auto">
          <a:xfrm>
            <a:off x="4620231" y="4047225"/>
            <a:ext cx="1237006" cy="1215876"/>
          </a:xfrm>
          <a:prstGeom prst="rect">
            <a:avLst/>
          </a:prstGeom>
        </p:spPr>
      </p:pic>
      <p:pic>
        <p:nvPicPr>
          <p:cNvPr id="35" name="Grafik 34"/>
          <p:cNvPicPr>
            <a:picLocks noChangeAspect="1"/>
          </p:cNvPicPr>
          <p:nvPr/>
        </p:nvPicPr>
        <p:blipFill>
          <a:blip r:embed="rId11"/>
          <a:srcRect l="62768" t="17487" r="16811" b="55736"/>
          <a:stretch/>
        </p:blipFill>
        <p:spPr bwMode="auto">
          <a:xfrm>
            <a:off x="5568909" y="4026679"/>
            <a:ext cx="1237006" cy="1215876"/>
          </a:xfrm>
          <a:prstGeom prst="rect">
            <a:avLst/>
          </a:prstGeom>
        </p:spPr>
      </p:pic>
      <p:sp>
        <p:nvSpPr>
          <p:cNvPr id="36" name="Rechteck 35"/>
          <p:cNvSpPr/>
          <p:nvPr/>
        </p:nvSpPr>
        <p:spPr bwMode="auto">
          <a:xfrm>
            <a:off x="5550600" y="4543213"/>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Rechteck 37"/>
          <p:cNvSpPr/>
          <p:nvPr/>
        </p:nvSpPr>
        <p:spPr bwMode="auto">
          <a:xfrm>
            <a:off x="5536562" y="46857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2" name="Rechteck 41"/>
          <p:cNvSpPr/>
          <p:nvPr/>
        </p:nvSpPr>
        <p:spPr bwMode="auto">
          <a:xfrm>
            <a:off x="-1221213" y="5951625"/>
            <a:ext cx="1159151" cy="769590"/>
          </a:xfrm>
          <a:prstGeom prst="rect">
            <a:avLst/>
          </a:prstGeom>
          <a:solidFill>
            <a:schemeClr val="bg1">
              <a:lumMod val="85000"/>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3" name="Grafik 42"/>
          <p:cNvPicPr>
            <a:picLocks noChangeAspect="1"/>
          </p:cNvPicPr>
          <p:nvPr/>
        </p:nvPicPr>
        <p:blipFill>
          <a:blip r:embed="rId11"/>
          <a:srcRect l="62332" t="59092" r="17247" b="14131"/>
          <a:stretch/>
        </p:blipFill>
        <p:spPr bwMode="auto">
          <a:xfrm>
            <a:off x="12749006" y="964307"/>
            <a:ext cx="1237006" cy="1215876"/>
          </a:xfrm>
          <a:prstGeom prst="rect">
            <a:avLst/>
          </a:prstGeom>
        </p:spPr>
      </p:pic>
      <p:pic>
        <p:nvPicPr>
          <p:cNvPr id="44" name="Grafik 43"/>
          <p:cNvPicPr>
            <a:picLocks noChangeAspect="1"/>
          </p:cNvPicPr>
          <p:nvPr/>
        </p:nvPicPr>
        <p:blipFill>
          <a:blip r:embed="rId11"/>
          <a:srcRect l="62332" t="59092" r="17247" b="14131"/>
          <a:stretch/>
        </p:blipFill>
        <p:spPr bwMode="auto">
          <a:xfrm>
            <a:off x="13407265" y="958645"/>
            <a:ext cx="1237006" cy="1215876"/>
          </a:xfrm>
          <a:prstGeom prst="rect">
            <a:avLst/>
          </a:prstGeom>
        </p:spPr>
      </p:pic>
      <p:sp>
        <p:nvSpPr>
          <p:cNvPr id="45" name="Rechteck 44"/>
          <p:cNvSpPr/>
          <p:nvPr/>
        </p:nvSpPr>
        <p:spPr bwMode="auto">
          <a:xfrm>
            <a:off x="13534034" y="1572245"/>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6" name="Grafik 45"/>
          <p:cNvPicPr>
            <a:picLocks noChangeAspect="1"/>
          </p:cNvPicPr>
          <p:nvPr/>
        </p:nvPicPr>
        <p:blipFill>
          <a:blip r:embed="rId13"/>
          <a:srcRect l="78358" t="38307" r="10924" b="23093"/>
          <a:stretch/>
        </p:blipFill>
        <p:spPr bwMode="auto">
          <a:xfrm rot="13972870">
            <a:off x="12877226" y="776866"/>
            <a:ext cx="833020" cy="2248814"/>
          </a:xfrm>
          <a:prstGeom prst="rect">
            <a:avLst/>
          </a:prstGeom>
        </p:spPr>
      </p:pic>
      <p:pic>
        <p:nvPicPr>
          <p:cNvPr id="47" name="Grafik 46"/>
          <p:cNvPicPr>
            <a:picLocks noChangeAspect="1"/>
          </p:cNvPicPr>
          <p:nvPr/>
        </p:nvPicPr>
        <p:blipFill>
          <a:blip r:embed="rId11"/>
          <a:srcRect l="62332" t="59092" r="17247" b="14131"/>
          <a:stretch/>
        </p:blipFill>
        <p:spPr bwMode="auto">
          <a:xfrm>
            <a:off x="12290812" y="1349460"/>
            <a:ext cx="1237006" cy="1215876"/>
          </a:xfrm>
          <a:prstGeom prst="rect">
            <a:avLst/>
          </a:prstGeom>
        </p:spPr>
      </p:pic>
      <p:pic>
        <p:nvPicPr>
          <p:cNvPr id="48" name="Grafik 47"/>
          <p:cNvPicPr>
            <a:picLocks noChangeAspect="1"/>
          </p:cNvPicPr>
          <p:nvPr/>
        </p:nvPicPr>
        <p:blipFill>
          <a:blip r:embed="rId11"/>
          <a:srcRect l="62332" t="59092" r="17247" b="14131"/>
          <a:stretch/>
        </p:blipFill>
        <p:spPr bwMode="auto">
          <a:xfrm>
            <a:off x="12949071" y="1343798"/>
            <a:ext cx="1237006" cy="1215876"/>
          </a:xfrm>
          <a:prstGeom prst="rect">
            <a:avLst/>
          </a:prstGeom>
        </p:spPr>
      </p:pic>
      <p:sp>
        <p:nvSpPr>
          <p:cNvPr id="49" name="Rechteck 48"/>
          <p:cNvSpPr/>
          <p:nvPr/>
        </p:nvSpPr>
        <p:spPr bwMode="auto">
          <a:xfrm>
            <a:off x="13084561" y="1957398"/>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0" name="Rechteck 49"/>
          <p:cNvSpPr/>
          <p:nvPr/>
        </p:nvSpPr>
        <p:spPr bwMode="auto">
          <a:xfrm>
            <a:off x="13084561" y="1979985"/>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5" name="Grafik 24"/>
          <p:cNvPicPr>
            <a:picLocks noChangeAspect="1"/>
          </p:cNvPicPr>
          <p:nvPr/>
        </p:nvPicPr>
        <p:blipFill>
          <a:blip r:embed="rId3"/>
          <a:srcRect l="62332" t="59092" r="17247" b="14131"/>
          <a:stretch/>
        </p:blipFill>
        <p:spPr bwMode="auto">
          <a:xfrm>
            <a:off x="8169874" y="756385"/>
            <a:ext cx="1237006" cy="1215876"/>
          </a:xfrm>
          <a:prstGeom prst="rect">
            <a:avLst/>
          </a:prstGeom>
        </p:spPr>
      </p:pic>
      <p:pic>
        <p:nvPicPr>
          <p:cNvPr id="30" name="Grafik 29"/>
          <p:cNvPicPr>
            <a:picLocks noChangeAspect="1"/>
          </p:cNvPicPr>
          <p:nvPr/>
        </p:nvPicPr>
        <p:blipFill>
          <a:blip r:embed="rId3"/>
          <a:srcRect l="62332" t="59092" r="17247" b="14131"/>
          <a:stretch/>
        </p:blipFill>
        <p:spPr bwMode="auto">
          <a:xfrm>
            <a:off x="8828133" y="750724"/>
            <a:ext cx="1237006" cy="1215876"/>
          </a:xfrm>
          <a:prstGeom prst="rect">
            <a:avLst/>
          </a:prstGeom>
        </p:spPr>
      </p:pic>
      <p:sp>
        <p:nvSpPr>
          <p:cNvPr id="31" name="Rechteck 30"/>
          <p:cNvSpPr/>
          <p:nvPr/>
        </p:nvSpPr>
        <p:spPr bwMode="auto">
          <a:xfrm>
            <a:off x="8954902" y="1364324"/>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 name="Grafik 3"/>
          <p:cNvPicPr>
            <a:picLocks noChangeAspect="1"/>
          </p:cNvPicPr>
          <p:nvPr/>
        </p:nvPicPr>
        <p:blipFill>
          <a:blip r:embed="rId4"/>
          <a:srcRect l="78358" t="38307" r="10924" b="23093"/>
          <a:stretch/>
        </p:blipFill>
        <p:spPr bwMode="auto">
          <a:xfrm rot="13972870">
            <a:off x="8298094" y="568945"/>
            <a:ext cx="833020" cy="2248814"/>
          </a:xfrm>
          <a:prstGeom prst="rect">
            <a:avLst/>
          </a:prstGeom>
        </p:spPr>
      </p:pic>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3"/>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3"/>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3"/>
          <a:srcRect l="62332" t="59092" r="17247" b="14131"/>
          <a:stretch/>
        </p:blipFill>
        <p:spPr bwMode="auto">
          <a:xfrm>
            <a:off x="7711680" y="1141539"/>
            <a:ext cx="1237006" cy="1215876"/>
          </a:xfrm>
          <a:prstGeom prst="rect">
            <a:avLst/>
          </a:prstGeom>
        </p:spPr>
      </p:pic>
      <p:pic>
        <p:nvPicPr>
          <p:cNvPr id="28" name="Grafik 27"/>
          <p:cNvPicPr>
            <a:picLocks noChangeAspect="1"/>
          </p:cNvPicPr>
          <p:nvPr/>
        </p:nvPicPr>
        <p:blipFill>
          <a:blip r:embed="rId3"/>
          <a:srcRect l="62332" t="59092" r="17247" b="14131"/>
          <a:stretch/>
        </p:blipFill>
        <p:spPr bwMode="auto">
          <a:xfrm>
            <a:off x="8369939" y="1135877"/>
            <a:ext cx="1237006" cy="1215876"/>
          </a:xfrm>
          <a:prstGeom prst="rect">
            <a:avLst/>
          </a:prstGeom>
        </p:spPr>
      </p:pic>
      <p:sp>
        <p:nvSpPr>
          <p:cNvPr id="29" name="Rechteck 28"/>
          <p:cNvSpPr/>
          <p:nvPr/>
        </p:nvSpPr>
        <p:spPr bwMode="auto">
          <a:xfrm>
            <a:off x="8505429" y="1749477"/>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9" name="Grafik 18"/>
          <p:cNvPicPr>
            <a:picLocks noChangeAspect="1"/>
          </p:cNvPicPr>
          <p:nvPr/>
        </p:nvPicPr>
        <p:blipFill>
          <a:blip r:embed="rId3"/>
          <a:srcRect l="62768" t="17487" r="16811" b="55736"/>
          <a:stretch/>
        </p:blipFill>
        <p:spPr bwMode="auto">
          <a:xfrm>
            <a:off x="4620231" y="4047225"/>
            <a:ext cx="1237006" cy="1215876"/>
          </a:xfrm>
          <a:prstGeom prst="rect">
            <a:avLst/>
          </a:prstGeom>
        </p:spPr>
      </p:pic>
      <p:pic>
        <p:nvPicPr>
          <p:cNvPr id="20" name="Grafik 19"/>
          <p:cNvPicPr>
            <a:picLocks noChangeAspect="1"/>
          </p:cNvPicPr>
          <p:nvPr/>
        </p:nvPicPr>
        <p:blipFill>
          <a:blip r:embed="rId3"/>
          <a:srcRect l="62768" t="17487" r="16811" b="55736"/>
          <a:stretch/>
        </p:blipFill>
        <p:spPr bwMode="auto">
          <a:xfrm>
            <a:off x="5568909" y="4026679"/>
            <a:ext cx="1237006" cy="1215876"/>
          </a:xfrm>
          <a:prstGeom prst="rect">
            <a:avLst/>
          </a:prstGeom>
        </p:spPr>
      </p:pic>
      <p:sp>
        <p:nvSpPr>
          <p:cNvPr id="21" name="Rechteck 20"/>
          <p:cNvSpPr/>
          <p:nvPr/>
        </p:nvSpPr>
        <p:spPr bwMode="auto">
          <a:xfrm>
            <a:off x="5550600" y="4543213"/>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2" name="Rechteck 21"/>
          <p:cNvSpPr/>
          <p:nvPr/>
        </p:nvSpPr>
        <p:spPr bwMode="auto">
          <a:xfrm>
            <a:off x="5536562" y="46857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Rechteck 32"/>
          <p:cNvSpPr/>
          <p:nvPr/>
        </p:nvSpPr>
        <p:spPr bwMode="auto">
          <a:xfrm>
            <a:off x="8499213" y="1741753"/>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Textfeld 33"/>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bwMode="auto">
        <a:xfrm>
          <a:off x="0" y="0"/>
          <a:ext cx="0" cy="0"/>
          <a:chOff x="0" y="0"/>
          <a:chExt cx="0" cy="0"/>
        </a:xfrm>
      </p:grpSpPr>
      <p:grpSp>
        <p:nvGrpSpPr>
          <p:cNvPr id="14" name="Group 13"/>
          <p:cNvGrpSpPr>
            <a:grpSpLocks noGrp="1" noUngrp="1" noRot="1" noChangeAspect="1" noMove="1" noResize="1"/>
          </p:cNvGrpSpPr>
          <p:nvPr/>
        </p:nvGrpSpPr>
        <p:grpSpPr bwMode="auto">
          <a:xfrm>
            <a:off x="0" y="-1"/>
            <a:ext cx="12192003" cy="6858001"/>
            <a:chOff x="0" y="-1"/>
            <a:chExt cx="12192003" cy="6858001"/>
          </a:xfrm>
        </p:grpSpPr>
        <p:sp useBgFill="1">
          <p:nvSpPr>
            <p:cNvPr id="15" name="Rectangle 14"/>
            <p:cNvSpPr/>
            <p:nvPr/>
          </p:nvSpPr>
          <p:spPr bwMode="auto">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6" name="Picture 2"/>
            <p:cNvPicPr>
              <a:picLocks noChangeAspect="1" noChangeArrowheads="1"/>
            </p:cNvPicPr>
            <p:nvPr/>
          </p:nvPicPr>
          <p:blipFill>
            <a:blip r:embed="rId4">
              <a:alphaModFix amt="30000"/>
              <a:duotone>
                <a:prstClr val="black"/>
                <a:schemeClr val="tx2">
                  <a:tint val="45000"/>
                  <a:satMod val="400000"/>
                </a:schemeClr>
              </a:duotone>
            </a:blip>
            <a:stretch/>
          </p:blipFill>
          <p:spPr bwMode="auto">
            <a:xfrm>
              <a:off x="0" y="-1"/>
              <a:ext cx="12192003" cy="6858001"/>
            </a:xfrm>
            <a:prstGeom prst="rect">
              <a:avLst/>
            </a:prstGeom>
            <a:noFill/>
          </p:spPr>
        </p:pic>
      </p:grpSp>
      <p:pic>
        <p:nvPicPr>
          <p:cNvPr id="9" name="Grafik 8" descr="Ein Bild, das Text, Screenshot, Grafiken, Logo enthält.&#10;&#10;Automatisch generierte Beschreibung">
            <a:hlinkClick r:id="" action="ppaction://hlinkshowjump?jump=nextslide"/>
          </p:cNvPr>
          <p:cNvPicPr>
            <a:picLocks noChangeAspect="1"/>
          </p:cNvPicPr>
          <p:nvPr/>
        </p:nvPicPr>
        <p:blipFill>
          <a:blip r:embed="rId5">
            <a:alphaModFix amt="30000"/>
          </a:blip>
          <a:srcRect t="26605" b="17128"/>
          <a:stretch/>
        </p:blipFill>
        <p:spPr bwMode="auto">
          <a:xfrm>
            <a:off x="-2" y="10"/>
            <a:ext cx="12188389" cy="6857990"/>
          </a:xfrm>
          <a:prstGeom prst="rect">
            <a:avLst/>
          </a:prstGeom>
        </p:spPr>
      </p:pic>
      <p:grpSp>
        <p:nvGrpSpPr>
          <p:cNvPr id="18" name="Group 17"/>
          <p:cNvGrpSpPr>
            <a:grpSpLocks noGrp="1" noUngrp="1" noRot="1" noChangeAspect="1" noMove="1" noResize="1"/>
          </p:cNvGrpSpPr>
          <p:nvPr/>
        </p:nvGrpSpPr>
        <p:grpSpPr bwMode="auto">
          <a:xfrm>
            <a:off x="605895" y="2235200"/>
            <a:ext cx="10982062" cy="2396067"/>
            <a:chOff x="605895" y="2235200"/>
            <a:chExt cx="10982062" cy="2396067"/>
          </a:xfrm>
        </p:grpSpPr>
        <p:sp>
          <p:nvSpPr>
            <p:cNvPr id="19" name="Round Diagonal Corner Rectangle 7"/>
            <p:cNvSpPr/>
            <p:nvPr/>
          </p:nvSpPr>
          <p:spPr bwMode="auto">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grpSp>
          <p:nvGrpSpPr>
            <p:cNvPr id="20" name="Group 19"/>
            <p:cNvGrpSpPr/>
            <p:nvPr/>
          </p:nvGrpSpPr>
          <p:grpSpPr bwMode="auto">
            <a:xfrm>
              <a:off x="605895" y="2900097"/>
              <a:ext cx="10982062" cy="1211524"/>
              <a:chOff x="605895" y="2900097"/>
              <a:chExt cx="10982062" cy="1211524"/>
            </a:xfrm>
          </p:grpSpPr>
          <p:sp>
            <p:nvSpPr>
              <p:cNvPr id="21" name="Freeform 32"/>
              <p:cNvSpPr/>
              <p:nvPr/>
            </p:nvSpPr>
            <p:spPr bwMode="auto">
              <a:xfrm rot="5400000" flipV="1">
                <a:off x="9653587" y="3379784"/>
                <a:ext cx="417513" cy="512763"/>
              </a:xfrm>
              <a:custGeom>
                <a:avLst/>
                <a:gdLst/>
                <a:ahLst/>
                <a:cxnLst/>
                <a:rect l="0" t="0"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22" name="Freeform 33"/>
              <p:cNvSpPr>
                <a:spLocks noEditPoints="1"/>
              </p:cNvSpPr>
              <p:nvPr/>
            </p:nvSpPr>
            <p:spPr bwMode="auto">
              <a:xfrm rot="5400000" flipV="1">
                <a:off x="10078244" y="3310728"/>
                <a:ext cx="157163" cy="152400"/>
              </a:xfrm>
              <a:custGeom>
                <a:avLst/>
                <a:gdLst/>
                <a:ahLst/>
                <a:cxnLst/>
                <a:rect l="0" t="0"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23" name="Freeform 34"/>
              <p:cNvSpPr>
                <a:spLocks noEditPoints="1"/>
              </p:cNvSpPr>
              <p:nvPr/>
            </p:nvSpPr>
            <p:spPr bwMode="auto">
              <a:xfrm rot="5400000" flipV="1">
                <a:off x="11146631" y="3574253"/>
                <a:ext cx="188913"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24" name="Freeform 37"/>
              <p:cNvSpPr/>
              <p:nvPr/>
            </p:nvSpPr>
            <p:spPr bwMode="auto">
              <a:xfrm rot="5400000" flipV="1">
                <a:off x="10230644" y="3034502"/>
                <a:ext cx="304800" cy="1544638"/>
              </a:xfrm>
              <a:custGeom>
                <a:avLst/>
                <a:gdLst/>
                <a:ahLst/>
                <a:cxnLst/>
                <a:rect l="0" t="0"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25" name="Freeform 35"/>
              <p:cNvSpPr/>
              <p:nvPr/>
            </p:nvSpPr>
            <p:spPr bwMode="auto">
              <a:xfrm rot="5400000">
                <a:off x="10034587" y="2562753"/>
                <a:ext cx="298450" cy="1154113"/>
              </a:xfrm>
              <a:custGeom>
                <a:avLst/>
                <a:gdLst/>
                <a:ahLst/>
                <a:cxnLst/>
                <a:rect l="0" t="0" r="r" b="b"/>
                <a:pathLst>
                  <a:path w="188" h="727" extrusionOk="0">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26" name="Freeform 36"/>
              <p:cNvSpPr>
                <a:spLocks noEditPoints="1"/>
              </p:cNvSpPr>
              <p:nvPr/>
            </p:nvSpPr>
            <p:spPr bwMode="auto">
              <a:xfrm rot="5400000">
                <a:off x="10747375" y="3232679"/>
                <a:ext cx="157163" cy="155575"/>
              </a:xfrm>
              <a:custGeom>
                <a:avLst/>
                <a:gdLst/>
                <a:ahLst/>
                <a:cxnLst/>
                <a:rect l="0" t="0"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27" name="Freeform 38"/>
              <p:cNvSpPr>
                <a:spLocks noEditPoints="1"/>
              </p:cNvSpPr>
              <p:nvPr/>
            </p:nvSpPr>
            <p:spPr bwMode="auto">
              <a:xfrm rot="5400000">
                <a:off x="11399044" y="3095360"/>
                <a:ext cx="188913"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28" name="Freeform 39"/>
              <p:cNvSpPr/>
              <p:nvPr/>
            </p:nvSpPr>
            <p:spPr bwMode="auto">
              <a:xfrm rot="5400000">
                <a:off x="10353675" y="2153178"/>
                <a:ext cx="307975" cy="1801813"/>
              </a:xfrm>
              <a:custGeom>
                <a:avLst/>
                <a:gdLst/>
                <a:ahLst/>
                <a:cxnLst/>
                <a:rect l="0" t="0"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29" name="Freeform 40"/>
              <p:cNvSpPr>
                <a:spLocks noEditPoints="1"/>
              </p:cNvSpPr>
              <p:nvPr/>
            </p:nvSpPr>
            <p:spPr bwMode="auto">
              <a:xfrm rot="5400000">
                <a:off x="9848850" y="3308878"/>
                <a:ext cx="190500"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30" name="Rectangle 41"/>
              <p:cNvSpPr>
                <a:spLocks noChangeArrowheads="1"/>
              </p:cNvSpPr>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31" name="Freeform 32"/>
              <p:cNvSpPr/>
              <p:nvPr/>
            </p:nvSpPr>
            <p:spPr bwMode="auto">
              <a:xfrm rot="16199999" flipH="1" flipV="1">
                <a:off x="2122751" y="3532184"/>
                <a:ext cx="417513" cy="512763"/>
              </a:xfrm>
              <a:custGeom>
                <a:avLst/>
                <a:gdLst/>
                <a:ahLst/>
                <a:cxnLst/>
                <a:rect l="0" t="0"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32" name="Freeform 33"/>
              <p:cNvSpPr>
                <a:spLocks noEditPoints="1"/>
              </p:cNvSpPr>
              <p:nvPr/>
            </p:nvSpPr>
            <p:spPr bwMode="auto">
              <a:xfrm rot="16199999" flipH="1" flipV="1">
                <a:off x="1958445" y="3463127"/>
                <a:ext cx="157163" cy="152400"/>
              </a:xfrm>
              <a:custGeom>
                <a:avLst/>
                <a:gdLst/>
                <a:ahLst/>
                <a:cxnLst/>
                <a:rect l="0" t="0"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33" name="Freeform 34"/>
              <p:cNvSpPr>
                <a:spLocks noEditPoints="1"/>
              </p:cNvSpPr>
              <p:nvPr/>
            </p:nvSpPr>
            <p:spPr bwMode="auto">
              <a:xfrm rot="16199999" flipH="1" flipV="1">
                <a:off x="858308" y="3726653"/>
                <a:ext cx="188913" cy="190500"/>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34" name="Freeform 37"/>
              <p:cNvSpPr/>
              <p:nvPr/>
            </p:nvSpPr>
            <p:spPr bwMode="auto">
              <a:xfrm rot="16199999" flipH="1" flipV="1">
                <a:off x="1658407" y="3186902"/>
                <a:ext cx="304800" cy="1544638"/>
              </a:xfrm>
              <a:custGeom>
                <a:avLst/>
                <a:gdLst/>
                <a:ahLst/>
                <a:cxnLst/>
                <a:rect l="0" t="0"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35" name="Freeform 35"/>
              <p:cNvSpPr/>
              <p:nvPr/>
            </p:nvSpPr>
            <p:spPr bwMode="auto">
              <a:xfrm rot="16199999" flipH="1">
                <a:off x="1860814" y="2715153"/>
                <a:ext cx="298450" cy="1154113"/>
              </a:xfrm>
              <a:custGeom>
                <a:avLst/>
                <a:gdLst/>
                <a:ahLst/>
                <a:cxnLst/>
                <a:rect l="0" t="0" r="r" b="b"/>
                <a:pathLst>
                  <a:path w="188" h="727" extrusionOk="0">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36" name="Freeform 36"/>
              <p:cNvSpPr>
                <a:spLocks noEditPoints="1"/>
              </p:cNvSpPr>
              <p:nvPr/>
            </p:nvSpPr>
            <p:spPr bwMode="auto">
              <a:xfrm rot="16199999" flipH="1">
                <a:off x="1289314" y="3385079"/>
                <a:ext cx="157163" cy="155575"/>
              </a:xfrm>
              <a:custGeom>
                <a:avLst/>
                <a:gdLst/>
                <a:ahLst/>
                <a:cxnLst/>
                <a:rect l="0" t="0"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37" name="Freeform 38"/>
              <p:cNvSpPr>
                <a:spLocks noEditPoints="1"/>
              </p:cNvSpPr>
              <p:nvPr/>
            </p:nvSpPr>
            <p:spPr bwMode="auto">
              <a:xfrm rot="16199999" flipH="1">
                <a:off x="605895" y="3247760"/>
                <a:ext cx="188913"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38" name="Freeform 39"/>
              <p:cNvSpPr/>
              <p:nvPr/>
            </p:nvSpPr>
            <p:spPr bwMode="auto">
              <a:xfrm rot="16199999" flipH="1">
                <a:off x="1532202" y="2305578"/>
                <a:ext cx="307975" cy="1801813"/>
              </a:xfrm>
              <a:custGeom>
                <a:avLst/>
                <a:gdLst/>
                <a:ahLst/>
                <a:cxnLst/>
                <a:rect l="0" t="0"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39" name="Freeform 40"/>
              <p:cNvSpPr>
                <a:spLocks noEditPoints="1"/>
              </p:cNvSpPr>
              <p:nvPr/>
            </p:nvSpPr>
            <p:spPr bwMode="auto">
              <a:xfrm rot="16199999" flipH="1">
                <a:off x="2154501" y="3461278"/>
                <a:ext cx="190500" cy="188913"/>
              </a:xfrm>
              <a:custGeom>
                <a:avLst/>
                <a:gdLst/>
                <a:ahLst/>
                <a:cxnLst/>
                <a:rect l="0" t="0"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sp>
            <p:nvSpPr>
              <p:cNvPr id="40" name="Rectangle 41"/>
              <p:cNvSpPr>
                <a:spLocks noChangeArrowheads="1"/>
              </p:cNvSpPr>
              <p:nvPr/>
            </p:nvSpPr>
            <p:spPr bwMode="auto">
              <a:xfrm rot="16199999"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pPr>
                  <a:defRPr/>
                </a:pPr>
                <a:endParaRPr lang="de-DE"/>
              </a:p>
            </p:txBody>
          </p:sp>
        </p:grpSp>
      </p:grpSp>
      <p:sp>
        <p:nvSpPr>
          <p:cNvPr id="2" name="Titel 1"/>
          <p:cNvSpPr>
            <a:spLocks noGrp="1"/>
          </p:cNvSpPr>
          <p:nvPr>
            <p:ph type="ctrTitle"/>
          </p:nvPr>
        </p:nvSpPr>
        <p:spPr bwMode="auto">
          <a:xfrm>
            <a:off x="2707481" y="2086713"/>
            <a:ext cx="6858000" cy="1367896"/>
          </a:xfrm>
        </p:spPr>
        <p:txBody>
          <a:bodyPr>
            <a:normAutofit/>
          </a:bodyPr>
          <a:lstStyle/>
          <a:p>
            <a:pPr algn="ctr">
              <a:defRPr/>
            </a:pPr>
            <a:r>
              <a:rPr lang="de-DE" sz="4400"/>
              <a:t>Die KnallGasProbe</a:t>
            </a:r>
          </a:p>
        </p:txBody>
      </p:sp>
      <p:sp>
        <p:nvSpPr>
          <p:cNvPr id="3" name="Untertitel 2"/>
          <p:cNvSpPr>
            <a:spLocks noGrp="1"/>
          </p:cNvSpPr>
          <p:nvPr>
            <p:ph type="subTitle" idx="1"/>
          </p:nvPr>
        </p:nvSpPr>
        <p:spPr bwMode="auto">
          <a:xfrm>
            <a:off x="2667001" y="3602038"/>
            <a:ext cx="6857999" cy="953029"/>
          </a:xfrm>
        </p:spPr>
        <p:txBody>
          <a:bodyPr>
            <a:normAutofit/>
          </a:bodyPr>
          <a:lstStyle/>
          <a:p>
            <a:pPr algn="ctr">
              <a:defRPr/>
            </a:pPr>
            <a:r>
              <a:rPr lang="de-DE" cap="none">
                <a:latin typeface="Arial"/>
                <a:cs typeface="Arial"/>
              </a:rPr>
              <a:t>Digi</a:t>
            </a:r>
            <a:r>
              <a:rPr lang="de-DE" cap="none">
                <a:solidFill>
                  <a:srgbClr val="FA6200"/>
                </a:solidFill>
                <a:latin typeface="Arial"/>
                <a:cs typeface="Arial"/>
              </a:rPr>
              <a:t>Pro</a:t>
            </a:r>
            <a:r>
              <a:rPr lang="de-DE" cap="none">
                <a:latin typeface="Arial"/>
                <a:cs typeface="Arial"/>
              </a:rPr>
              <a:t>MIN-Chemie</a:t>
            </a:r>
            <a:endParaRPr/>
          </a:p>
          <a:p>
            <a:pPr algn="ctr">
              <a:defRPr/>
            </a:pPr>
            <a:r>
              <a:rPr lang="de-DE" cap="none">
                <a:latin typeface="Arial"/>
                <a:cs typeface="Arial"/>
              </a:rPr>
              <a:t>- Beispiel DEAN-</a:t>
            </a:r>
            <a:endParaRPr/>
          </a:p>
        </p:txBody>
      </p:sp>
      <p:sp>
        <p:nvSpPr>
          <p:cNvPr id="4" name="Rechteck 3"/>
          <p:cNvSpPr/>
          <p:nvPr/>
        </p:nvSpPr>
        <p:spPr bwMode="auto">
          <a:xfrm>
            <a:off x="10920251" y="5934489"/>
            <a:ext cx="1159151"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Pfeil nach rechts 4">
            <a:hlinkClick r:id="" action="ppaction://hlinkshowjump?jump=nextslide"/>
          </p:cNvPr>
          <p:cNvSpPr/>
          <p:nvPr/>
        </p:nvSpPr>
        <p:spPr bwMode="auto">
          <a:xfrm>
            <a:off x="11147133" y="6029381"/>
            <a:ext cx="801917"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6" name="Gruppieren 5"/>
          <p:cNvGrpSpPr/>
          <p:nvPr/>
        </p:nvGrpSpPr>
        <p:grpSpPr bwMode="auto">
          <a:xfrm>
            <a:off x="8969546" y="177791"/>
            <a:ext cx="3005371" cy="426942"/>
            <a:chOff x="8969546" y="177791"/>
            <a:chExt cx="3005371" cy="426942"/>
          </a:xfrm>
        </p:grpSpPr>
        <p:pic>
          <p:nvPicPr>
            <p:cNvPr id="7" name="Picture 2" descr="Information, Symbol, Hilfe, Die Info">
              <a:hlinkClick r:id="rId6" action="ppaction://hlinksldjump"/>
            </p:cNvPr>
            <p:cNvPicPr>
              <a:picLocks noChangeAspect="1" noChangeArrowheads="1"/>
            </p:cNvPicPr>
            <p:nvPr/>
          </p:nvPicPr>
          <p:blipFill>
            <a:blip r:embed="rId7"/>
            <a:stretch/>
          </p:blipFill>
          <p:spPr bwMode="auto">
            <a:xfrm>
              <a:off x="11547975" y="177791"/>
              <a:ext cx="426942" cy="426942"/>
            </a:xfrm>
            <a:prstGeom prst="rect">
              <a:avLst/>
            </a:prstGeom>
            <a:noFill/>
          </p:spPr>
        </p:pic>
        <p:sp>
          <p:nvSpPr>
            <p:cNvPr id="8" name="Textfeld 7">
              <a:hlinkClick r:id="rId6" action="ppaction://hlinksldjump"/>
            </p:cNvPr>
            <p:cNvSpPr txBox="1"/>
            <p:nvPr/>
          </p:nvSpPr>
          <p:spPr bwMode="auto">
            <a:xfrm>
              <a:off x="8969546" y="195367"/>
              <a:ext cx="2683307" cy="369332"/>
            </a:xfrm>
            <a:prstGeom prst="rect">
              <a:avLst/>
            </a:prstGeom>
            <a:noFill/>
          </p:spPr>
          <p:txBody>
            <a:bodyPr wrap="square" rtlCol="0">
              <a:spAutoFit/>
            </a:bodyPr>
            <a:lstStyle/>
            <a:p>
              <a:pPr>
                <a:defRPr/>
              </a:pPr>
              <a:r>
                <a:rPr lang="de-DE">
                  <a:solidFill>
                    <a:schemeClr val="bg1"/>
                  </a:solidFill>
                </a:rPr>
                <a:t>Impressum &amp; Lizenzierung</a:t>
              </a:r>
              <a:endParaRPr/>
            </a:p>
          </p:txBody>
        </p:sp>
      </p:grpSp>
      <p:sp>
        <p:nvSpPr>
          <p:cNvPr id="10" name="Rechteck 9">
            <a:hlinkClick r:id="rId6" action="ppaction://hlinksldjump"/>
          </p:cNvPr>
          <p:cNvSpPr/>
          <p:nvPr/>
        </p:nvSpPr>
        <p:spPr bwMode="auto">
          <a:xfrm>
            <a:off x="8877353" y="72344"/>
            <a:ext cx="3230185" cy="66156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2000"/>
                                        <p:tgtEl>
                                          <p:spTgt spid="3">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linds(horizontal)">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0" name="Grafik 29"/>
          <p:cNvPicPr>
            <a:picLocks noChangeAspect="1"/>
          </p:cNvPicPr>
          <p:nvPr/>
        </p:nvPicPr>
        <p:blipFill>
          <a:blip r:embed="rId3"/>
          <a:srcRect l="62332" t="59092" r="17247" b="14131"/>
          <a:stretch/>
        </p:blipFill>
        <p:spPr bwMode="auto">
          <a:xfrm>
            <a:off x="8169874" y="756385"/>
            <a:ext cx="1237006" cy="1215876"/>
          </a:xfrm>
          <a:prstGeom prst="rect">
            <a:avLst/>
          </a:prstGeom>
        </p:spPr>
      </p:pic>
      <p:pic>
        <p:nvPicPr>
          <p:cNvPr id="31" name="Grafik 30"/>
          <p:cNvPicPr>
            <a:picLocks noChangeAspect="1"/>
          </p:cNvPicPr>
          <p:nvPr/>
        </p:nvPicPr>
        <p:blipFill>
          <a:blip r:embed="rId3"/>
          <a:srcRect l="62332" t="59092" r="17247" b="14131"/>
          <a:stretch/>
        </p:blipFill>
        <p:spPr bwMode="auto">
          <a:xfrm>
            <a:off x="8828133" y="750724"/>
            <a:ext cx="1237006" cy="1215876"/>
          </a:xfrm>
          <a:prstGeom prst="rect">
            <a:avLst/>
          </a:prstGeom>
        </p:spPr>
      </p:pic>
      <p:sp>
        <p:nvSpPr>
          <p:cNvPr id="32" name="Rechteck 31"/>
          <p:cNvSpPr/>
          <p:nvPr/>
        </p:nvSpPr>
        <p:spPr bwMode="auto">
          <a:xfrm>
            <a:off x="8954902" y="1364324"/>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4"/>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5"/>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6"/>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0"/>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1"/>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3"/>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3"/>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3"/>
          <a:srcRect l="62332" t="59092" r="17247" b="14131"/>
          <a:stretch/>
        </p:blipFill>
        <p:spPr bwMode="auto">
          <a:xfrm>
            <a:off x="6491258" y="2456259"/>
            <a:ext cx="1237006" cy="1215876"/>
          </a:xfrm>
          <a:prstGeom prst="rect">
            <a:avLst/>
          </a:prstGeom>
        </p:spPr>
      </p:pic>
      <p:pic>
        <p:nvPicPr>
          <p:cNvPr id="28" name="Grafik 27"/>
          <p:cNvPicPr>
            <a:picLocks noChangeAspect="1"/>
          </p:cNvPicPr>
          <p:nvPr/>
        </p:nvPicPr>
        <p:blipFill>
          <a:blip r:embed="rId3"/>
          <a:srcRect l="62332" t="59092" r="17247" b="14131"/>
          <a:stretch/>
        </p:blipFill>
        <p:spPr bwMode="auto">
          <a:xfrm>
            <a:off x="7149517" y="2450597"/>
            <a:ext cx="1237006" cy="1215876"/>
          </a:xfrm>
          <a:prstGeom prst="rect">
            <a:avLst/>
          </a:prstGeom>
        </p:spPr>
      </p:pic>
      <p:sp>
        <p:nvSpPr>
          <p:cNvPr id="29" name="Rechteck 28"/>
          <p:cNvSpPr/>
          <p:nvPr/>
        </p:nvSpPr>
        <p:spPr bwMode="auto">
          <a:xfrm>
            <a:off x="7285007" y="3064197"/>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3"/>
          <p:cNvSpPr/>
          <p:nvPr/>
        </p:nvSpPr>
        <p:spPr bwMode="auto">
          <a:xfrm>
            <a:off x="7276286" y="3064197"/>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12"/>
          <a:srcRect l="78358" t="38307" r="10924" b="23093"/>
          <a:stretch/>
        </p:blipFill>
        <p:spPr bwMode="auto">
          <a:xfrm rot="13972870">
            <a:off x="8298094" y="568945"/>
            <a:ext cx="833020" cy="2248814"/>
          </a:xfrm>
          <a:prstGeom prst="rect">
            <a:avLst/>
          </a:prstGeom>
        </p:spPr>
      </p:pic>
      <p:pic>
        <p:nvPicPr>
          <p:cNvPr id="20" name="Grafik 19"/>
          <p:cNvPicPr>
            <a:picLocks noChangeAspect="1"/>
          </p:cNvPicPr>
          <p:nvPr/>
        </p:nvPicPr>
        <p:blipFill>
          <a:blip r:embed="rId3"/>
          <a:srcRect l="62768" t="17487" r="16811" b="55736"/>
          <a:stretch/>
        </p:blipFill>
        <p:spPr bwMode="auto">
          <a:xfrm>
            <a:off x="4620231" y="4047225"/>
            <a:ext cx="1237006" cy="1215876"/>
          </a:xfrm>
          <a:prstGeom prst="rect">
            <a:avLst/>
          </a:prstGeom>
        </p:spPr>
      </p:pic>
      <p:pic>
        <p:nvPicPr>
          <p:cNvPr id="21" name="Grafik 20"/>
          <p:cNvPicPr>
            <a:picLocks noChangeAspect="1"/>
          </p:cNvPicPr>
          <p:nvPr/>
        </p:nvPicPr>
        <p:blipFill>
          <a:blip r:embed="rId3"/>
          <a:srcRect l="62768" t="17487" r="16811" b="55736"/>
          <a:stretch/>
        </p:blipFill>
        <p:spPr bwMode="auto">
          <a:xfrm>
            <a:off x="5568909" y="4026679"/>
            <a:ext cx="1237006" cy="1215876"/>
          </a:xfrm>
          <a:prstGeom prst="rect">
            <a:avLst/>
          </a:prstGeom>
        </p:spPr>
      </p:pic>
      <p:sp>
        <p:nvSpPr>
          <p:cNvPr id="22" name="Rechteck 21"/>
          <p:cNvSpPr/>
          <p:nvPr/>
        </p:nvSpPr>
        <p:spPr bwMode="auto">
          <a:xfrm>
            <a:off x="5550600" y="4543213"/>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5" name="Rechteck 24"/>
          <p:cNvSpPr/>
          <p:nvPr/>
        </p:nvSpPr>
        <p:spPr bwMode="auto">
          <a:xfrm>
            <a:off x="5536562" y="46857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Textfeld 32"/>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 name="Grafik 19"/>
          <p:cNvPicPr>
            <a:picLocks noChangeAspect="1"/>
          </p:cNvPicPr>
          <p:nvPr/>
        </p:nvPicPr>
        <p:blipFill>
          <a:blip r:embed="rId3"/>
          <a:srcRect l="62332" t="59092" r="17247" b="14131"/>
          <a:stretch/>
        </p:blipFill>
        <p:spPr bwMode="auto">
          <a:xfrm>
            <a:off x="8169874" y="756385"/>
            <a:ext cx="1237006" cy="1215876"/>
          </a:xfrm>
          <a:prstGeom prst="rect">
            <a:avLst/>
          </a:prstGeom>
        </p:spPr>
      </p:pic>
      <p:pic>
        <p:nvPicPr>
          <p:cNvPr id="21" name="Grafik 20"/>
          <p:cNvPicPr>
            <a:picLocks noChangeAspect="1"/>
          </p:cNvPicPr>
          <p:nvPr/>
        </p:nvPicPr>
        <p:blipFill>
          <a:blip r:embed="rId3"/>
          <a:srcRect l="62332" t="59092" r="17247" b="14131"/>
          <a:stretch/>
        </p:blipFill>
        <p:spPr bwMode="auto">
          <a:xfrm>
            <a:off x="8828133" y="750724"/>
            <a:ext cx="1237006" cy="1215876"/>
          </a:xfrm>
          <a:prstGeom prst="rect">
            <a:avLst/>
          </a:prstGeom>
        </p:spPr>
      </p:pic>
      <p:sp>
        <p:nvSpPr>
          <p:cNvPr id="22" name="Rechteck 21"/>
          <p:cNvSpPr/>
          <p:nvPr/>
        </p:nvSpPr>
        <p:spPr bwMode="auto">
          <a:xfrm>
            <a:off x="8954902" y="1364324"/>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6" name="Grafik 25"/>
          <p:cNvPicPr>
            <a:picLocks noChangeAspect="1"/>
          </p:cNvPicPr>
          <p:nvPr/>
        </p:nvPicPr>
        <p:blipFill>
          <a:blip r:embed="rId4"/>
          <a:srcRect l="78358" t="38307" r="10924" b="23093"/>
          <a:stretch/>
        </p:blipFill>
        <p:spPr bwMode="auto">
          <a:xfrm rot="13972870">
            <a:off x="8298094" y="568945"/>
            <a:ext cx="833020" cy="2248814"/>
          </a:xfrm>
          <a:prstGeom prst="rect">
            <a:avLst/>
          </a:prstGeom>
        </p:spPr>
      </p:pic>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3"/>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3"/>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3"/>
          <a:srcRect l="62332" t="59092" r="17247" b="14131"/>
          <a:stretch/>
        </p:blipFill>
        <p:spPr bwMode="auto">
          <a:xfrm>
            <a:off x="6173336" y="2465132"/>
            <a:ext cx="1237006" cy="1215876"/>
          </a:xfrm>
          <a:prstGeom prst="rect">
            <a:avLst/>
          </a:prstGeom>
        </p:spPr>
      </p:pic>
      <p:pic>
        <p:nvPicPr>
          <p:cNvPr id="28" name="Grafik 27"/>
          <p:cNvPicPr>
            <a:picLocks noChangeAspect="1"/>
          </p:cNvPicPr>
          <p:nvPr/>
        </p:nvPicPr>
        <p:blipFill>
          <a:blip r:embed="rId3"/>
          <a:srcRect l="62332" t="59092" r="17247" b="14131"/>
          <a:stretch/>
        </p:blipFill>
        <p:spPr bwMode="auto">
          <a:xfrm>
            <a:off x="7440614" y="2439658"/>
            <a:ext cx="1237006" cy="1215876"/>
          </a:xfrm>
          <a:prstGeom prst="rect">
            <a:avLst/>
          </a:prstGeom>
        </p:spPr>
      </p:pic>
      <p:sp>
        <p:nvSpPr>
          <p:cNvPr id="29" name="Rechteck 28"/>
          <p:cNvSpPr/>
          <p:nvPr/>
        </p:nvSpPr>
        <p:spPr bwMode="auto">
          <a:xfrm>
            <a:off x="7756341" y="3057310"/>
            <a:ext cx="104587" cy="83284"/>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3"/>
          <p:cNvSpPr/>
          <p:nvPr/>
        </p:nvSpPr>
        <p:spPr bwMode="auto">
          <a:xfrm>
            <a:off x="6970322" y="3072107"/>
            <a:ext cx="108742" cy="68488"/>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3"/>
          <a:srcRect l="62768" t="17487" r="16811" b="55736"/>
          <a:stretch/>
        </p:blipFill>
        <p:spPr bwMode="auto">
          <a:xfrm>
            <a:off x="4620231" y="4047225"/>
            <a:ext cx="1237006" cy="1215876"/>
          </a:xfrm>
          <a:prstGeom prst="rect">
            <a:avLst/>
          </a:prstGeom>
        </p:spPr>
      </p:pic>
      <p:pic>
        <p:nvPicPr>
          <p:cNvPr id="7" name="Grafik 6"/>
          <p:cNvPicPr>
            <a:picLocks noChangeAspect="1"/>
          </p:cNvPicPr>
          <p:nvPr/>
        </p:nvPicPr>
        <p:blipFill>
          <a:blip r:embed="rId3"/>
          <a:srcRect l="62768" t="17487" r="16811" b="55736"/>
          <a:stretch/>
        </p:blipFill>
        <p:spPr bwMode="auto">
          <a:xfrm>
            <a:off x="5568909" y="4026679"/>
            <a:ext cx="1237006" cy="1215876"/>
          </a:xfrm>
          <a:prstGeom prst="rect">
            <a:avLst/>
          </a:prstGeom>
        </p:spPr>
      </p:pic>
      <p:sp>
        <p:nvSpPr>
          <p:cNvPr id="17" name="Rechteck 16"/>
          <p:cNvSpPr/>
          <p:nvPr/>
        </p:nvSpPr>
        <p:spPr bwMode="auto">
          <a:xfrm>
            <a:off x="5550600" y="4543213"/>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Rechteck 17"/>
          <p:cNvSpPr/>
          <p:nvPr/>
        </p:nvSpPr>
        <p:spPr bwMode="auto">
          <a:xfrm>
            <a:off x="5536562" y="46857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5" name="Rechteck 24"/>
          <p:cNvSpPr/>
          <p:nvPr/>
        </p:nvSpPr>
        <p:spPr bwMode="auto">
          <a:xfrm>
            <a:off x="5536561" y="4555696"/>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0" name="Textfeld 29"/>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1" name="Grafik 20"/>
          <p:cNvPicPr>
            <a:picLocks noChangeAspect="1"/>
          </p:cNvPicPr>
          <p:nvPr/>
        </p:nvPicPr>
        <p:blipFill>
          <a:blip r:embed="rId3"/>
          <a:srcRect l="62332" t="59092" r="17247" b="14131"/>
          <a:stretch/>
        </p:blipFill>
        <p:spPr bwMode="auto">
          <a:xfrm>
            <a:off x="8169874" y="756385"/>
            <a:ext cx="1237006" cy="1215876"/>
          </a:xfrm>
          <a:prstGeom prst="rect">
            <a:avLst/>
          </a:prstGeom>
        </p:spPr>
      </p:pic>
      <p:pic>
        <p:nvPicPr>
          <p:cNvPr id="22" name="Grafik 21"/>
          <p:cNvPicPr>
            <a:picLocks noChangeAspect="1"/>
          </p:cNvPicPr>
          <p:nvPr/>
        </p:nvPicPr>
        <p:blipFill>
          <a:blip r:embed="rId3"/>
          <a:srcRect l="62332" t="59092" r="17247" b="14131"/>
          <a:stretch/>
        </p:blipFill>
        <p:spPr bwMode="auto">
          <a:xfrm>
            <a:off x="8828133" y="750724"/>
            <a:ext cx="1237006" cy="1215876"/>
          </a:xfrm>
          <a:prstGeom prst="rect">
            <a:avLst/>
          </a:prstGeom>
        </p:spPr>
      </p:pic>
      <p:sp>
        <p:nvSpPr>
          <p:cNvPr id="25" name="Rechteck 24"/>
          <p:cNvSpPr/>
          <p:nvPr/>
        </p:nvSpPr>
        <p:spPr bwMode="auto">
          <a:xfrm>
            <a:off x="8954902" y="1364324"/>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6" name="Grafik 25"/>
          <p:cNvPicPr>
            <a:picLocks noChangeAspect="1"/>
          </p:cNvPicPr>
          <p:nvPr/>
        </p:nvPicPr>
        <p:blipFill>
          <a:blip r:embed="rId4"/>
          <a:srcRect l="78358" t="38307" r="10924" b="23093"/>
          <a:stretch/>
        </p:blipFill>
        <p:spPr bwMode="auto">
          <a:xfrm rot="13972870">
            <a:off x="8298094" y="568945"/>
            <a:ext cx="833020" cy="2248814"/>
          </a:xfrm>
          <a:prstGeom prst="rect">
            <a:avLst/>
          </a:prstGeom>
        </p:spPr>
      </p:pic>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3"/>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3"/>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3"/>
          <a:srcRect l="62332" t="59092" r="17247" b="14131"/>
          <a:stretch/>
        </p:blipFill>
        <p:spPr bwMode="auto">
          <a:xfrm>
            <a:off x="6173336" y="2465132"/>
            <a:ext cx="1237006" cy="1215876"/>
          </a:xfrm>
          <a:prstGeom prst="rect">
            <a:avLst/>
          </a:prstGeom>
        </p:spPr>
      </p:pic>
      <p:pic>
        <p:nvPicPr>
          <p:cNvPr id="28" name="Grafik 27"/>
          <p:cNvPicPr>
            <a:picLocks noChangeAspect="1"/>
          </p:cNvPicPr>
          <p:nvPr/>
        </p:nvPicPr>
        <p:blipFill>
          <a:blip r:embed="rId3"/>
          <a:srcRect l="62332" t="59092" r="17247" b="14131"/>
          <a:stretch/>
        </p:blipFill>
        <p:spPr bwMode="auto">
          <a:xfrm>
            <a:off x="7440614" y="2439658"/>
            <a:ext cx="1237006" cy="1215876"/>
          </a:xfrm>
          <a:prstGeom prst="rect">
            <a:avLst/>
          </a:prstGeom>
        </p:spPr>
      </p:pic>
      <p:sp>
        <p:nvSpPr>
          <p:cNvPr id="29" name="Rechteck 28"/>
          <p:cNvSpPr/>
          <p:nvPr/>
        </p:nvSpPr>
        <p:spPr bwMode="auto">
          <a:xfrm>
            <a:off x="7756341" y="3057310"/>
            <a:ext cx="104587" cy="83284"/>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3"/>
          <p:cNvSpPr/>
          <p:nvPr/>
        </p:nvSpPr>
        <p:spPr bwMode="auto">
          <a:xfrm>
            <a:off x="6970322" y="3072107"/>
            <a:ext cx="108742" cy="68488"/>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3"/>
          <a:srcRect l="62768" t="17487" r="16811" b="55736"/>
          <a:stretch/>
        </p:blipFill>
        <p:spPr bwMode="auto">
          <a:xfrm>
            <a:off x="4991629" y="3463168"/>
            <a:ext cx="1237006" cy="1215876"/>
          </a:xfrm>
          <a:prstGeom prst="rect">
            <a:avLst/>
          </a:prstGeom>
        </p:spPr>
      </p:pic>
      <p:pic>
        <p:nvPicPr>
          <p:cNvPr id="7" name="Grafik 6"/>
          <p:cNvPicPr>
            <a:picLocks noChangeAspect="1"/>
          </p:cNvPicPr>
          <p:nvPr/>
        </p:nvPicPr>
        <p:blipFill>
          <a:blip r:embed="rId3"/>
          <a:srcRect l="62768" t="17487" r="16811" b="55736"/>
          <a:stretch/>
        </p:blipFill>
        <p:spPr bwMode="auto">
          <a:xfrm>
            <a:off x="5940307" y="3442622"/>
            <a:ext cx="1237006" cy="1215876"/>
          </a:xfrm>
          <a:prstGeom prst="rect">
            <a:avLst/>
          </a:prstGeom>
        </p:spPr>
      </p:pic>
      <p:sp>
        <p:nvSpPr>
          <p:cNvPr id="17" name="Rechteck 16"/>
          <p:cNvSpPr/>
          <p:nvPr/>
        </p:nvSpPr>
        <p:spPr bwMode="auto">
          <a:xfrm>
            <a:off x="5921998" y="3959156"/>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Rechteck 17"/>
          <p:cNvSpPr/>
          <p:nvPr/>
        </p:nvSpPr>
        <p:spPr bwMode="auto">
          <a:xfrm>
            <a:off x="5907960" y="4101742"/>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 name="Rechteck 19"/>
          <p:cNvSpPr/>
          <p:nvPr/>
        </p:nvSpPr>
        <p:spPr bwMode="auto">
          <a:xfrm>
            <a:off x="5921997" y="3955304"/>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0" name="Textfeld 29"/>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 name="Grafik 19"/>
          <p:cNvPicPr>
            <a:picLocks noChangeAspect="1"/>
          </p:cNvPicPr>
          <p:nvPr/>
        </p:nvPicPr>
        <p:blipFill>
          <a:blip r:embed="rId3"/>
          <a:srcRect l="62332" t="59092" r="17247" b="14131"/>
          <a:stretch/>
        </p:blipFill>
        <p:spPr bwMode="auto">
          <a:xfrm>
            <a:off x="8169874" y="756385"/>
            <a:ext cx="1237006" cy="1215876"/>
          </a:xfrm>
          <a:prstGeom prst="rect">
            <a:avLst/>
          </a:prstGeom>
        </p:spPr>
      </p:pic>
      <p:pic>
        <p:nvPicPr>
          <p:cNvPr id="21" name="Grafik 20"/>
          <p:cNvPicPr>
            <a:picLocks noChangeAspect="1"/>
          </p:cNvPicPr>
          <p:nvPr/>
        </p:nvPicPr>
        <p:blipFill>
          <a:blip r:embed="rId3"/>
          <a:srcRect l="62332" t="59092" r="17247" b="14131"/>
          <a:stretch/>
        </p:blipFill>
        <p:spPr bwMode="auto">
          <a:xfrm>
            <a:off x="8828133" y="750724"/>
            <a:ext cx="1237006" cy="1215876"/>
          </a:xfrm>
          <a:prstGeom prst="rect">
            <a:avLst/>
          </a:prstGeom>
        </p:spPr>
      </p:pic>
      <p:sp>
        <p:nvSpPr>
          <p:cNvPr id="22" name="Rechteck 21"/>
          <p:cNvSpPr/>
          <p:nvPr/>
        </p:nvSpPr>
        <p:spPr bwMode="auto">
          <a:xfrm>
            <a:off x="8954902" y="1364324"/>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6" name="Grafik 25"/>
          <p:cNvPicPr>
            <a:picLocks noChangeAspect="1"/>
          </p:cNvPicPr>
          <p:nvPr/>
        </p:nvPicPr>
        <p:blipFill>
          <a:blip r:embed="rId4"/>
          <a:srcRect l="78358" t="38307" r="10924" b="23093"/>
          <a:stretch/>
        </p:blipFill>
        <p:spPr bwMode="auto">
          <a:xfrm rot="13972870">
            <a:off x="8298094" y="568945"/>
            <a:ext cx="833020" cy="2248814"/>
          </a:xfrm>
          <a:prstGeom prst="rect">
            <a:avLst/>
          </a:prstGeom>
        </p:spPr>
      </p:pic>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3"/>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3"/>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3"/>
          <a:srcRect l="62332" t="59092" r="17247" b="14131"/>
          <a:stretch/>
        </p:blipFill>
        <p:spPr bwMode="auto">
          <a:xfrm>
            <a:off x="6173336" y="2465132"/>
            <a:ext cx="1237006" cy="1215876"/>
          </a:xfrm>
          <a:prstGeom prst="rect">
            <a:avLst/>
          </a:prstGeom>
        </p:spPr>
      </p:pic>
      <p:pic>
        <p:nvPicPr>
          <p:cNvPr id="28" name="Grafik 27"/>
          <p:cNvPicPr>
            <a:picLocks noChangeAspect="1"/>
          </p:cNvPicPr>
          <p:nvPr/>
        </p:nvPicPr>
        <p:blipFill>
          <a:blip r:embed="rId3"/>
          <a:srcRect l="62332" t="59092" r="17247" b="14131"/>
          <a:stretch/>
        </p:blipFill>
        <p:spPr bwMode="auto">
          <a:xfrm>
            <a:off x="7440614" y="2439658"/>
            <a:ext cx="1237006" cy="1215876"/>
          </a:xfrm>
          <a:prstGeom prst="rect">
            <a:avLst/>
          </a:prstGeom>
        </p:spPr>
      </p:pic>
      <p:sp>
        <p:nvSpPr>
          <p:cNvPr id="29" name="Rechteck 28"/>
          <p:cNvSpPr/>
          <p:nvPr/>
        </p:nvSpPr>
        <p:spPr bwMode="auto">
          <a:xfrm>
            <a:off x="7756341" y="3057310"/>
            <a:ext cx="104587" cy="83284"/>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3"/>
          <p:cNvSpPr/>
          <p:nvPr/>
        </p:nvSpPr>
        <p:spPr bwMode="auto">
          <a:xfrm rot="6578978">
            <a:off x="6708048" y="3394756"/>
            <a:ext cx="108742" cy="68488"/>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3"/>
          <a:srcRect l="62768" t="17487" r="16811" b="55736"/>
          <a:stretch/>
        </p:blipFill>
        <p:spPr bwMode="auto">
          <a:xfrm>
            <a:off x="4612605" y="3442622"/>
            <a:ext cx="1237006" cy="1215876"/>
          </a:xfrm>
          <a:prstGeom prst="rect">
            <a:avLst/>
          </a:prstGeom>
        </p:spPr>
      </p:pic>
      <p:pic>
        <p:nvPicPr>
          <p:cNvPr id="7" name="Grafik 6"/>
          <p:cNvPicPr>
            <a:picLocks noChangeAspect="1"/>
          </p:cNvPicPr>
          <p:nvPr/>
        </p:nvPicPr>
        <p:blipFill>
          <a:blip r:embed="rId3"/>
          <a:srcRect l="62768" t="17487" r="16811" b="55736"/>
          <a:stretch/>
        </p:blipFill>
        <p:spPr bwMode="auto">
          <a:xfrm>
            <a:off x="5940307" y="3442622"/>
            <a:ext cx="1237006" cy="1215876"/>
          </a:xfrm>
          <a:prstGeom prst="rect">
            <a:avLst/>
          </a:prstGeom>
        </p:spPr>
      </p:pic>
      <p:sp>
        <p:nvSpPr>
          <p:cNvPr id="17" name="Rechteck 16"/>
          <p:cNvSpPr/>
          <p:nvPr/>
        </p:nvSpPr>
        <p:spPr bwMode="auto">
          <a:xfrm>
            <a:off x="6048937" y="4037152"/>
            <a:ext cx="146673" cy="87911"/>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Rechteck 17"/>
          <p:cNvSpPr/>
          <p:nvPr/>
        </p:nvSpPr>
        <p:spPr bwMode="auto">
          <a:xfrm rot="16199999">
            <a:off x="5421950" y="4012872"/>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rot="6630778">
            <a:off x="6551550" y="3497590"/>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5" name="Textfeld 24"/>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 name="Grafik 19"/>
          <p:cNvPicPr>
            <a:picLocks noChangeAspect="1"/>
          </p:cNvPicPr>
          <p:nvPr/>
        </p:nvPicPr>
        <p:blipFill>
          <a:blip r:embed="rId3"/>
          <a:srcRect l="62332" t="59092" r="17247" b="14131"/>
          <a:stretch/>
        </p:blipFill>
        <p:spPr bwMode="auto">
          <a:xfrm>
            <a:off x="8169874" y="756385"/>
            <a:ext cx="1237006" cy="1215876"/>
          </a:xfrm>
          <a:prstGeom prst="rect">
            <a:avLst/>
          </a:prstGeom>
        </p:spPr>
      </p:pic>
      <p:pic>
        <p:nvPicPr>
          <p:cNvPr id="21" name="Grafik 20"/>
          <p:cNvPicPr>
            <a:picLocks noChangeAspect="1"/>
          </p:cNvPicPr>
          <p:nvPr/>
        </p:nvPicPr>
        <p:blipFill>
          <a:blip r:embed="rId3"/>
          <a:srcRect l="62332" t="59092" r="17247" b="14131"/>
          <a:stretch/>
        </p:blipFill>
        <p:spPr bwMode="auto">
          <a:xfrm>
            <a:off x="8828133" y="750724"/>
            <a:ext cx="1237006" cy="1215876"/>
          </a:xfrm>
          <a:prstGeom prst="rect">
            <a:avLst/>
          </a:prstGeom>
        </p:spPr>
      </p:pic>
      <p:sp>
        <p:nvSpPr>
          <p:cNvPr id="22" name="Rechteck 21"/>
          <p:cNvSpPr/>
          <p:nvPr/>
        </p:nvSpPr>
        <p:spPr bwMode="auto">
          <a:xfrm>
            <a:off x="8954902" y="1364324"/>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6" name="Grafik 25"/>
          <p:cNvPicPr>
            <a:picLocks noChangeAspect="1"/>
          </p:cNvPicPr>
          <p:nvPr/>
        </p:nvPicPr>
        <p:blipFill>
          <a:blip r:embed="rId4"/>
          <a:srcRect l="78358" t="38307" r="10924" b="23093"/>
          <a:stretch/>
        </p:blipFill>
        <p:spPr bwMode="auto">
          <a:xfrm rot="13972870">
            <a:off x="8298094" y="568945"/>
            <a:ext cx="833020" cy="2248814"/>
          </a:xfrm>
          <a:prstGeom prst="rect">
            <a:avLst/>
          </a:prstGeom>
        </p:spPr>
      </p:pic>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3"/>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3"/>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3"/>
          <a:srcRect l="62332" t="59092" r="17247" b="14131"/>
          <a:stretch/>
        </p:blipFill>
        <p:spPr bwMode="auto">
          <a:xfrm>
            <a:off x="8667186" y="2416441"/>
            <a:ext cx="1237006" cy="1215876"/>
          </a:xfrm>
          <a:prstGeom prst="rect">
            <a:avLst/>
          </a:prstGeom>
        </p:spPr>
      </p:pic>
      <p:pic>
        <p:nvPicPr>
          <p:cNvPr id="28" name="Grafik 27"/>
          <p:cNvPicPr>
            <a:picLocks noChangeAspect="1"/>
          </p:cNvPicPr>
          <p:nvPr/>
        </p:nvPicPr>
        <p:blipFill>
          <a:blip r:embed="rId3"/>
          <a:srcRect l="62332" t="59092" r="17247" b="14131"/>
          <a:stretch/>
        </p:blipFill>
        <p:spPr bwMode="auto">
          <a:xfrm>
            <a:off x="10503964" y="2238147"/>
            <a:ext cx="1237006" cy="1215876"/>
          </a:xfrm>
          <a:prstGeom prst="rect">
            <a:avLst/>
          </a:prstGeom>
        </p:spPr>
      </p:pic>
      <p:sp>
        <p:nvSpPr>
          <p:cNvPr id="29" name="Rechteck 28"/>
          <p:cNvSpPr/>
          <p:nvPr/>
        </p:nvSpPr>
        <p:spPr bwMode="auto">
          <a:xfrm>
            <a:off x="10819691" y="2855799"/>
            <a:ext cx="104587" cy="83284"/>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3"/>
          <a:srcRect l="62768" t="17487" r="16811" b="55736"/>
          <a:stretch/>
        </p:blipFill>
        <p:spPr bwMode="auto">
          <a:xfrm>
            <a:off x="4537527" y="4683479"/>
            <a:ext cx="1237006" cy="1215876"/>
          </a:xfrm>
          <a:prstGeom prst="rect">
            <a:avLst/>
          </a:prstGeom>
        </p:spPr>
      </p:pic>
      <p:pic>
        <p:nvPicPr>
          <p:cNvPr id="7" name="Grafik 6"/>
          <p:cNvPicPr>
            <a:picLocks noChangeAspect="1"/>
          </p:cNvPicPr>
          <p:nvPr/>
        </p:nvPicPr>
        <p:blipFill>
          <a:blip r:embed="rId3"/>
          <a:srcRect l="62768" t="17487" r="16811" b="55736"/>
          <a:stretch/>
        </p:blipFill>
        <p:spPr bwMode="auto">
          <a:xfrm>
            <a:off x="8434157" y="3393931"/>
            <a:ext cx="1237006" cy="1215876"/>
          </a:xfrm>
          <a:prstGeom prst="rect">
            <a:avLst/>
          </a:prstGeom>
        </p:spPr>
      </p:pic>
      <p:sp>
        <p:nvSpPr>
          <p:cNvPr id="17" name="Rechteck 16"/>
          <p:cNvSpPr/>
          <p:nvPr/>
        </p:nvSpPr>
        <p:spPr bwMode="auto">
          <a:xfrm>
            <a:off x="8542787" y="3988461"/>
            <a:ext cx="146673" cy="87911"/>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Rechteck 17"/>
          <p:cNvSpPr/>
          <p:nvPr/>
        </p:nvSpPr>
        <p:spPr bwMode="auto">
          <a:xfrm rot="16199999">
            <a:off x="5346872" y="525372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rot="6630778">
            <a:off x="9045400" y="34488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5" name="Textfeld 24"/>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 name="Grafik 19"/>
          <p:cNvPicPr>
            <a:picLocks noChangeAspect="1"/>
          </p:cNvPicPr>
          <p:nvPr/>
        </p:nvPicPr>
        <p:blipFill>
          <a:blip r:embed="rId3"/>
          <a:srcRect l="62332" t="59092" r="17247" b="14131"/>
          <a:stretch/>
        </p:blipFill>
        <p:spPr bwMode="auto">
          <a:xfrm>
            <a:off x="8169874" y="756385"/>
            <a:ext cx="1237006" cy="1215876"/>
          </a:xfrm>
          <a:prstGeom prst="rect">
            <a:avLst/>
          </a:prstGeom>
        </p:spPr>
      </p:pic>
      <p:pic>
        <p:nvPicPr>
          <p:cNvPr id="21" name="Grafik 20"/>
          <p:cNvPicPr>
            <a:picLocks noChangeAspect="1"/>
          </p:cNvPicPr>
          <p:nvPr/>
        </p:nvPicPr>
        <p:blipFill>
          <a:blip r:embed="rId3"/>
          <a:srcRect l="62332" t="59092" r="17247" b="14131"/>
          <a:stretch/>
        </p:blipFill>
        <p:spPr bwMode="auto">
          <a:xfrm>
            <a:off x="8828133" y="750724"/>
            <a:ext cx="1237006" cy="1215876"/>
          </a:xfrm>
          <a:prstGeom prst="rect">
            <a:avLst/>
          </a:prstGeom>
        </p:spPr>
      </p:pic>
      <p:sp>
        <p:nvSpPr>
          <p:cNvPr id="22" name="Rechteck 21"/>
          <p:cNvSpPr/>
          <p:nvPr/>
        </p:nvSpPr>
        <p:spPr bwMode="auto">
          <a:xfrm>
            <a:off x="8954902" y="1364324"/>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6" name="Grafik 25"/>
          <p:cNvPicPr>
            <a:picLocks noChangeAspect="1"/>
          </p:cNvPicPr>
          <p:nvPr/>
        </p:nvPicPr>
        <p:blipFill>
          <a:blip r:embed="rId4"/>
          <a:srcRect l="78358" t="38307" r="10924" b="23093"/>
          <a:stretch/>
        </p:blipFill>
        <p:spPr bwMode="auto">
          <a:xfrm rot="13972870">
            <a:off x="8298094" y="568945"/>
            <a:ext cx="833020" cy="2248814"/>
          </a:xfrm>
          <a:prstGeom prst="rect">
            <a:avLst/>
          </a:prstGeom>
        </p:spPr>
      </p:pic>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3"/>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3"/>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3"/>
          <a:srcRect l="62332" t="59092" r="17247" b="14131"/>
          <a:stretch/>
        </p:blipFill>
        <p:spPr bwMode="auto">
          <a:xfrm>
            <a:off x="8667186" y="2416441"/>
            <a:ext cx="1237006" cy="1215876"/>
          </a:xfrm>
          <a:prstGeom prst="rect">
            <a:avLst/>
          </a:prstGeom>
        </p:spPr>
      </p:pic>
      <p:pic>
        <p:nvPicPr>
          <p:cNvPr id="28" name="Grafik 27"/>
          <p:cNvPicPr>
            <a:picLocks noChangeAspect="1"/>
          </p:cNvPicPr>
          <p:nvPr/>
        </p:nvPicPr>
        <p:blipFill>
          <a:blip r:embed="rId3"/>
          <a:srcRect l="62332" t="59092" r="17247" b="14131"/>
          <a:stretch/>
        </p:blipFill>
        <p:spPr bwMode="auto">
          <a:xfrm>
            <a:off x="10503964" y="2238147"/>
            <a:ext cx="1237006" cy="1215876"/>
          </a:xfrm>
          <a:prstGeom prst="rect">
            <a:avLst/>
          </a:prstGeom>
        </p:spPr>
      </p:pic>
      <p:sp>
        <p:nvSpPr>
          <p:cNvPr id="29" name="Rechteck 28"/>
          <p:cNvSpPr/>
          <p:nvPr/>
        </p:nvSpPr>
        <p:spPr bwMode="auto">
          <a:xfrm>
            <a:off x="10819691" y="2855799"/>
            <a:ext cx="104587" cy="83284"/>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3"/>
          <a:srcRect l="62768" t="17487" r="16811" b="55736"/>
          <a:stretch/>
        </p:blipFill>
        <p:spPr bwMode="auto">
          <a:xfrm>
            <a:off x="4537527" y="4683479"/>
            <a:ext cx="1237006" cy="1215876"/>
          </a:xfrm>
          <a:prstGeom prst="rect">
            <a:avLst/>
          </a:prstGeom>
        </p:spPr>
      </p:pic>
      <p:pic>
        <p:nvPicPr>
          <p:cNvPr id="7" name="Grafik 6"/>
          <p:cNvPicPr>
            <a:picLocks noChangeAspect="1"/>
          </p:cNvPicPr>
          <p:nvPr/>
        </p:nvPicPr>
        <p:blipFill>
          <a:blip r:embed="rId3"/>
          <a:srcRect l="62768" t="17487" r="16811" b="55736"/>
          <a:stretch/>
        </p:blipFill>
        <p:spPr bwMode="auto">
          <a:xfrm>
            <a:off x="8434157" y="3393931"/>
            <a:ext cx="1237006" cy="1215876"/>
          </a:xfrm>
          <a:prstGeom prst="rect">
            <a:avLst/>
          </a:prstGeom>
        </p:spPr>
      </p:pic>
      <p:sp>
        <p:nvSpPr>
          <p:cNvPr id="17" name="Rechteck 16"/>
          <p:cNvSpPr/>
          <p:nvPr/>
        </p:nvSpPr>
        <p:spPr bwMode="auto">
          <a:xfrm>
            <a:off x="8542787" y="3988461"/>
            <a:ext cx="146673" cy="87911"/>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Rechteck 17"/>
          <p:cNvSpPr/>
          <p:nvPr/>
        </p:nvSpPr>
        <p:spPr bwMode="auto">
          <a:xfrm rot="16199999">
            <a:off x="5346872" y="525372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rot="6630778">
            <a:off x="9045400" y="34488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25" name="Gerade Verbindung mit Pfeil 24"/>
          <p:cNvCxnSpPr/>
          <p:nvPr/>
        </p:nvCxnSpPr>
        <p:spPr bwMode="auto">
          <a:xfrm>
            <a:off x="5127585" y="6007261"/>
            <a:ext cx="0" cy="65975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Gerade Verbindung mit Pfeil 29"/>
          <p:cNvCxnSpPr/>
          <p:nvPr/>
        </p:nvCxnSpPr>
        <p:spPr bwMode="auto">
          <a:xfrm>
            <a:off x="11551728" y="2855799"/>
            <a:ext cx="59397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3" name="Textfeld 32"/>
          <p:cNvSpPr txBox="1"/>
          <p:nvPr/>
        </p:nvSpPr>
        <p:spPr bwMode="auto">
          <a:xfrm>
            <a:off x="11262887" y="1945759"/>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34" name="Textfeld 33"/>
          <p:cNvSpPr txBox="1"/>
          <p:nvPr/>
        </p:nvSpPr>
        <p:spPr bwMode="auto">
          <a:xfrm>
            <a:off x="5188434" y="6087575"/>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35" name="Textfeld 34"/>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 name="Grafik 19"/>
          <p:cNvPicPr>
            <a:picLocks noChangeAspect="1"/>
          </p:cNvPicPr>
          <p:nvPr/>
        </p:nvPicPr>
        <p:blipFill>
          <a:blip r:embed="rId3"/>
          <a:srcRect l="62332" t="59092" r="17247" b="14131"/>
          <a:stretch/>
        </p:blipFill>
        <p:spPr bwMode="auto">
          <a:xfrm>
            <a:off x="8169874" y="756385"/>
            <a:ext cx="1237006" cy="1215876"/>
          </a:xfrm>
          <a:prstGeom prst="rect">
            <a:avLst/>
          </a:prstGeom>
        </p:spPr>
      </p:pic>
      <p:pic>
        <p:nvPicPr>
          <p:cNvPr id="21" name="Grafik 20"/>
          <p:cNvPicPr>
            <a:picLocks noChangeAspect="1"/>
          </p:cNvPicPr>
          <p:nvPr/>
        </p:nvPicPr>
        <p:blipFill>
          <a:blip r:embed="rId3"/>
          <a:srcRect l="62332" t="59092" r="17247" b="14131"/>
          <a:stretch/>
        </p:blipFill>
        <p:spPr bwMode="auto">
          <a:xfrm>
            <a:off x="8828133" y="750724"/>
            <a:ext cx="1237006" cy="1215876"/>
          </a:xfrm>
          <a:prstGeom prst="rect">
            <a:avLst/>
          </a:prstGeom>
        </p:spPr>
      </p:pic>
      <p:sp>
        <p:nvSpPr>
          <p:cNvPr id="22" name="Rechteck 21"/>
          <p:cNvSpPr/>
          <p:nvPr/>
        </p:nvSpPr>
        <p:spPr bwMode="auto">
          <a:xfrm>
            <a:off x="8954902" y="1364324"/>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6" name="Grafik 25"/>
          <p:cNvPicPr>
            <a:picLocks noChangeAspect="1"/>
          </p:cNvPicPr>
          <p:nvPr/>
        </p:nvPicPr>
        <p:blipFill>
          <a:blip r:embed="rId4"/>
          <a:srcRect l="78358" t="38307" r="10924" b="23093"/>
          <a:stretch/>
        </p:blipFill>
        <p:spPr bwMode="auto">
          <a:xfrm rot="13972870">
            <a:off x="8298094" y="568945"/>
            <a:ext cx="833020" cy="2248814"/>
          </a:xfrm>
          <a:prstGeom prst="rect">
            <a:avLst/>
          </a:prstGeom>
        </p:spPr>
      </p:pic>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3"/>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3"/>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3"/>
          <a:srcRect l="62332" t="59092" r="17247" b="14131"/>
          <a:stretch/>
        </p:blipFill>
        <p:spPr bwMode="auto">
          <a:xfrm>
            <a:off x="8667186" y="2416441"/>
            <a:ext cx="1237006" cy="1215876"/>
          </a:xfrm>
          <a:prstGeom prst="rect">
            <a:avLst/>
          </a:prstGeom>
        </p:spPr>
      </p:pic>
      <p:pic>
        <p:nvPicPr>
          <p:cNvPr id="28" name="Grafik 27"/>
          <p:cNvPicPr>
            <a:picLocks noChangeAspect="1"/>
          </p:cNvPicPr>
          <p:nvPr/>
        </p:nvPicPr>
        <p:blipFill>
          <a:blip r:embed="rId3"/>
          <a:srcRect l="62332" t="59092" r="17247" b="14131"/>
          <a:stretch/>
        </p:blipFill>
        <p:spPr bwMode="auto">
          <a:xfrm>
            <a:off x="12192000" y="2258988"/>
            <a:ext cx="1237006" cy="1215876"/>
          </a:xfrm>
          <a:prstGeom prst="rect">
            <a:avLst/>
          </a:prstGeom>
        </p:spPr>
      </p:pic>
      <p:sp>
        <p:nvSpPr>
          <p:cNvPr id="29" name="Rechteck 28"/>
          <p:cNvSpPr/>
          <p:nvPr/>
        </p:nvSpPr>
        <p:spPr bwMode="auto">
          <a:xfrm>
            <a:off x="12507727" y="2876640"/>
            <a:ext cx="104587" cy="83284"/>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3"/>
          <a:srcRect l="62768" t="17487" r="16811" b="55736"/>
          <a:stretch/>
        </p:blipFill>
        <p:spPr bwMode="auto">
          <a:xfrm>
            <a:off x="4509450" y="6997884"/>
            <a:ext cx="1237006" cy="1215876"/>
          </a:xfrm>
          <a:prstGeom prst="rect">
            <a:avLst/>
          </a:prstGeom>
        </p:spPr>
      </p:pic>
      <p:pic>
        <p:nvPicPr>
          <p:cNvPr id="7" name="Grafik 6"/>
          <p:cNvPicPr>
            <a:picLocks noChangeAspect="1"/>
          </p:cNvPicPr>
          <p:nvPr/>
        </p:nvPicPr>
        <p:blipFill>
          <a:blip r:embed="rId3"/>
          <a:srcRect l="62768" t="17487" r="16811" b="55736"/>
          <a:stretch/>
        </p:blipFill>
        <p:spPr bwMode="auto">
          <a:xfrm>
            <a:off x="8434157" y="3393931"/>
            <a:ext cx="1237006" cy="1215876"/>
          </a:xfrm>
          <a:prstGeom prst="rect">
            <a:avLst/>
          </a:prstGeom>
        </p:spPr>
      </p:pic>
      <p:sp>
        <p:nvSpPr>
          <p:cNvPr id="17" name="Rechteck 16"/>
          <p:cNvSpPr/>
          <p:nvPr/>
        </p:nvSpPr>
        <p:spPr bwMode="auto">
          <a:xfrm>
            <a:off x="8542787" y="3988461"/>
            <a:ext cx="146673" cy="87911"/>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Rechteck 17"/>
          <p:cNvSpPr/>
          <p:nvPr/>
        </p:nvSpPr>
        <p:spPr bwMode="auto">
          <a:xfrm rot="16199999">
            <a:off x="5318794" y="7568134"/>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rot="6630778">
            <a:off x="9045400" y="34488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25" name="Gerade Verbindung mit Pfeil 24"/>
          <p:cNvCxnSpPr/>
          <p:nvPr/>
        </p:nvCxnSpPr>
        <p:spPr bwMode="auto">
          <a:xfrm>
            <a:off x="5099508" y="8321666"/>
            <a:ext cx="0" cy="65975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Gerade Verbindung mit Pfeil 29"/>
          <p:cNvCxnSpPr/>
          <p:nvPr/>
        </p:nvCxnSpPr>
        <p:spPr bwMode="auto">
          <a:xfrm>
            <a:off x="13239764" y="2876640"/>
            <a:ext cx="59397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3" name="Textfeld 32"/>
          <p:cNvSpPr txBox="1"/>
          <p:nvPr/>
        </p:nvSpPr>
        <p:spPr bwMode="auto">
          <a:xfrm>
            <a:off x="12950923" y="196660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34" name="Textfeld 33"/>
          <p:cNvSpPr txBox="1"/>
          <p:nvPr/>
        </p:nvSpPr>
        <p:spPr bwMode="auto">
          <a:xfrm>
            <a:off x="5160357" y="840198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4" name="Rechteck 3"/>
          <p:cNvSpPr/>
          <p:nvPr/>
        </p:nvSpPr>
        <p:spPr bwMode="auto">
          <a:xfrm>
            <a:off x="8954902" y="1365737"/>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1" name="Textfeld 30"/>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6" name="Grafik 25"/>
          <p:cNvPicPr>
            <a:picLocks noChangeAspect="1"/>
          </p:cNvPicPr>
          <p:nvPr/>
        </p:nvPicPr>
        <p:blipFill>
          <a:blip r:embed="rId3"/>
          <a:srcRect l="78358" t="38307" r="10924" b="23093"/>
          <a:stretch/>
        </p:blipFill>
        <p:spPr bwMode="auto">
          <a:xfrm rot="13972870">
            <a:off x="8298094" y="568945"/>
            <a:ext cx="833020" cy="2248814"/>
          </a:xfrm>
          <a:prstGeom prst="rect">
            <a:avLst/>
          </a:prstGeom>
        </p:spPr>
      </p:pic>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4"/>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5"/>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6"/>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0"/>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1"/>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12"/>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12"/>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12"/>
          <a:srcRect l="62332" t="59092" r="17247" b="14131"/>
          <a:stretch/>
        </p:blipFill>
        <p:spPr bwMode="auto">
          <a:xfrm>
            <a:off x="8667186" y="2416441"/>
            <a:ext cx="1237006" cy="1215876"/>
          </a:xfrm>
          <a:prstGeom prst="rect">
            <a:avLst/>
          </a:prstGeom>
        </p:spPr>
      </p:pic>
      <p:pic>
        <p:nvPicPr>
          <p:cNvPr id="28" name="Grafik 27"/>
          <p:cNvPicPr>
            <a:picLocks noChangeAspect="1"/>
          </p:cNvPicPr>
          <p:nvPr/>
        </p:nvPicPr>
        <p:blipFill>
          <a:blip r:embed="rId12"/>
          <a:srcRect l="62332" t="59092" r="17247" b="14131"/>
          <a:stretch/>
        </p:blipFill>
        <p:spPr bwMode="auto">
          <a:xfrm>
            <a:off x="12192000" y="2258988"/>
            <a:ext cx="1237006" cy="1215876"/>
          </a:xfrm>
          <a:prstGeom prst="rect">
            <a:avLst/>
          </a:prstGeom>
        </p:spPr>
      </p:pic>
      <p:sp>
        <p:nvSpPr>
          <p:cNvPr id="29" name="Rechteck 28"/>
          <p:cNvSpPr/>
          <p:nvPr/>
        </p:nvSpPr>
        <p:spPr bwMode="auto">
          <a:xfrm>
            <a:off x="12507727" y="2876640"/>
            <a:ext cx="104587" cy="83284"/>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12"/>
          <a:srcRect l="62768" t="17487" r="16811" b="55736"/>
          <a:stretch/>
        </p:blipFill>
        <p:spPr bwMode="auto">
          <a:xfrm>
            <a:off x="4509450" y="6997884"/>
            <a:ext cx="1237006" cy="1215876"/>
          </a:xfrm>
          <a:prstGeom prst="rect">
            <a:avLst/>
          </a:prstGeom>
        </p:spPr>
      </p:pic>
      <p:pic>
        <p:nvPicPr>
          <p:cNvPr id="7" name="Grafik 6"/>
          <p:cNvPicPr>
            <a:picLocks noChangeAspect="1"/>
          </p:cNvPicPr>
          <p:nvPr/>
        </p:nvPicPr>
        <p:blipFill>
          <a:blip r:embed="rId12"/>
          <a:srcRect l="62768" t="17487" r="16811" b="55736"/>
          <a:stretch/>
        </p:blipFill>
        <p:spPr bwMode="auto">
          <a:xfrm>
            <a:off x="8434157" y="3393931"/>
            <a:ext cx="1237006" cy="1215876"/>
          </a:xfrm>
          <a:prstGeom prst="rect">
            <a:avLst/>
          </a:prstGeom>
        </p:spPr>
      </p:pic>
      <p:sp>
        <p:nvSpPr>
          <p:cNvPr id="17" name="Rechteck 16"/>
          <p:cNvSpPr/>
          <p:nvPr/>
        </p:nvSpPr>
        <p:spPr bwMode="auto">
          <a:xfrm>
            <a:off x="8542787" y="3988461"/>
            <a:ext cx="146673" cy="87911"/>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Rechteck 17"/>
          <p:cNvSpPr/>
          <p:nvPr/>
        </p:nvSpPr>
        <p:spPr bwMode="auto">
          <a:xfrm rot="16199999">
            <a:off x="5318794" y="7568134"/>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rot="6630778">
            <a:off x="9045400" y="34488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25" name="Gerade Verbindung mit Pfeil 24"/>
          <p:cNvCxnSpPr/>
          <p:nvPr/>
        </p:nvCxnSpPr>
        <p:spPr bwMode="auto">
          <a:xfrm>
            <a:off x="5099508" y="8321666"/>
            <a:ext cx="0" cy="65975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Gerade Verbindung mit Pfeil 29"/>
          <p:cNvCxnSpPr/>
          <p:nvPr/>
        </p:nvCxnSpPr>
        <p:spPr bwMode="auto">
          <a:xfrm>
            <a:off x="13239764" y="2876640"/>
            <a:ext cx="59397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3" name="Textfeld 32"/>
          <p:cNvSpPr txBox="1"/>
          <p:nvPr/>
        </p:nvSpPr>
        <p:spPr bwMode="auto">
          <a:xfrm>
            <a:off x="12950923" y="196660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34" name="Textfeld 33"/>
          <p:cNvSpPr txBox="1"/>
          <p:nvPr/>
        </p:nvSpPr>
        <p:spPr bwMode="auto">
          <a:xfrm>
            <a:off x="5160357" y="840198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pic>
        <p:nvPicPr>
          <p:cNvPr id="20" name="Grafik 19"/>
          <p:cNvPicPr>
            <a:picLocks noChangeAspect="1"/>
          </p:cNvPicPr>
          <p:nvPr/>
        </p:nvPicPr>
        <p:blipFill>
          <a:blip r:embed="rId12"/>
          <a:srcRect l="62332" t="59092" r="17247" b="14131"/>
          <a:stretch/>
        </p:blipFill>
        <p:spPr bwMode="auto">
          <a:xfrm>
            <a:off x="6447050" y="2215109"/>
            <a:ext cx="1237006" cy="1215876"/>
          </a:xfrm>
          <a:prstGeom prst="rect">
            <a:avLst/>
          </a:prstGeom>
        </p:spPr>
      </p:pic>
      <p:pic>
        <p:nvPicPr>
          <p:cNvPr id="21" name="Grafik 20"/>
          <p:cNvPicPr>
            <a:picLocks noChangeAspect="1"/>
          </p:cNvPicPr>
          <p:nvPr/>
        </p:nvPicPr>
        <p:blipFill>
          <a:blip r:embed="rId12"/>
          <a:srcRect l="62332" t="59092" r="17247" b="14131"/>
          <a:stretch/>
        </p:blipFill>
        <p:spPr bwMode="auto">
          <a:xfrm>
            <a:off x="7105309" y="2209447"/>
            <a:ext cx="1237006" cy="1215876"/>
          </a:xfrm>
          <a:prstGeom prst="rect">
            <a:avLst/>
          </a:prstGeom>
        </p:spPr>
      </p:pic>
      <p:sp>
        <p:nvSpPr>
          <p:cNvPr id="22" name="Rechteck 21"/>
          <p:cNvSpPr/>
          <p:nvPr/>
        </p:nvSpPr>
        <p:spPr bwMode="auto">
          <a:xfrm>
            <a:off x="7232078" y="2823047"/>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3"/>
          <p:cNvSpPr/>
          <p:nvPr/>
        </p:nvSpPr>
        <p:spPr bwMode="auto">
          <a:xfrm>
            <a:off x="7232077" y="2828709"/>
            <a:ext cx="320675" cy="75375"/>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1" name="Textfeld 30"/>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6" name="Grafik 25"/>
          <p:cNvPicPr>
            <a:picLocks noChangeAspect="1"/>
          </p:cNvPicPr>
          <p:nvPr/>
        </p:nvPicPr>
        <p:blipFill>
          <a:blip r:embed="rId3"/>
          <a:srcRect l="78358" t="38307" r="10924" b="23093"/>
          <a:stretch/>
        </p:blipFill>
        <p:spPr bwMode="auto">
          <a:xfrm rot="13972870">
            <a:off x="8298094" y="568945"/>
            <a:ext cx="833020" cy="2248814"/>
          </a:xfrm>
          <a:prstGeom prst="rect">
            <a:avLst/>
          </a:prstGeom>
        </p:spPr>
      </p:pic>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4"/>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5"/>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6"/>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0"/>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1"/>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12"/>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12"/>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12"/>
          <a:srcRect l="62332" t="59092" r="17247" b="14131"/>
          <a:stretch/>
        </p:blipFill>
        <p:spPr bwMode="auto">
          <a:xfrm>
            <a:off x="8667186" y="2416441"/>
            <a:ext cx="1237006" cy="1215876"/>
          </a:xfrm>
          <a:prstGeom prst="rect">
            <a:avLst/>
          </a:prstGeom>
        </p:spPr>
      </p:pic>
      <p:pic>
        <p:nvPicPr>
          <p:cNvPr id="28" name="Grafik 27"/>
          <p:cNvPicPr>
            <a:picLocks noChangeAspect="1"/>
          </p:cNvPicPr>
          <p:nvPr/>
        </p:nvPicPr>
        <p:blipFill>
          <a:blip r:embed="rId12"/>
          <a:srcRect l="62332" t="59092" r="17247" b="14131"/>
          <a:stretch/>
        </p:blipFill>
        <p:spPr bwMode="auto">
          <a:xfrm>
            <a:off x="12192000" y="2258988"/>
            <a:ext cx="1237006" cy="1215876"/>
          </a:xfrm>
          <a:prstGeom prst="rect">
            <a:avLst/>
          </a:prstGeom>
        </p:spPr>
      </p:pic>
      <p:sp>
        <p:nvSpPr>
          <p:cNvPr id="29" name="Rechteck 28"/>
          <p:cNvSpPr/>
          <p:nvPr/>
        </p:nvSpPr>
        <p:spPr bwMode="auto">
          <a:xfrm>
            <a:off x="12507727" y="2876640"/>
            <a:ext cx="104587" cy="83284"/>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12"/>
          <a:srcRect l="62768" t="17487" r="16811" b="55736"/>
          <a:stretch/>
        </p:blipFill>
        <p:spPr bwMode="auto">
          <a:xfrm>
            <a:off x="4509450" y="6997884"/>
            <a:ext cx="1237006" cy="1215876"/>
          </a:xfrm>
          <a:prstGeom prst="rect">
            <a:avLst/>
          </a:prstGeom>
        </p:spPr>
      </p:pic>
      <p:pic>
        <p:nvPicPr>
          <p:cNvPr id="7" name="Grafik 6"/>
          <p:cNvPicPr>
            <a:picLocks noChangeAspect="1"/>
          </p:cNvPicPr>
          <p:nvPr/>
        </p:nvPicPr>
        <p:blipFill>
          <a:blip r:embed="rId12"/>
          <a:srcRect l="62768" t="17487" r="16811" b="55736"/>
          <a:stretch/>
        </p:blipFill>
        <p:spPr bwMode="auto">
          <a:xfrm>
            <a:off x="8434157" y="3393931"/>
            <a:ext cx="1237006" cy="1215876"/>
          </a:xfrm>
          <a:prstGeom prst="rect">
            <a:avLst/>
          </a:prstGeom>
        </p:spPr>
      </p:pic>
      <p:sp>
        <p:nvSpPr>
          <p:cNvPr id="17" name="Rechteck 16"/>
          <p:cNvSpPr/>
          <p:nvPr/>
        </p:nvSpPr>
        <p:spPr bwMode="auto">
          <a:xfrm rot="1908334">
            <a:off x="8644788" y="3659084"/>
            <a:ext cx="146673" cy="87911"/>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Rechteck 17"/>
          <p:cNvSpPr/>
          <p:nvPr/>
        </p:nvSpPr>
        <p:spPr bwMode="auto">
          <a:xfrm rot="16199999">
            <a:off x="5318794" y="7568134"/>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rot="6630778">
            <a:off x="9045400" y="34488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25" name="Gerade Verbindung mit Pfeil 24"/>
          <p:cNvCxnSpPr/>
          <p:nvPr/>
        </p:nvCxnSpPr>
        <p:spPr bwMode="auto">
          <a:xfrm>
            <a:off x="5099508" y="8321666"/>
            <a:ext cx="0" cy="65975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Gerade Verbindung mit Pfeil 29"/>
          <p:cNvCxnSpPr/>
          <p:nvPr/>
        </p:nvCxnSpPr>
        <p:spPr bwMode="auto">
          <a:xfrm>
            <a:off x="13239764" y="2876640"/>
            <a:ext cx="59397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3" name="Textfeld 32"/>
          <p:cNvSpPr txBox="1"/>
          <p:nvPr/>
        </p:nvSpPr>
        <p:spPr bwMode="auto">
          <a:xfrm>
            <a:off x="12950923" y="196660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34" name="Textfeld 33"/>
          <p:cNvSpPr txBox="1"/>
          <p:nvPr/>
        </p:nvSpPr>
        <p:spPr bwMode="auto">
          <a:xfrm>
            <a:off x="5160357" y="840198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pic>
        <p:nvPicPr>
          <p:cNvPr id="20" name="Grafik 19"/>
          <p:cNvPicPr>
            <a:picLocks noChangeAspect="1"/>
          </p:cNvPicPr>
          <p:nvPr/>
        </p:nvPicPr>
        <p:blipFill>
          <a:blip r:embed="rId12"/>
          <a:srcRect l="62332" t="59092" r="17247" b="14131"/>
          <a:stretch/>
        </p:blipFill>
        <p:spPr bwMode="auto">
          <a:xfrm>
            <a:off x="6447050" y="2215109"/>
            <a:ext cx="1237006" cy="1215876"/>
          </a:xfrm>
          <a:prstGeom prst="rect">
            <a:avLst/>
          </a:prstGeom>
        </p:spPr>
      </p:pic>
      <p:pic>
        <p:nvPicPr>
          <p:cNvPr id="21" name="Grafik 20"/>
          <p:cNvPicPr>
            <a:picLocks noChangeAspect="1"/>
          </p:cNvPicPr>
          <p:nvPr/>
        </p:nvPicPr>
        <p:blipFill>
          <a:blip r:embed="rId12"/>
          <a:srcRect l="62332" t="59092" r="17247" b="14131"/>
          <a:stretch/>
        </p:blipFill>
        <p:spPr bwMode="auto">
          <a:xfrm>
            <a:off x="7521310" y="2297248"/>
            <a:ext cx="1237006" cy="1215876"/>
          </a:xfrm>
          <a:prstGeom prst="rect">
            <a:avLst/>
          </a:prstGeom>
        </p:spPr>
      </p:pic>
      <p:sp>
        <p:nvSpPr>
          <p:cNvPr id="22" name="Rechteck 21"/>
          <p:cNvSpPr/>
          <p:nvPr/>
        </p:nvSpPr>
        <p:spPr bwMode="auto">
          <a:xfrm>
            <a:off x="7232079" y="2823047"/>
            <a:ext cx="178264" cy="78156"/>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3"/>
          <p:cNvSpPr/>
          <p:nvPr/>
        </p:nvSpPr>
        <p:spPr bwMode="auto">
          <a:xfrm>
            <a:off x="7826561" y="2922711"/>
            <a:ext cx="160005" cy="81012"/>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1" name="Textfeld 30"/>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6" name="Grafik 25"/>
          <p:cNvPicPr>
            <a:picLocks noChangeAspect="1"/>
          </p:cNvPicPr>
          <p:nvPr/>
        </p:nvPicPr>
        <p:blipFill>
          <a:blip r:embed="rId3"/>
          <a:srcRect l="78358" t="38307" r="10924" b="23093"/>
          <a:stretch/>
        </p:blipFill>
        <p:spPr bwMode="auto">
          <a:xfrm rot="13972870">
            <a:off x="8298094" y="568945"/>
            <a:ext cx="833020" cy="2248814"/>
          </a:xfrm>
          <a:prstGeom prst="rect">
            <a:avLst/>
          </a:prstGeom>
        </p:spPr>
      </p:pic>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4"/>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5"/>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6"/>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0"/>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1"/>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12"/>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12"/>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12"/>
          <a:srcRect l="62332" t="59092" r="17247" b="14131"/>
          <a:stretch/>
        </p:blipFill>
        <p:spPr bwMode="auto">
          <a:xfrm>
            <a:off x="8667186" y="2416441"/>
            <a:ext cx="1237006" cy="1215876"/>
          </a:xfrm>
          <a:prstGeom prst="rect">
            <a:avLst/>
          </a:prstGeom>
        </p:spPr>
      </p:pic>
      <p:pic>
        <p:nvPicPr>
          <p:cNvPr id="28" name="Grafik 27"/>
          <p:cNvPicPr>
            <a:picLocks noChangeAspect="1"/>
          </p:cNvPicPr>
          <p:nvPr/>
        </p:nvPicPr>
        <p:blipFill>
          <a:blip r:embed="rId12"/>
          <a:srcRect l="62332" t="59092" r="17247" b="14131"/>
          <a:stretch/>
        </p:blipFill>
        <p:spPr bwMode="auto">
          <a:xfrm>
            <a:off x="12192000" y="2258988"/>
            <a:ext cx="1237006" cy="1215876"/>
          </a:xfrm>
          <a:prstGeom prst="rect">
            <a:avLst/>
          </a:prstGeom>
        </p:spPr>
      </p:pic>
      <p:sp>
        <p:nvSpPr>
          <p:cNvPr id="29" name="Rechteck 28"/>
          <p:cNvSpPr/>
          <p:nvPr/>
        </p:nvSpPr>
        <p:spPr bwMode="auto">
          <a:xfrm>
            <a:off x="12507727" y="2876640"/>
            <a:ext cx="104587" cy="83284"/>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12"/>
          <a:srcRect l="62768" t="17487" r="16811" b="55736"/>
          <a:stretch/>
        </p:blipFill>
        <p:spPr bwMode="auto">
          <a:xfrm>
            <a:off x="4509450" y="6997884"/>
            <a:ext cx="1237006" cy="1215876"/>
          </a:xfrm>
          <a:prstGeom prst="rect">
            <a:avLst/>
          </a:prstGeom>
        </p:spPr>
      </p:pic>
      <p:pic>
        <p:nvPicPr>
          <p:cNvPr id="7" name="Grafik 6"/>
          <p:cNvPicPr>
            <a:picLocks noChangeAspect="1"/>
          </p:cNvPicPr>
          <p:nvPr/>
        </p:nvPicPr>
        <p:blipFill>
          <a:blip r:embed="rId12"/>
          <a:srcRect l="62768" t="17487" r="16811" b="55736"/>
          <a:stretch/>
        </p:blipFill>
        <p:spPr bwMode="auto">
          <a:xfrm>
            <a:off x="8434157" y="3393931"/>
            <a:ext cx="1237006" cy="1215876"/>
          </a:xfrm>
          <a:prstGeom prst="rect">
            <a:avLst/>
          </a:prstGeom>
        </p:spPr>
      </p:pic>
      <p:sp>
        <p:nvSpPr>
          <p:cNvPr id="17" name="Rechteck 16"/>
          <p:cNvSpPr/>
          <p:nvPr/>
        </p:nvSpPr>
        <p:spPr bwMode="auto">
          <a:xfrm rot="1908334">
            <a:off x="8644788" y="3659084"/>
            <a:ext cx="146673" cy="87911"/>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Rechteck 17"/>
          <p:cNvSpPr/>
          <p:nvPr/>
        </p:nvSpPr>
        <p:spPr bwMode="auto">
          <a:xfrm rot="16199999">
            <a:off x="5318794" y="7568134"/>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rot="6630778">
            <a:off x="9045400" y="34488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25" name="Gerade Verbindung mit Pfeil 24"/>
          <p:cNvCxnSpPr/>
          <p:nvPr/>
        </p:nvCxnSpPr>
        <p:spPr bwMode="auto">
          <a:xfrm>
            <a:off x="5099508" y="8321666"/>
            <a:ext cx="0" cy="65975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Gerade Verbindung mit Pfeil 29"/>
          <p:cNvCxnSpPr/>
          <p:nvPr/>
        </p:nvCxnSpPr>
        <p:spPr bwMode="auto">
          <a:xfrm>
            <a:off x="13239764" y="2876640"/>
            <a:ext cx="59397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3" name="Textfeld 32"/>
          <p:cNvSpPr txBox="1"/>
          <p:nvPr/>
        </p:nvSpPr>
        <p:spPr bwMode="auto">
          <a:xfrm>
            <a:off x="12950923" y="196660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34" name="Textfeld 33"/>
          <p:cNvSpPr txBox="1"/>
          <p:nvPr/>
        </p:nvSpPr>
        <p:spPr bwMode="auto">
          <a:xfrm>
            <a:off x="5160357" y="840198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pic>
        <p:nvPicPr>
          <p:cNvPr id="20" name="Grafik 19"/>
          <p:cNvPicPr>
            <a:picLocks noChangeAspect="1"/>
          </p:cNvPicPr>
          <p:nvPr/>
        </p:nvPicPr>
        <p:blipFill>
          <a:blip r:embed="rId12"/>
          <a:srcRect l="62332" t="59092" r="17247" b="14131"/>
          <a:stretch/>
        </p:blipFill>
        <p:spPr bwMode="auto">
          <a:xfrm>
            <a:off x="4563140" y="4485719"/>
            <a:ext cx="1237006" cy="1215876"/>
          </a:xfrm>
          <a:prstGeom prst="rect">
            <a:avLst/>
          </a:prstGeom>
        </p:spPr>
      </p:pic>
      <p:pic>
        <p:nvPicPr>
          <p:cNvPr id="21" name="Grafik 20"/>
          <p:cNvPicPr>
            <a:picLocks noChangeAspect="1"/>
          </p:cNvPicPr>
          <p:nvPr/>
        </p:nvPicPr>
        <p:blipFill>
          <a:blip r:embed="rId12"/>
          <a:srcRect l="62332" t="59092" r="17247" b="14131"/>
          <a:stretch/>
        </p:blipFill>
        <p:spPr bwMode="auto">
          <a:xfrm>
            <a:off x="7521310" y="2297248"/>
            <a:ext cx="1237006" cy="1215876"/>
          </a:xfrm>
          <a:prstGeom prst="rect">
            <a:avLst/>
          </a:prstGeom>
        </p:spPr>
      </p:pic>
      <p:sp>
        <p:nvSpPr>
          <p:cNvPr id="22" name="Rechteck 21"/>
          <p:cNvSpPr/>
          <p:nvPr/>
        </p:nvSpPr>
        <p:spPr bwMode="auto">
          <a:xfrm>
            <a:off x="5348169" y="5093657"/>
            <a:ext cx="178264" cy="78156"/>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3"/>
          <p:cNvSpPr/>
          <p:nvPr/>
        </p:nvSpPr>
        <p:spPr bwMode="auto">
          <a:xfrm>
            <a:off x="7826561" y="2922711"/>
            <a:ext cx="160005" cy="81012"/>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31" name="Gerade Verbindung mit Pfeil 30"/>
          <p:cNvCxnSpPr/>
          <p:nvPr/>
        </p:nvCxnSpPr>
        <p:spPr bwMode="auto">
          <a:xfrm>
            <a:off x="5127585" y="5684650"/>
            <a:ext cx="0" cy="65975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2" name="Textfeld 31"/>
          <p:cNvSpPr txBox="1"/>
          <p:nvPr/>
        </p:nvSpPr>
        <p:spPr bwMode="auto">
          <a:xfrm>
            <a:off x="5188434" y="5764964"/>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35" name="Textfeld 34"/>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hteck 1"/>
          <p:cNvSpPr/>
          <p:nvPr/>
        </p:nvSpPr>
        <p:spPr bwMode="auto">
          <a:xfrm>
            <a:off x="10920251" y="5934489"/>
            <a:ext cx="1159151"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 name="Rechteck 2"/>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6" name="Grafik 25" descr="Ein Bild, das Schwarz, Dunkelheit enthält.&#10;&#10;Automatisch generierte Beschreibung"/>
          <p:cNvPicPr>
            <a:picLocks noChangeAspect="1"/>
          </p:cNvPicPr>
          <p:nvPr/>
        </p:nvPicPr>
        <p:blipFill>
          <a:blip r:embed="rId3"/>
          <a:stretch/>
        </p:blipFill>
        <p:spPr bwMode="auto">
          <a:xfrm>
            <a:off x="-227001" y="125051"/>
            <a:ext cx="4061827" cy="4563556"/>
          </a:xfrm>
          <a:prstGeom prst="rect">
            <a:avLst/>
          </a:prstGeom>
        </p:spPr>
      </p:pic>
      <p:sp>
        <p:nvSpPr>
          <p:cNvPr id="20" name="Pfeil nach rechts 19">
            <a:hlinkClick r:id="" action="ppaction://hlinkshowjump?jump=nextslide"/>
          </p:cNvPr>
          <p:cNvSpPr/>
          <p:nvPr/>
        </p:nvSpPr>
        <p:spPr bwMode="auto">
          <a:xfrm>
            <a:off x="11170331" y="6055158"/>
            <a:ext cx="801917"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 action="ppaction://hlinkshowjump?jump=previousslide"/>
          </p:cNvPr>
          <p:cNvSpPr/>
          <p:nvPr/>
        </p:nvSpPr>
        <p:spPr bwMode="auto">
          <a:xfrm rot="10800000">
            <a:off x="124471" y="6164854"/>
            <a:ext cx="998534" cy="548335"/>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2" name="Textfeld 21"/>
          <p:cNvSpPr txBox="1"/>
          <p:nvPr/>
        </p:nvSpPr>
        <p:spPr bwMode="auto">
          <a:xfrm>
            <a:off x="599585" y="2081733"/>
            <a:ext cx="3539613" cy="461665"/>
          </a:xfrm>
          <a:prstGeom prst="rect">
            <a:avLst/>
          </a:prstGeom>
          <a:noFill/>
        </p:spPr>
        <p:txBody>
          <a:bodyPr wrap="square" rtlCol="0">
            <a:spAutoFit/>
          </a:bodyPr>
          <a:lstStyle/>
          <a:p>
            <a:pPr>
              <a:defRPr/>
            </a:pPr>
            <a:r>
              <a:rPr lang="de-DE" sz="2400"/>
              <a:t>Hallo, ich bin DEAN!</a:t>
            </a:r>
            <a:endParaRPr/>
          </a:p>
        </p:txBody>
      </p:sp>
      <p:pic>
        <p:nvPicPr>
          <p:cNvPr id="24" name="Grafik 23" descr="Ein Bild, das Clipart, Grafiken, Screenshot, Animierter Cartoon enthält.&#10;&#10;Automatisch generierte Beschreibung"/>
          <p:cNvPicPr>
            <a:picLocks noChangeAspect="1"/>
          </p:cNvPicPr>
          <p:nvPr/>
        </p:nvPicPr>
        <p:blipFill>
          <a:blip r:embed="rId4"/>
          <a:stretch/>
        </p:blipFill>
        <p:spPr bwMode="auto">
          <a:xfrm>
            <a:off x="1864412" y="1846786"/>
            <a:ext cx="4825049" cy="4825049"/>
          </a:xfrm>
          <a:prstGeom prst="rect">
            <a:avLst/>
          </a:prstGeom>
          <a:ln>
            <a:noFill/>
          </a:ln>
          <a:effectLst>
            <a:outerShdw blurRad="292100" dist="139700" dir="2700000" algn="tl" rotWithShape="0">
              <a:srgbClr val="333333">
                <a:alpha val="65000"/>
              </a:srgbClr>
            </a:outerShdw>
          </a:effectLst>
        </p:spPr>
      </p:pic>
      <p:sp>
        <p:nvSpPr>
          <p:cNvPr id="27" name="Textfeld 26"/>
          <p:cNvSpPr txBox="1"/>
          <p:nvPr/>
        </p:nvSpPr>
        <p:spPr bwMode="auto">
          <a:xfrm>
            <a:off x="5926239" y="1278422"/>
            <a:ext cx="5879074" cy="3693319"/>
          </a:xfrm>
          <a:prstGeom prst="rect">
            <a:avLst/>
          </a:prstGeom>
          <a:noFill/>
        </p:spPr>
        <p:txBody>
          <a:bodyPr wrap="square" rtlCol="0">
            <a:spAutoFit/>
          </a:bodyPr>
          <a:lstStyle/>
          <a:p>
            <a:pPr>
              <a:defRPr/>
            </a:pPr>
            <a:r>
              <a:rPr lang="de-DE" b="1"/>
              <a:t>DEAN ist ein interaktives eBook, dass dich durch das heutige Experiment führt!</a:t>
            </a:r>
            <a:endParaRPr/>
          </a:p>
          <a:p>
            <a:pPr>
              <a:defRPr/>
            </a:pPr>
            <a:endParaRPr lang="de-DE"/>
          </a:p>
          <a:p>
            <a:pPr>
              <a:defRPr/>
            </a:pPr>
            <a:endParaRPr lang="de-DE"/>
          </a:p>
          <a:p>
            <a:pPr marL="285750" indent="-285750">
              <a:buFont typeface="Arial"/>
              <a:buChar char="•"/>
              <a:defRPr/>
            </a:pPr>
            <a:r>
              <a:rPr lang="de-DE"/>
              <a:t>Unten rechts findest du einen Pfeil, der dich durch einen Klick auf die </a:t>
            </a:r>
            <a:r>
              <a:rPr lang="de-DE" b="1"/>
              <a:t>nächste Seite </a:t>
            </a:r>
            <a:r>
              <a:rPr lang="de-DE"/>
              <a:t>leitet.</a:t>
            </a:r>
            <a:endParaRPr/>
          </a:p>
          <a:p>
            <a:pPr marL="285750" indent="-285750">
              <a:buFont typeface="Arial"/>
              <a:buChar char="•"/>
              <a:defRPr/>
            </a:pPr>
            <a:r>
              <a:rPr lang="de-DE"/>
              <a:t>Unten links ist ein Pfeil, mit dem du zur vorherigen Seite </a:t>
            </a:r>
            <a:r>
              <a:rPr lang="de-DE" b="1"/>
              <a:t>zurückspringen </a:t>
            </a:r>
            <a:r>
              <a:rPr lang="de-DE"/>
              <a:t>kannst.</a:t>
            </a:r>
            <a:endParaRPr/>
          </a:p>
          <a:p>
            <a:pPr marL="285750" indent="-285750">
              <a:buFont typeface="Arial"/>
              <a:buChar char="•"/>
              <a:defRPr/>
            </a:pPr>
            <a:r>
              <a:rPr lang="de-DE"/>
              <a:t>Einige </a:t>
            </a:r>
            <a:r>
              <a:rPr lang="de-DE" b="1"/>
              <a:t>Logos und Objekte </a:t>
            </a:r>
            <a:r>
              <a:rPr lang="de-DE"/>
              <a:t>kannst du anklicken. Diese sind grau hinterlegt und verlinken dann auf weitere Informationen oder Hinweise auf weitere Seiten.</a:t>
            </a:r>
            <a:endParaRPr/>
          </a:p>
          <a:p>
            <a:pPr marL="285750" indent="-285750">
              <a:buFont typeface="Arial"/>
              <a:buChar char="•"/>
              <a:defRPr/>
            </a:pPr>
            <a:endParaRPr lang="de-DE"/>
          </a:p>
          <a:p>
            <a:pPr>
              <a:defRPr/>
            </a:pPr>
            <a:r>
              <a:rPr lang="de-DE" b="1"/>
              <a:t>Wenn es los gehen kann, klicke auf den Pfeil rechts unten!</a:t>
            </a:r>
            <a:endParaRPr/>
          </a:p>
        </p:txBody>
      </p:sp>
      <p:pic>
        <p:nvPicPr>
          <p:cNvPr id="4"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5" name="Grafik 4"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6"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7" name="Gerade Verbindung 6"/>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8" name="Grafik 7"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9" name="Grafik 8"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0" name="Grafik 9"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1" name="Gruppieren 10"/>
          <p:cNvGrpSpPr/>
          <p:nvPr/>
        </p:nvGrpSpPr>
        <p:grpSpPr bwMode="auto">
          <a:xfrm>
            <a:off x="3486565" y="0"/>
            <a:ext cx="3923777" cy="771278"/>
            <a:chOff x="3486565" y="0"/>
            <a:chExt cx="3923777" cy="771278"/>
          </a:xfrm>
        </p:grpSpPr>
        <p:pic>
          <p:nvPicPr>
            <p:cNvPr id="12" name="Grafik 11"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3" name="Grafik 12"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sp>
        <p:nvSpPr>
          <p:cNvPr id="15" name="Textfeld 14"/>
          <p:cNvSpPr txBox="1"/>
          <p:nvPr/>
        </p:nvSpPr>
        <p:spPr bwMode="auto">
          <a:xfrm rot="435679">
            <a:off x="6272359" y="5558558"/>
            <a:ext cx="3754575" cy="1200329"/>
          </a:xfrm>
          <a:prstGeom prst="rect">
            <a:avLst/>
          </a:prstGeom>
          <a:noFill/>
        </p:spPr>
        <p:txBody>
          <a:bodyPr wrap="square">
            <a:spAutoFit/>
          </a:bodyPr>
          <a:lstStyle/>
          <a:p>
            <a:pPr algn="just">
              <a:defRPr/>
            </a:pPr>
            <a:r>
              <a:rPr lang="de-DE" b="1">
                <a:solidFill>
                  <a:srgbClr val="FA6200"/>
                </a:solidFill>
              </a:rPr>
              <a:t>Hinweis: Dieser DEAN ist für die Schülerinnen und Schüler-Perspektive gestaltet, weshalb auch das „du“ verwendet wird.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6" name="Grafik 25"/>
          <p:cNvPicPr>
            <a:picLocks noChangeAspect="1"/>
          </p:cNvPicPr>
          <p:nvPr/>
        </p:nvPicPr>
        <p:blipFill>
          <a:blip r:embed="rId3"/>
          <a:srcRect l="78358" t="38307" r="10924" b="23093"/>
          <a:stretch/>
        </p:blipFill>
        <p:spPr bwMode="auto">
          <a:xfrm rot="13972870">
            <a:off x="8298094" y="568945"/>
            <a:ext cx="833020" cy="2248814"/>
          </a:xfrm>
          <a:prstGeom prst="rect">
            <a:avLst/>
          </a:prstGeom>
        </p:spPr>
      </p:pic>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4"/>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5"/>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6"/>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0"/>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1"/>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12"/>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12"/>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12"/>
          <a:srcRect l="62332" t="59092" r="17247" b="14131"/>
          <a:stretch/>
        </p:blipFill>
        <p:spPr bwMode="auto">
          <a:xfrm>
            <a:off x="8667186" y="2416441"/>
            <a:ext cx="1237006" cy="1215876"/>
          </a:xfrm>
          <a:prstGeom prst="rect">
            <a:avLst/>
          </a:prstGeom>
        </p:spPr>
      </p:pic>
      <p:pic>
        <p:nvPicPr>
          <p:cNvPr id="28" name="Grafik 27"/>
          <p:cNvPicPr>
            <a:picLocks noChangeAspect="1"/>
          </p:cNvPicPr>
          <p:nvPr/>
        </p:nvPicPr>
        <p:blipFill>
          <a:blip r:embed="rId12"/>
          <a:srcRect l="62332" t="59092" r="17247" b="14131"/>
          <a:stretch/>
        </p:blipFill>
        <p:spPr bwMode="auto">
          <a:xfrm>
            <a:off x="12192000" y="2258988"/>
            <a:ext cx="1237006" cy="1215876"/>
          </a:xfrm>
          <a:prstGeom prst="rect">
            <a:avLst/>
          </a:prstGeom>
        </p:spPr>
      </p:pic>
      <p:sp>
        <p:nvSpPr>
          <p:cNvPr id="29" name="Rechteck 28"/>
          <p:cNvSpPr/>
          <p:nvPr/>
        </p:nvSpPr>
        <p:spPr bwMode="auto">
          <a:xfrm>
            <a:off x="12507727" y="2876640"/>
            <a:ext cx="104587" cy="83284"/>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12"/>
          <a:srcRect l="62768" t="17487" r="16811" b="55736"/>
          <a:stretch/>
        </p:blipFill>
        <p:spPr bwMode="auto">
          <a:xfrm>
            <a:off x="4509450" y="6997884"/>
            <a:ext cx="1237006" cy="1215876"/>
          </a:xfrm>
          <a:prstGeom prst="rect">
            <a:avLst/>
          </a:prstGeom>
        </p:spPr>
      </p:pic>
      <p:pic>
        <p:nvPicPr>
          <p:cNvPr id="7" name="Grafik 6"/>
          <p:cNvPicPr>
            <a:picLocks noChangeAspect="1"/>
          </p:cNvPicPr>
          <p:nvPr/>
        </p:nvPicPr>
        <p:blipFill>
          <a:blip r:embed="rId12"/>
          <a:srcRect l="62768" t="17487" r="16811" b="55736"/>
          <a:stretch/>
        </p:blipFill>
        <p:spPr bwMode="auto">
          <a:xfrm>
            <a:off x="8434157" y="3393931"/>
            <a:ext cx="1237006" cy="1215876"/>
          </a:xfrm>
          <a:prstGeom prst="rect">
            <a:avLst/>
          </a:prstGeom>
        </p:spPr>
      </p:pic>
      <p:sp>
        <p:nvSpPr>
          <p:cNvPr id="17" name="Rechteck 16"/>
          <p:cNvSpPr/>
          <p:nvPr/>
        </p:nvSpPr>
        <p:spPr bwMode="auto">
          <a:xfrm rot="1908334">
            <a:off x="8644788" y="3659084"/>
            <a:ext cx="146673" cy="87911"/>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Rechteck 17"/>
          <p:cNvSpPr/>
          <p:nvPr/>
        </p:nvSpPr>
        <p:spPr bwMode="auto">
          <a:xfrm rot="16199999">
            <a:off x="5318794" y="7568134"/>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rot="6630778">
            <a:off x="9045400" y="34488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25" name="Gerade Verbindung mit Pfeil 24"/>
          <p:cNvCxnSpPr/>
          <p:nvPr/>
        </p:nvCxnSpPr>
        <p:spPr bwMode="auto">
          <a:xfrm>
            <a:off x="5099508" y="8321666"/>
            <a:ext cx="0" cy="65975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Gerade Verbindung mit Pfeil 29"/>
          <p:cNvCxnSpPr/>
          <p:nvPr/>
        </p:nvCxnSpPr>
        <p:spPr bwMode="auto">
          <a:xfrm>
            <a:off x="13239764" y="2876640"/>
            <a:ext cx="59397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3" name="Textfeld 32"/>
          <p:cNvSpPr txBox="1"/>
          <p:nvPr/>
        </p:nvSpPr>
        <p:spPr bwMode="auto">
          <a:xfrm>
            <a:off x="12950923" y="196660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34" name="Textfeld 33"/>
          <p:cNvSpPr txBox="1"/>
          <p:nvPr/>
        </p:nvSpPr>
        <p:spPr bwMode="auto">
          <a:xfrm>
            <a:off x="5160357" y="840198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pic>
        <p:nvPicPr>
          <p:cNvPr id="20" name="Grafik 19"/>
          <p:cNvPicPr>
            <a:picLocks noChangeAspect="1"/>
          </p:cNvPicPr>
          <p:nvPr/>
        </p:nvPicPr>
        <p:blipFill>
          <a:blip r:embed="rId12"/>
          <a:srcRect l="62332" t="59092" r="17247" b="14131"/>
          <a:stretch/>
        </p:blipFill>
        <p:spPr bwMode="auto">
          <a:xfrm>
            <a:off x="4541854" y="6837546"/>
            <a:ext cx="1237006" cy="1215876"/>
          </a:xfrm>
          <a:prstGeom prst="rect">
            <a:avLst/>
          </a:prstGeom>
        </p:spPr>
      </p:pic>
      <p:pic>
        <p:nvPicPr>
          <p:cNvPr id="21" name="Grafik 20"/>
          <p:cNvPicPr>
            <a:picLocks noChangeAspect="1"/>
          </p:cNvPicPr>
          <p:nvPr/>
        </p:nvPicPr>
        <p:blipFill>
          <a:blip r:embed="rId12"/>
          <a:srcRect l="62332" t="59092" r="17247" b="14131"/>
          <a:stretch/>
        </p:blipFill>
        <p:spPr bwMode="auto">
          <a:xfrm>
            <a:off x="7521310" y="2297248"/>
            <a:ext cx="1237006" cy="1215876"/>
          </a:xfrm>
          <a:prstGeom prst="rect">
            <a:avLst/>
          </a:prstGeom>
        </p:spPr>
      </p:pic>
      <p:sp>
        <p:nvSpPr>
          <p:cNvPr id="22" name="Rechteck 21"/>
          <p:cNvSpPr/>
          <p:nvPr/>
        </p:nvSpPr>
        <p:spPr bwMode="auto">
          <a:xfrm>
            <a:off x="5326883" y="7445484"/>
            <a:ext cx="178264" cy="78156"/>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3"/>
          <p:cNvSpPr/>
          <p:nvPr/>
        </p:nvSpPr>
        <p:spPr bwMode="auto">
          <a:xfrm>
            <a:off x="7826561" y="2922711"/>
            <a:ext cx="160005" cy="81012"/>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31" name="Gerade Verbindung mit Pfeil 30"/>
          <p:cNvCxnSpPr/>
          <p:nvPr/>
        </p:nvCxnSpPr>
        <p:spPr bwMode="auto">
          <a:xfrm>
            <a:off x="5106299" y="8036477"/>
            <a:ext cx="0" cy="65975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2" name="Textfeld 31"/>
          <p:cNvSpPr txBox="1"/>
          <p:nvPr/>
        </p:nvSpPr>
        <p:spPr bwMode="auto">
          <a:xfrm>
            <a:off x="5167148" y="8116791"/>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35" name="Textfeld 34"/>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6" name="Grafik 25"/>
          <p:cNvPicPr>
            <a:picLocks noChangeAspect="1"/>
          </p:cNvPicPr>
          <p:nvPr/>
        </p:nvPicPr>
        <p:blipFill>
          <a:blip r:embed="rId3"/>
          <a:srcRect l="78358" t="38307" r="10924" b="23093"/>
          <a:stretch/>
        </p:blipFill>
        <p:spPr bwMode="auto">
          <a:xfrm rot="13972870">
            <a:off x="8298094" y="568945"/>
            <a:ext cx="833020" cy="2248814"/>
          </a:xfrm>
          <a:prstGeom prst="rect">
            <a:avLst/>
          </a:prstGeom>
        </p:spPr>
      </p:pic>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4"/>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5"/>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6"/>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0"/>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1"/>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12"/>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12"/>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12"/>
          <a:srcRect l="62332" t="59092" r="17247" b="14131"/>
          <a:stretch/>
        </p:blipFill>
        <p:spPr bwMode="auto">
          <a:xfrm>
            <a:off x="8667186" y="2416441"/>
            <a:ext cx="1237006" cy="1215876"/>
          </a:xfrm>
          <a:prstGeom prst="rect">
            <a:avLst/>
          </a:prstGeom>
        </p:spPr>
      </p:pic>
      <p:pic>
        <p:nvPicPr>
          <p:cNvPr id="28" name="Grafik 27"/>
          <p:cNvPicPr>
            <a:picLocks noChangeAspect="1"/>
          </p:cNvPicPr>
          <p:nvPr/>
        </p:nvPicPr>
        <p:blipFill>
          <a:blip r:embed="rId12"/>
          <a:srcRect l="62332" t="59092" r="17247" b="14131"/>
          <a:stretch/>
        </p:blipFill>
        <p:spPr bwMode="auto">
          <a:xfrm>
            <a:off x="12192000" y="2258988"/>
            <a:ext cx="1237006" cy="1215876"/>
          </a:xfrm>
          <a:prstGeom prst="rect">
            <a:avLst/>
          </a:prstGeom>
        </p:spPr>
      </p:pic>
      <p:sp>
        <p:nvSpPr>
          <p:cNvPr id="29" name="Rechteck 28"/>
          <p:cNvSpPr/>
          <p:nvPr/>
        </p:nvSpPr>
        <p:spPr bwMode="auto">
          <a:xfrm>
            <a:off x="12507727" y="2876640"/>
            <a:ext cx="104587" cy="83284"/>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12"/>
          <a:srcRect l="62768" t="17487" r="16811" b="55736"/>
          <a:stretch/>
        </p:blipFill>
        <p:spPr bwMode="auto">
          <a:xfrm>
            <a:off x="4509450" y="6997884"/>
            <a:ext cx="1237006" cy="1215876"/>
          </a:xfrm>
          <a:prstGeom prst="rect">
            <a:avLst/>
          </a:prstGeom>
        </p:spPr>
      </p:pic>
      <p:pic>
        <p:nvPicPr>
          <p:cNvPr id="7" name="Grafik 6"/>
          <p:cNvPicPr>
            <a:picLocks noChangeAspect="1"/>
          </p:cNvPicPr>
          <p:nvPr/>
        </p:nvPicPr>
        <p:blipFill>
          <a:blip r:embed="rId12"/>
          <a:srcRect l="62768" t="17487" r="16811" b="55736"/>
          <a:stretch/>
        </p:blipFill>
        <p:spPr bwMode="auto">
          <a:xfrm>
            <a:off x="8434157" y="3393931"/>
            <a:ext cx="1237006" cy="1215876"/>
          </a:xfrm>
          <a:prstGeom prst="rect">
            <a:avLst/>
          </a:prstGeom>
        </p:spPr>
      </p:pic>
      <p:sp>
        <p:nvSpPr>
          <p:cNvPr id="18" name="Rechteck 17"/>
          <p:cNvSpPr/>
          <p:nvPr/>
        </p:nvSpPr>
        <p:spPr bwMode="auto">
          <a:xfrm rot="16199999">
            <a:off x="5318794" y="7568134"/>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rot="6630778">
            <a:off x="9045400" y="34488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25" name="Gerade Verbindung mit Pfeil 24"/>
          <p:cNvCxnSpPr/>
          <p:nvPr/>
        </p:nvCxnSpPr>
        <p:spPr bwMode="auto">
          <a:xfrm>
            <a:off x="5099508" y="8321666"/>
            <a:ext cx="0" cy="65975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Gerade Verbindung mit Pfeil 29"/>
          <p:cNvCxnSpPr/>
          <p:nvPr/>
        </p:nvCxnSpPr>
        <p:spPr bwMode="auto">
          <a:xfrm>
            <a:off x="13239764" y="2876640"/>
            <a:ext cx="59397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3" name="Textfeld 32"/>
          <p:cNvSpPr txBox="1"/>
          <p:nvPr/>
        </p:nvSpPr>
        <p:spPr bwMode="auto">
          <a:xfrm>
            <a:off x="12950923" y="196660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34" name="Textfeld 33"/>
          <p:cNvSpPr txBox="1"/>
          <p:nvPr/>
        </p:nvSpPr>
        <p:spPr bwMode="auto">
          <a:xfrm>
            <a:off x="5160357" y="840198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pic>
        <p:nvPicPr>
          <p:cNvPr id="20" name="Grafik 19"/>
          <p:cNvPicPr>
            <a:picLocks noChangeAspect="1"/>
          </p:cNvPicPr>
          <p:nvPr/>
        </p:nvPicPr>
        <p:blipFill>
          <a:blip r:embed="rId12"/>
          <a:srcRect l="62332" t="59092" r="17247" b="14131"/>
          <a:stretch/>
        </p:blipFill>
        <p:spPr bwMode="auto">
          <a:xfrm>
            <a:off x="4541854" y="6837546"/>
            <a:ext cx="1237006" cy="1215876"/>
          </a:xfrm>
          <a:prstGeom prst="rect">
            <a:avLst/>
          </a:prstGeom>
        </p:spPr>
      </p:pic>
      <p:pic>
        <p:nvPicPr>
          <p:cNvPr id="21" name="Grafik 20"/>
          <p:cNvPicPr>
            <a:picLocks noChangeAspect="1"/>
          </p:cNvPicPr>
          <p:nvPr/>
        </p:nvPicPr>
        <p:blipFill>
          <a:blip r:embed="rId12"/>
          <a:srcRect l="62332" t="59092" r="17247" b="14131"/>
          <a:stretch/>
        </p:blipFill>
        <p:spPr bwMode="auto">
          <a:xfrm>
            <a:off x="7582625" y="2685350"/>
            <a:ext cx="1237006" cy="1215876"/>
          </a:xfrm>
          <a:prstGeom prst="rect">
            <a:avLst/>
          </a:prstGeom>
        </p:spPr>
      </p:pic>
      <p:sp>
        <p:nvSpPr>
          <p:cNvPr id="22" name="Rechteck 21"/>
          <p:cNvSpPr/>
          <p:nvPr/>
        </p:nvSpPr>
        <p:spPr bwMode="auto">
          <a:xfrm>
            <a:off x="5326883" y="7445484"/>
            <a:ext cx="178264" cy="78156"/>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3"/>
          <p:cNvSpPr/>
          <p:nvPr/>
        </p:nvSpPr>
        <p:spPr bwMode="auto">
          <a:xfrm rot="1928271">
            <a:off x="8400365" y="3506004"/>
            <a:ext cx="160005" cy="81012"/>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31" name="Gerade Verbindung mit Pfeil 30"/>
          <p:cNvCxnSpPr/>
          <p:nvPr/>
        </p:nvCxnSpPr>
        <p:spPr bwMode="auto">
          <a:xfrm>
            <a:off x="5106299" y="8036477"/>
            <a:ext cx="0" cy="65975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2" name="Textfeld 31"/>
          <p:cNvSpPr txBox="1"/>
          <p:nvPr/>
        </p:nvSpPr>
        <p:spPr bwMode="auto">
          <a:xfrm>
            <a:off x="5167148" y="8116791"/>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17" name="Rechteck 16"/>
          <p:cNvSpPr/>
          <p:nvPr/>
        </p:nvSpPr>
        <p:spPr bwMode="auto">
          <a:xfrm rot="1908334">
            <a:off x="8398153" y="3539616"/>
            <a:ext cx="311599" cy="87911"/>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5" name="Textfeld 34"/>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6" name="Grafik 25"/>
          <p:cNvPicPr>
            <a:picLocks noChangeAspect="1"/>
          </p:cNvPicPr>
          <p:nvPr/>
        </p:nvPicPr>
        <p:blipFill>
          <a:blip r:embed="rId3"/>
          <a:srcRect l="78358" t="38307" r="10924" b="23093"/>
          <a:stretch/>
        </p:blipFill>
        <p:spPr bwMode="auto">
          <a:xfrm rot="13972870">
            <a:off x="8298094" y="568945"/>
            <a:ext cx="833020" cy="2248814"/>
          </a:xfrm>
          <a:prstGeom prst="rect">
            <a:avLst/>
          </a:prstGeom>
        </p:spPr>
      </p:pic>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4"/>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5"/>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6"/>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0"/>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1"/>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12"/>
          <a:srcRect l="16486" t="63892" r="64777" b="11013"/>
          <a:stretch/>
        </p:blipFill>
        <p:spPr bwMode="auto">
          <a:xfrm>
            <a:off x="6547412" y="4565499"/>
            <a:ext cx="1925256" cy="1932845"/>
          </a:xfrm>
          <a:prstGeom prst="rect">
            <a:avLst/>
          </a:prstGeom>
        </p:spPr>
      </p:pic>
      <p:pic>
        <p:nvPicPr>
          <p:cNvPr id="24" name="Grafik 23"/>
          <p:cNvPicPr>
            <a:picLocks noChangeAspect="1"/>
          </p:cNvPicPr>
          <p:nvPr/>
        </p:nvPicPr>
        <p:blipFill>
          <a:blip r:embed="rId12"/>
          <a:srcRect l="16376" t="30642" r="64885" b="35959"/>
          <a:stretch/>
        </p:blipFill>
        <p:spPr bwMode="auto">
          <a:xfrm>
            <a:off x="6519335" y="2021077"/>
            <a:ext cx="1925256" cy="2572449"/>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p:cNvPicPr>
            <a:picLocks noChangeAspect="1"/>
          </p:cNvPicPr>
          <p:nvPr/>
        </p:nvPicPr>
        <p:blipFill>
          <a:blip r:embed="rId12"/>
          <a:srcRect l="62332" t="59092" r="17247" b="14131"/>
          <a:stretch/>
        </p:blipFill>
        <p:spPr bwMode="auto">
          <a:xfrm>
            <a:off x="8667186" y="2416441"/>
            <a:ext cx="1237006" cy="1215876"/>
          </a:xfrm>
          <a:prstGeom prst="rect">
            <a:avLst/>
          </a:prstGeom>
        </p:spPr>
      </p:pic>
      <p:pic>
        <p:nvPicPr>
          <p:cNvPr id="28" name="Grafik 27"/>
          <p:cNvPicPr>
            <a:picLocks noChangeAspect="1"/>
          </p:cNvPicPr>
          <p:nvPr/>
        </p:nvPicPr>
        <p:blipFill>
          <a:blip r:embed="rId12"/>
          <a:srcRect l="62332" t="59092" r="17247" b="14131"/>
          <a:stretch/>
        </p:blipFill>
        <p:spPr bwMode="auto">
          <a:xfrm>
            <a:off x="12192000" y="2258988"/>
            <a:ext cx="1237006" cy="1215876"/>
          </a:xfrm>
          <a:prstGeom prst="rect">
            <a:avLst/>
          </a:prstGeom>
        </p:spPr>
      </p:pic>
      <p:sp>
        <p:nvSpPr>
          <p:cNvPr id="29" name="Rechteck 28"/>
          <p:cNvSpPr/>
          <p:nvPr/>
        </p:nvSpPr>
        <p:spPr bwMode="auto">
          <a:xfrm>
            <a:off x="12507727" y="2876640"/>
            <a:ext cx="104587" cy="83284"/>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12"/>
          <a:srcRect l="62768" t="17487" r="16811" b="55736"/>
          <a:stretch/>
        </p:blipFill>
        <p:spPr bwMode="auto">
          <a:xfrm>
            <a:off x="4509450" y="6997884"/>
            <a:ext cx="1237006" cy="1215876"/>
          </a:xfrm>
          <a:prstGeom prst="rect">
            <a:avLst/>
          </a:prstGeom>
        </p:spPr>
      </p:pic>
      <p:pic>
        <p:nvPicPr>
          <p:cNvPr id="7" name="Grafik 6"/>
          <p:cNvPicPr>
            <a:picLocks noChangeAspect="1"/>
          </p:cNvPicPr>
          <p:nvPr/>
        </p:nvPicPr>
        <p:blipFill>
          <a:blip r:embed="rId12"/>
          <a:srcRect l="62768" t="17487" r="16811" b="55736"/>
          <a:stretch/>
        </p:blipFill>
        <p:spPr bwMode="auto">
          <a:xfrm>
            <a:off x="8434157" y="3393931"/>
            <a:ext cx="1237006" cy="1215876"/>
          </a:xfrm>
          <a:prstGeom prst="rect">
            <a:avLst/>
          </a:prstGeom>
        </p:spPr>
      </p:pic>
      <p:sp>
        <p:nvSpPr>
          <p:cNvPr id="18" name="Rechteck 17"/>
          <p:cNvSpPr/>
          <p:nvPr/>
        </p:nvSpPr>
        <p:spPr bwMode="auto">
          <a:xfrm rot="16199999">
            <a:off x="5318794" y="7568134"/>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Rechteck 18"/>
          <p:cNvSpPr/>
          <p:nvPr/>
        </p:nvSpPr>
        <p:spPr bwMode="auto">
          <a:xfrm rot="6630778">
            <a:off x="9045400" y="34488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25" name="Gerade Verbindung mit Pfeil 24"/>
          <p:cNvCxnSpPr/>
          <p:nvPr/>
        </p:nvCxnSpPr>
        <p:spPr bwMode="auto">
          <a:xfrm>
            <a:off x="5099508" y="8321666"/>
            <a:ext cx="0" cy="65975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Gerade Verbindung mit Pfeil 29"/>
          <p:cNvCxnSpPr/>
          <p:nvPr/>
        </p:nvCxnSpPr>
        <p:spPr bwMode="auto">
          <a:xfrm>
            <a:off x="13239764" y="2876640"/>
            <a:ext cx="59397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3" name="Textfeld 32"/>
          <p:cNvSpPr txBox="1"/>
          <p:nvPr/>
        </p:nvSpPr>
        <p:spPr bwMode="auto">
          <a:xfrm>
            <a:off x="12950923" y="196660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34" name="Textfeld 33"/>
          <p:cNvSpPr txBox="1"/>
          <p:nvPr/>
        </p:nvSpPr>
        <p:spPr bwMode="auto">
          <a:xfrm>
            <a:off x="5160357" y="8401980"/>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pic>
        <p:nvPicPr>
          <p:cNvPr id="20" name="Grafik 19"/>
          <p:cNvPicPr>
            <a:picLocks noChangeAspect="1"/>
          </p:cNvPicPr>
          <p:nvPr/>
        </p:nvPicPr>
        <p:blipFill>
          <a:blip r:embed="rId12"/>
          <a:srcRect l="62332" t="59092" r="17247" b="14131"/>
          <a:stretch/>
        </p:blipFill>
        <p:spPr bwMode="auto">
          <a:xfrm>
            <a:off x="4541854" y="6837546"/>
            <a:ext cx="1237006" cy="1215876"/>
          </a:xfrm>
          <a:prstGeom prst="rect">
            <a:avLst/>
          </a:prstGeom>
        </p:spPr>
      </p:pic>
      <p:pic>
        <p:nvPicPr>
          <p:cNvPr id="21" name="Grafik 20"/>
          <p:cNvPicPr>
            <a:picLocks noChangeAspect="1"/>
          </p:cNvPicPr>
          <p:nvPr/>
        </p:nvPicPr>
        <p:blipFill>
          <a:blip r:embed="rId12"/>
          <a:srcRect l="62332" t="59092" r="17247" b="14131"/>
          <a:stretch/>
        </p:blipFill>
        <p:spPr bwMode="auto">
          <a:xfrm>
            <a:off x="7582625" y="2685350"/>
            <a:ext cx="1237006" cy="1215876"/>
          </a:xfrm>
          <a:prstGeom prst="rect">
            <a:avLst/>
          </a:prstGeom>
        </p:spPr>
      </p:pic>
      <p:sp>
        <p:nvSpPr>
          <p:cNvPr id="22" name="Rechteck 21"/>
          <p:cNvSpPr/>
          <p:nvPr/>
        </p:nvSpPr>
        <p:spPr bwMode="auto">
          <a:xfrm>
            <a:off x="5326883" y="7445484"/>
            <a:ext cx="178264" cy="78156"/>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3"/>
          <p:cNvSpPr/>
          <p:nvPr/>
        </p:nvSpPr>
        <p:spPr bwMode="auto">
          <a:xfrm rot="1928271">
            <a:off x="8400365" y="3506004"/>
            <a:ext cx="160005" cy="81012"/>
          </a:xfrm>
          <a:prstGeom prst="rect">
            <a:avLst/>
          </a:prstGeom>
          <a:solidFill>
            <a:schemeClr val="bg1"/>
          </a:solidFill>
          <a:ln>
            <a:solidFill>
              <a:srgbClr val="B5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31" name="Gerade Verbindung mit Pfeil 30"/>
          <p:cNvCxnSpPr/>
          <p:nvPr/>
        </p:nvCxnSpPr>
        <p:spPr bwMode="auto">
          <a:xfrm>
            <a:off x="5106299" y="8036477"/>
            <a:ext cx="0" cy="65975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2" name="Textfeld 31"/>
          <p:cNvSpPr txBox="1"/>
          <p:nvPr/>
        </p:nvSpPr>
        <p:spPr bwMode="auto">
          <a:xfrm>
            <a:off x="5167148" y="8116791"/>
            <a:ext cx="1358978" cy="584775"/>
          </a:xfrm>
          <a:prstGeom prst="rect">
            <a:avLst/>
          </a:prstGeom>
          <a:noFill/>
        </p:spPr>
        <p:txBody>
          <a:bodyPr wrap="square" rtlCol="0">
            <a:spAutoFit/>
          </a:bodyPr>
          <a:lstStyle/>
          <a:p>
            <a:pPr>
              <a:defRPr/>
            </a:pPr>
            <a:r>
              <a:rPr lang="de-DE" sz="1600">
                <a:solidFill>
                  <a:schemeClr val="accent1"/>
                </a:solidFill>
              </a:rPr>
              <a:t>Reagiert weiter</a:t>
            </a:r>
            <a:endParaRPr/>
          </a:p>
        </p:txBody>
      </p:sp>
      <p:sp>
        <p:nvSpPr>
          <p:cNvPr id="17" name="Rechteck 16"/>
          <p:cNvSpPr/>
          <p:nvPr/>
        </p:nvSpPr>
        <p:spPr bwMode="auto">
          <a:xfrm rot="1908334">
            <a:off x="8398153" y="3539616"/>
            <a:ext cx="311599" cy="87911"/>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5" name="Textfeld 34"/>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3"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3"/>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4"/>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5"/>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6"/>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7"/>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8"/>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9"/>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0"/>
            <a:srcRect l="19210" t="58286" r="23664" b="26327"/>
            <a:stretch/>
          </p:blipFill>
          <p:spPr bwMode="auto">
            <a:xfrm>
              <a:off x="6805916" y="70945"/>
              <a:ext cx="604426" cy="700333"/>
            </a:xfrm>
            <a:prstGeom prst="rect">
              <a:avLst/>
            </a:prstGeom>
          </p:spPr>
        </p:pic>
      </p:grpSp>
      <p:pic>
        <p:nvPicPr>
          <p:cNvPr id="23" name="Grafik 22"/>
          <p:cNvPicPr>
            <a:picLocks noChangeAspect="1"/>
          </p:cNvPicPr>
          <p:nvPr/>
        </p:nvPicPr>
        <p:blipFill>
          <a:blip r:embed="rId11"/>
          <a:srcRect l="16486" t="63892" r="64777" b="11013"/>
          <a:stretch/>
        </p:blipFill>
        <p:spPr bwMode="auto">
          <a:xfrm>
            <a:off x="6547412" y="4565499"/>
            <a:ext cx="1925256" cy="1932845"/>
          </a:xfrm>
          <a:prstGeom prst="rect">
            <a:avLst/>
          </a:prstGeom>
        </p:spPr>
      </p:pic>
      <p:sp>
        <p:nvSpPr>
          <p:cNvPr id="37" name="Dreieck 36"/>
          <p:cNvSpPr/>
          <p:nvPr/>
        </p:nvSpPr>
        <p:spPr bwMode="auto">
          <a:xfrm rot="5400000">
            <a:off x="1522853" y="3636661"/>
            <a:ext cx="1040129" cy="948690"/>
          </a:xfrm>
          <a:prstGeom prst="triangle">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0" name="Grafik 19"/>
          <p:cNvPicPr>
            <a:picLocks noChangeAspect="1"/>
          </p:cNvPicPr>
          <p:nvPr/>
        </p:nvPicPr>
        <p:blipFill>
          <a:blip r:embed="rId11"/>
          <a:srcRect l="62332" t="59092" r="17247" b="14131"/>
          <a:stretch/>
        </p:blipFill>
        <p:spPr bwMode="auto">
          <a:xfrm>
            <a:off x="8667186" y="2416441"/>
            <a:ext cx="1237006" cy="1215876"/>
          </a:xfrm>
          <a:prstGeom prst="rect">
            <a:avLst/>
          </a:prstGeom>
        </p:spPr>
      </p:pic>
      <p:pic>
        <p:nvPicPr>
          <p:cNvPr id="21" name="Grafik 20"/>
          <p:cNvPicPr>
            <a:picLocks noChangeAspect="1"/>
          </p:cNvPicPr>
          <p:nvPr/>
        </p:nvPicPr>
        <p:blipFill>
          <a:blip r:embed="rId11"/>
          <a:srcRect l="62768" t="17487" r="16811" b="55736"/>
          <a:stretch/>
        </p:blipFill>
        <p:spPr bwMode="auto">
          <a:xfrm>
            <a:off x="8434157" y="3393931"/>
            <a:ext cx="1237006" cy="1215876"/>
          </a:xfrm>
          <a:prstGeom prst="rect">
            <a:avLst/>
          </a:prstGeom>
        </p:spPr>
      </p:pic>
      <p:sp>
        <p:nvSpPr>
          <p:cNvPr id="22" name="Rechteck 21"/>
          <p:cNvSpPr/>
          <p:nvPr/>
        </p:nvSpPr>
        <p:spPr bwMode="auto">
          <a:xfrm rot="6630778">
            <a:off x="9045400" y="3448899"/>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5" name="Grafik 24"/>
          <p:cNvPicPr>
            <a:picLocks noChangeAspect="1"/>
          </p:cNvPicPr>
          <p:nvPr/>
        </p:nvPicPr>
        <p:blipFill>
          <a:blip r:embed="rId11"/>
          <a:srcRect l="62332" t="59092" r="17247" b="14131"/>
          <a:stretch/>
        </p:blipFill>
        <p:spPr bwMode="auto">
          <a:xfrm>
            <a:off x="7582625" y="2685350"/>
            <a:ext cx="1237006" cy="1215876"/>
          </a:xfrm>
          <a:prstGeom prst="rect">
            <a:avLst/>
          </a:prstGeom>
        </p:spPr>
      </p:pic>
      <p:sp>
        <p:nvSpPr>
          <p:cNvPr id="26" name="Rechteck 25"/>
          <p:cNvSpPr/>
          <p:nvPr/>
        </p:nvSpPr>
        <p:spPr bwMode="auto">
          <a:xfrm rot="1908334">
            <a:off x="8398153" y="3539616"/>
            <a:ext cx="311599" cy="87911"/>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7" name="Textfeld 26"/>
          <p:cNvSpPr txBox="1"/>
          <p:nvPr/>
        </p:nvSpPr>
        <p:spPr bwMode="auto">
          <a:xfrm>
            <a:off x="118295" y="6379963"/>
            <a:ext cx="3646353" cy="369332"/>
          </a:xfrm>
          <a:prstGeom prst="rect">
            <a:avLst/>
          </a:prstGeom>
          <a:noFill/>
        </p:spPr>
        <p:txBody>
          <a:bodyPr wrap="square" rtlCol="0">
            <a:spAutoFit/>
          </a:bodyPr>
          <a:lstStyle/>
          <a:p>
            <a:pPr>
              <a:defRPr/>
            </a:pPr>
            <a:r>
              <a:rPr lang="de-DE">
                <a:solidFill>
                  <a:schemeClr val="bg1">
                    <a:lumMod val="75000"/>
                  </a:schemeClr>
                </a:solidFill>
              </a:rPr>
              <a:t>* Vereinfachte Darstellung (</a:t>
            </a:r>
            <a:r>
              <a:rPr lang="de-DE" u="sng">
                <a:solidFill>
                  <a:schemeClr val="bg1">
                    <a:lumMod val="65000"/>
                  </a:schemeClr>
                </a:solidFill>
                <a:hlinkClick r:id="rId12" tooltip="https://www.chemieunterricht.de/dc2/tip/04_12.htm"/>
              </a:rPr>
              <a:t>Quelle</a:t>
            </a:r>
            <a:r>
              <a:rPr lang="de-DE">
                <a:solidFill>
                  <a:schemeClr val="bg1">
                    <a:lumMod val="75000"/>
                  </a:schemeClr>
                </a:solidFill>
              </a:rPr>
              <a:t>)</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w="http://schemas.openxmlformats.org/wordprocessingml/2006/main" xmlns:m="http://schemas.openxmlformats.org/officeDocument/2006/math" xmlns="">
      <p:transition spd="slow" advClick="0" advTm="1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hteck 4"/>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rId3" action="ppaction://hlinksldjump"/>
          </p:cNvPr>
          <p:cNvSpPr/>
          <p:nvPr/>
        </p:nvSpPr>
        <p:spPr bwMode="auto">
          <a:xfrm rot="10800000">
            <a:off x="124470" y="6155139"/>
            <a:ext cx="994646" cy="558048"/>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t>Interpretation</a:t>
            </a:r>
            <a:endParaRPr/>
          </a:p>
        </p:txBody>
      </p:sp>
      <p:pic>
        <p:nvPicPr>
          <p:cNvPr id="3" name="Picture 6" descr="Wissen schafft Zukunft: Leibniz-Institut für die Pädagogik der  Naturwissenschaften und Mathematik"/>
          <p:cNvPicPr>
            <a:picLocks noChangeAspect="1"/>
          </p:cNvPicPr>
          <p:nvPr/>
        </p:nvPicPr>
        <p:blipFill>
          <a:blip r:embed="rId4"/>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5"/>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6"/>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0"/>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1"/>
            <a:srcRect l="19210" t="58286" r="23664" b="26327"/>
            <a:stretch/>
          </p:blipFill>
          <p:spPr bwMode="auto">
            <a:xfrm>
              <a:off x="6805916" y="70945"/>
              <a:ext cx="604426" cy="700333"/>
            </a:xfrm>
            <a:prstGeom prst="rect">
              <a:avLst/>
            </a:prstGeom>
          </p:spPr>
        </p:pic>
      </p:grpSp>
      <p:sp>
        <p:nvSpPr>
          <p:cNvPr id="19" name="Textfeld 18"/>
          <p:cNvSpPr txBox="1"/>
          <p:nvPr/>
        </p:nvSpPr>
        <p:spPr bwMode="auto">
          <a:xfrm>
            <a:off x="414306" y="2168474"/>
            <a:ext cx="5307752" cy="1754326"/>
          </a:xfrm>
          <a:prstGeom prst="rect">
            <a:avLst/>
          </a:prstGeom>
          <a:noFill/>
        </p:spPr>
        <p:txBody>
          <a:bodyPr wrap="square">
            <a:spAutoFit/>
          </a:bodyPr>
          <a:lstStyle/>
          <a:p>
            <a:pPr>
              <a:defRPr/>
            </a:pPr>
            <a:r>
              <a:rPr lang="de-DE" sz="1800"/>
              <a:t>Die Animation zeigt, was bei der Knallgasprobe schrittweise auf Teilchenebene passiert.</a:t>
            </a:r>
            <a:endParaRPr/>
          </a:p>
          <a:p>
            <a:pPr>
              <a:defRPr/>
            </a:pPr>
            <a:endParaRPr lang="de-DE" sz="1800"/>
          </a:p>
          <a:p>
            <a:pPr>
              <a:defRPr/>
            </a:pPr>
            <a:r>
              <a:rPr lang="de-DE" sz="1800" b="1"/>
              <a:t>Vervollständige nun noch die Reaktionsgleichung zur Knallgas-Reaktion. Klicke auf die Kästchen, um die Lösung zu sehen! </a:t>
            </a:r>
            <a:endParaRPr/>
          </a:p>
        </p:txBody>
      </p:sp>
      <p:sp>
        <p:nvSpPr>
          <p:cNvPr id="6" name="Textfeld 5"/>
          <p:cNvSpPr txBox="1"/>
          <p:nvPr/>
        </p:nvSpPr>
        <p:spPr bwMode="auto">
          <a:xfrm>
            <a:off x="469239" y="4087879"/>
            <a:ext cx="6189101" cy="1323439"/>
          </a:xfrm>
          <a:prstGeom prst="rect">
            <a:avLst/>
          </a:prstGeom>
          <a:noFill/>
        </p:spPr>
        <p:txBody>
          <a:bodyPr wrap="square">
            <a:spAutoFit/>
          </a:bodyPr>
          <a:lstStyle/>
          <a:p>
            <a:pPr>
              <a:defRPr/>
            </a:pPr>
            <a:r>
              <a:rPr lang="de-DE" sz="1800"/>
              <a:t>Reaktionsgleichung:</a:t>
            </a:r>
            <a:endParaRPr/>
          </a:p>
          <a:p>
            <a:pPr>
              <a:defRPr/>
            </a:pPr>
            <a:endParaRPr lang="de-DE"/>
          </a:p>
          <a:p>
            <a:pPr>
              <a:defRPr/>
            </a:pPr>
            <a:r>
              <a:rPr lang="de-DE" sz="4400"/>
              <a:t>2 H</a:t>
            </a:r>
            <a:r>
              <a:rPr lang="de-DE" sz="4400" baseline="-25000"/>
              <a:t>2</a:t>
            </a:r>
            <a:r>
              <a:rPr lang="de-DE" sz="4400"/>
              <a:t> +     O</a:t>
            </a:r>
            <a:r>
              <a:rPr lang="de-DE" sz="4400" baseline="-25000"/>
              <a:t>2</a:t>
            </a:r>
            <a:r>
              <a:rPr lang="de-DE" sz="4400"/>
              <a:t>   2 H</a:t>
            </a:r>
            <a:r>
              <a:rPr lang="de-DE" sz="4400" baseline="-25000"/>
              <a:t>2</a:t>
            </a:r>
            <a:r>
              <a:rPr lang="de-DE" sz="4400"/>
              <a:t>O</a:t>
            </a:r>
          </a:p>
        </p:txBody>
      </p:sp>
      <p:sp>
        <p:nvSpPr>
          <p:cNvPr id="7" name="Rechteck 6"/>
          <p:cNvSpPr/>
          <p:nvPr/>
        </p:nvSpPr>
        <p:spPr bwMode="auto">
          <a:xfrm>
            <a:off x="10920251" y="5934489"/>
            <a:ext cx="1159151"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Pfeil nach rechts 17">
            <a:hlinkClick r:id="" action="ppaction://hlinkshowjump?jump=nextslide"/>
          </p:cNvPr>
          <p:cNvSpPr/>
          <p:nvPr/>
        </p:nvSpPr>
        <p:spPr bwMode="auto">
          <a:xfrm>
            <a:off x="11122467" y="6055158"/>
            <a:ext cx="801917"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 name="Textfeld 19"/>
          <p:cNvSpPr txBox="1"/>
          <p:nvPr/>
        </p:nvSpPr>
        <p:spPr bwMode="auto">
          <a:xfrm>
            <a:off x="1332945" y="6102964"/>
            <a:ext cx="3646353" cy="646331"/>
          </a:xfrm>
          <a:prstGeom prst="rect">
            <a:avLst/>
          </a:prstGeom>
          <a:noFill/>
        </p:spPr>
        <p:txBody>
          <a:bodyPr wrap="square" rtlCol="0">
            <a:spAutoFit/>
          </a:bodyPr>
          <a:lstStyle/>
          <a:p>
            <a:pPr>
              <a:defRPr/>
            </a:pPr>
            <a:r>
              <a:rPr lang="de-DE">
                <a:solidFill>
                  <a:schemeClr val="bg1">
                    <a:lumMod val="75000"/>
                  </a:schemeClr>
                </a:solidFill>
              </a:rPr>
              <a:t>Klicke auf den Pfeil zurück, um die Animation erneut abspielen zu können</a:t>
            </a:r>
            <a:endParaRPr/>
          </a:p>
        </p:txBody>
      </p:sp>
      <p:sp>
        <p:nvSpPr>
          <p:cNvPr id="22" name="Textfeld 21"/>
          <p:cNvSpPr txBox="1"/>
          <p:nvPr/>
        </p:nvSpPr>
        <p:spPr bwMode="auto">
          <a:xfrm rot="20301008">
            <a:off x="8703466" y="1385642"/>
            <a:ext cx="3188105" cy="1323439"/>
          </a:xfrm>
          <a:prstGeom prst="rect">
            <a:avLst/>
          </a:prstGeom>
          <a:noFill/>
        </p:spPr>
        <p:txBody>
          <a:bodyPr wrap="square">
            <a:spAutoFit/>
          </a:bodyPr>
          <a:lstStyle/>
          <a:p>
            <a:pPr>
              <a:defRPr/>
            </a:pPr>
            <a:r>
              <a:rPr lang="de-DE" sz="1600">
                <a:solidFill>
                  <a:srgbClr val="FA6200"/>
                </a:solidFill>
              </a:rPr>
              <a:t>Hinweis an Lehrkräfte:</a:t>
            </a:r>
            <a:endParaRPr/>
          </a:p>
          <a:p>
            <a:pPr algn="just">
              <a:defRPr/>
            </a:pPr>
            <a:r>
              <a:rPr lang="de-DE" sz="1600">
                <a:solidFill>
                  <a:srgbClr val="FA6200"/>
                </a:solidFill>
              </a:rPr>
              <a:t>Mehr zum Thema „Animationen mit PowerPoint erstellen“ erhalten Sie in einer weiteren DigiProMIN Fortbildung</a:t>
            </a:r>
          </a:p>
        </p:txBody>
      </p:sp>
      <p:pic>
        <p:nvPicPr>
          <p:cNvPr id="25" name="Grafik 24"/>
          <p:cNvPicPr>
            <a:picLocks noChangeAspect="1"/>
          </p:cNvPicPr>
          <p:nvPr/>
        </p:nvPicPr>
        <p:blipFill>
          <a:blip r:embed="rId12"/>
          <a:srcRect l="16486" t="63892" r="64777" b="11013"/>
          <a:stretch/>
        </p:blipFill>
        <p:spPr bwMode="auto">
          <a:xfrm>
            <a:off x="6603407" y="7096381"/>
            <a:ext cx="1925256" cy="1932845"/>
          </a:xfrm>
          <a:prstGeom prst="rect">
            <a:avLst/>
          </a:prstGeom>
        </p:spPr>
      </p:pic>
      <p:pic>
        <p:nvPicPr>
          <p:cNvPr id="34" name="Grafik 33"/>
          <p:cNvPicPr>
            <a:picLocks noChangeAspect="1"/>
          </p:cNvPicPr>
          <p:nvPr/>
        </p:nvPicPr>
        <p:blipFill>
          <a:blip r:embed="rId12"/>
          <a:srcRect l="62332" t="59092" r="17247" b="14131"/>
          <a:stretch/>
        </p:blipFill>
        <p:spPr bwMode="auto">
          <a:xfrm>
            <a:off x="7180561" y="1573750"/>
            <a:ext cx="1237006" cy="1215876"/>
          </a:xfrm>
          <a:prstGeom prst="rect">
            <a:avLst/>
          </a:prstGeom>
        </p:spPr>
      </p:pic>
      <p:pic>
        <p:nvPicPr>
          <p:cNvPr id="35" name="Grafik 34"/>
          <p:cNvPicPr>
            <a:picLocks noChangeAspect="1"/>
          </p:cNvPicPr>
          <p:nvPr/>
        </p:nvPicPr>
        <p:blipFill>
          <a:blip r:embed="rId12"/>
          <a:srcRect l="62768" t="17487" r="16811" b="55736"/>
          <a:stretch/>
        </p:blipFill>
        <p:spPr bwMode="auto">
          <a:xfrm>
            <a:off x="6947532" y="2551240"/>
            <a:ext cx="1237006" cy="1215876"/>
          </a:xfrm>
          <a:prstGeom prst="rect">
            <a:avLst/>
          </a:prstGeom>
        </p:spPr>
      </p:pic>
      <p:sp>
        <p:nvSpPr>
          <p:cNvPr id="36" name="Rechteck 35"/>
          <p:cNvSpPr/>
          <p:nvPr/>
        </p:nvSpPr>
        <p:spPr bwMode="auto">
          <a:xfrm rot="6630778">
            <a:off x="7558775" y="2606208"/>
            <a:ext cx="320675" cy="75375"/>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8" name="Grafik 37"/>
          <p:cNvPicPr>
            <a:picLocks noChangeAspect="1"/>
          </p:cNvPicPr>
          <p:nvPr/>
        </p:nvPicPr>
        <p:blipFill>
          <a:blip r:embed="rId12"/>
          <a:srcRect l="62332" t="59092" r="17247" b="14131"/>
          <a:stretch/>
        </p:blipFill>
        <p:spPr bwMode="auto">
          <a:xfrm>
            <a:off x="6096000" y="1842659"/>
            <a:ext cx="1237006" cy="1215876"/>
          </a:xfrm>
          <a:prstGeom prst="rect">
            <a:avLst/>
          </a:prstGeom>
        </p:spPr>
      </p:pic>
      <p:sp>
        <p:nvSpPr>
          <p:cNvPr id="39" name="Rechteck 38"/>
          <p:cNvSpPr/>
          <p:nvPr/>
        </p:nvSpPr>
        <p:spPr bwMode="auto">
          <a:xfrm rot="1908334">
            <a:off x="6911528" y="2696925"/>
            <a:ext cx="311599" cy="87911"/>
          </a:xfrm>
          <a:prstGeom prst="rect">
            <a:avLst/>
          </a:prstGeom>
          <a:solidFill>
            <a:schemeClr val="bg1"/>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0" name="Rechteck 39"/>
          <p:cNvSpPr/>
          <p:nvPr/>
        </p:nvSpPr>
        <p:spPr bwMode="auto">
          <a:xfrm>
            <a:off x="329957" y="4688973"/>
            <a:ext cx="641811" cy="661720"/>
          </a:xfrm>
          <a:prstGeom prst="rect">
            <a:avLst/>
          </a:prstGeom>
          <a:solidFill>
            <a:srgbClr val="0386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1" name="Rechteck 40"/>
          <p:cNvSpPr/>
          <p:nvPr/>
        </p:nvSpPr>
        <p:spPr bwMode="auto">
          <a:xfrm>
            <a:off x="2198786" y="4688973"/>
            <a:ext cx="641811" cy="661720"/>
          </a:xfrm>
          <a:prstGeom prst="rect">
            <a:avLst/>
          </a:prstGeom>
          <a:solidFill>
            <a:srgbClr val="0386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2" name="Rechteck 41"/>
          <p:cNvSpPr/>
          <p:nvPr/>
        </p:nvSpPr>
        <p:spPr bwMode="auto">
          <a:xfrm>
            <a:off x="4294362" y="4688973"/>
            <a:ext cx="641811" cy="661720"/>
          </a:xfrm>
          <a:prstGeom prst="rect">
            <a:avLst/>
          </a:prstGeom>
          <a:solidFill>
            <a:srgbClr val="0386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40" grpId="0" animBg="1"/>
      <p:bldP spid="41" grpId="0" animBg="1"/>
      <p:bldP spid="4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 name="Rechteck 22"/>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Picture 6" descr="Wissen schafft Zukunft: Leibniz-Institut für die Pädagogik der  Naturwissenschaften und Mathematik"/>
          <p:cNvPicPr>
            <a:picLocks noChangeAspect="1"/>
          </p:cNvPicPr>
          <p:nvPr/>
        </p:nvPicPr>
        <p:blipFill>
          <a:blip r:embed="rId3"/>
          <a:srcRect r="71521"/>
          <a:stretch/>
        </p:blipFill>
        <p:spPr bwMode="auto">
          <a:xfrm>
            <a:off x="0" y="0"/>
            <a:ext cx="623738" cy="638869"/>
          </a:xfrm>
          <a:prstGeom prst="rect">
            <a:avLst/>
          </a:prstGeom>
          <a:noFill/>
        </p:spPr>
      </p:pic>
      <p:pic>
        <p:nvPicPr>
          <p:cNvPr id="7" name="Grafik 6" descr="banerji-lab"/>
          <p:cNvPicPr>
            <a:picLocks noChangeAspect="1"/>
          </p:cNvPicPr>
          <p:nvPr/>
        </p:nvPicPr>
        <p:blipFill>
          <a:blip r:embed="rId4"/>
          <a:srcRect r="69033"/>
          <a:stretch/>
        </p:blipFill>
        <p:spPr bwMode="auto">
          <a:xfrm>
            <a:off x="623738" y="13456"/>
            <a:ext cx="659884" cy="638869"/>
          </a:xfrm>
          <a:prstGeom prst="rect">
            <a:avLst/>
          </a:prstGeom>
          <a:noFill/>
        </p:spPr>
      </p:pic>
      <p:pic>
        <p:nvPicPr>
          <p:cNvPr id="8" name="Picture 8" descr="Technische Universität München (TUM) Logo Download - AI - All Vector Logo"/>
          <p:cNvPicPr>
            <a:picLocks noChangeAspect="1"/>
          </p:cNvPicPr>
          <p:nvPr/>
        </p:nvPicPr>
        <p:blipFill>
          <a:blip r:embed="rId5"/>
          <a:srcRect t="19646" r="56961" b="38973"/>
          <a:stretch/>
        </p:blipFill>
        <p:spPr bwMode="auto">
          <a:xfrm>
            <a:off x="1308598" y="108705"/>
            <a:ext cx="858365" cy="448369"/>
          </a:xfrm>
          <a:prstGeom prst="rect">
            <a:avLst/>
          </a:prstGeom>
          <a:noFill/>
        </p:spPr>
      </p:pic>
      <p:sp>
        <p:nvSpPr>
          <p:cNvPr id="21" name="Pfeil nach rechts 20">
            <a:hlinkClick r:id="rId6" action="ppaction://hlinksldjump"/>
          </p:cNvPr>
          <p:cNvSpPr/>
          <p:nvPr/>
        </p:nvSpPr>
        <p:spPr bwMode="auto">
          <a:xfrm rot="10800000">
            <a:off x="124471" y="6164854"/>
            <a:ext cx="998534" cy="548335"/>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 name="Grafik 2"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4" name="Grafik 3"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5" name="Grafik 4"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sp>
        <p:nvSpPr>
          <p:cNvPr id="2" name="Textfeld 1"/>
          <p:cNvSpPr txBox="1"/>
          <p:nvPr/>
        </p:nvSpPr>
        <p:spPr bwMode="auto">
          <a:xfrm>
            <a:off x="311869" y="1914051"/>
            <a:ext cx="8688168" cy="707886"/>
          </a:xfrm>
          <a:prstGeom prst="rect">
            <a:avLst/>
          </a:prstGeom>
          <a:noFill/>
        </p:spPr>
        <p:txBody>
          <a:bodyPr wrap="square">
            <a:spAutoFit/>
          </a:bodyPr>
          <a:lstStyle/>
          <a:p>
            <a:pPr>
              <a:defRPr/>
            </a:pPr>
            <a:r>
              <a:rPr lang="de-DE" sz="2000">
                <a:solidFill>
                  <a:srgbClr val="03869E"/>
                </a:solidFill>
                <a:ea typeface="Times New Roman"/>
                <a:cs typeface="Times New Roman"/>
              </a:rPr>
              <a:t>Welche Aussage(n) zur „Knallgasprobe“ ist/sind korrekt? Klicke alle richtigen Antworten an.</a:t>
            </a:r>
            <a:endParaRPr/>
          </a:p>
        </p:txBody>
      </p:sp>
      <p:sp>
        <p:nvSpPr>
          <p:cNvPr id="13" name="Titel 1"/>
          <p:cNvSpPr txBox="1"/>
          <p:nvPr/>
        </p:nvSpPr>
        <p:spPr bwMode="auto">
          <a:xfrm>
            <a:off x="9805407" y="638869"/>
            <a:ext cx="2224105" cy="1643856"/>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de-DE" sz="5400">
                <a:solidFill>
                  <a:srgbClr val="FFC000"/>
                </a:solidFill>
                <a:latin typeface="Rockwell"/>
              </a:rPr>
              <a:t>Frage</a:t>
            </a:r>
            <a:endParaRPr/>
          </a:p>
        </p:txBody>
      </p:sp>
      <p:pic>
        <p:nvPicPr>
          <p:cNvPr id="14" name="Grafik 13" descr="Hilfe mit einfarbiger Füllung"/>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9499167" y="1662815"/>
            <a:ext cx="2692833" cy="2692833"/>
          </a:xfrm>
          <a:prstGeom prst="rect">
            <a:avLst/>
          </a:prstGeom>
        </p:spPr>
      </p:pic>
      <p:pic>
        <p:nvPicPr>
          <p:cNvPr id="29" name="Grafik 28" descr="Doppeltippen-Geste mit einfarbiger Füllung"/>
          <p:cNvPicPr>
            <a:picLocks noChangeAspect="1"/>
          </p:cNvPicPr>
          <p:nvPr/>
        </p:nvPicPr>
        <p:blipFill>
          <a:blip r:embed="rId12"/>
          <a:stretch/>
        </p:blipFill>
        <p:spPr bwMode="auto">
          <a:xfrm rot="19368897">
            <a:off x="8655252" y="3420392"/>
            <a:ext cx="883848" cy="883848"/>
          </a:xfrm>
          <a:prstGeom prst="rect">
            <a:avLst/>
          </a:prstGeom>
        </p:spPr>
      </p:pic>
      <p:grpSp>
        <p:nvGrpSpPr>
          <p:cNvPr id="30" name="Gruppieren 29"/>
          <p:cNvGrpSpPr/>
          <p:nvPr/>
        </p:nvGrpSpPr>
        <p:grpSpPr bwMode="auto">
          <a:xfrm>
            <a:off x="1853036" y="2926271"/>
            <a:ext cx="6356042" cy="936048"/>
            <a:chOff x="472651" y="3964709"/>
            <a:chExt cx="6356042" cy="936048"/>
          </a:xfrm>
        </p:grpSpPr>
        <p:sp>
          <p:nvSpPr>
            <p:cNvPr id="31" name="Rechteck: abgerundete Ecken 20">
              <a:hlinkClick r:id="rId13" action="ppaction://hlinksldjump"/>
            </p:cNvPr>
            <p:cNvSpPr/>
            <p:nvPr/>
          </p:nvSpPr>
          <p:spPr bwMode="auto">
            <a:xfrm>
              <a:off x="741578" y="3964709"/>
              <a:ext cx="6087115" cy="936048"/>
            </a:xfrm>
            <a:prstGeom prst="roundRect">
              <a:avLst>
                <a:gd name="adj" fmla="val 3146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pPr>
                <a:defRPr/>
              </a:pPr>
              <a:r>
                <a:rPr lang="de-DE">
                  <a:latin typeface="Rockwell"/>
                </a:rPr>
                <a:t>Der Wasserstoff reagiert mit Edelgasen aus der Luft. Dabei wird Energie frei.</a:t>
              </a:r>
              <a:endParaRPr/>
            </a:p>
          </p:txBody>
        </p:sp>
        <p:sp>
          <p:nvSpPr>
            <p:cNvPr id="32" name="Freihandform: Form 22"/>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defRPr/>
              </a:pPr>
              <a:r>
                <a:rPr lang="de-DE" sz="3200">
                  <a:latin typeface="Rockwell"/>
                </a:rPr>
                <a:t>  A</a:t>
              </a:r>
              <a:endParaRPr/>
            </a:p>
          </p:txBody>
        </p:sp>
      </p:grpSp>
      <p:grpSp>
        <p:nvGrpSpPr>
          <p:cNvPr id="33" name="Gruppieren 32"/>
          <p:cNvGrpSpPr/>
          <p:nvPr/>
        </p:nvGrpSpPr>
        <p:grpSpPr bwMode="auto">
          <a:xfrm>
            <a:off x="1853036" y="4083991"/>
            <a:ext cx="6356043" cy="936048"/>
            <a:chOff x="472651" y="3964709"/>
            <a:chExt cx="6356043" cy="936048"/>
          </a:xfrm>
        </p:grpSpPr>
        <p:sp>
          <p:nvSpPr>
            <p:cNvPr id="34" name="Rechteck: abgerundete Ecken 28">
              <a:hlinkClick r:id="rId14" action="ppaction://hlinksldjump"/>
            </p:cNvPr>
            <p:cNvSpPr/>
            <p:nvPr/>
          </p:nvSpPr>
          <p:spPr bwMode="auto">
            <a:xfrm>
              <a:off x="595748" y="3964709"/>
              <a:ext cx="6232946" cy="936048"/>
            </a:xfrm>
            <a:prstGeom prst="roundRect">
              <a:avLst>
                <a:gd name="adj" fmla="val 3146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Die Reaktion von Wasserstoff mit dem Sauerstoff aus der Luft benötigt Aktivierungsenergie.</a:t>
              </a:r>
              <a:endParaRPr/>
            </a:p>
          </p:txBody>
        </p:sp>
        <p:sp>
          <p:nvSpPr>
            <p:cNvPr id="35" name="Freihandform: Form 29"/>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de-DE" sz="3600">
                  <a:latin typeface="Rockwell"/>
                </a:rPr>
                <a:t>B</a:t>
              </a:r>
              <a:endParaRPr/>
            </a:p>
          </p:txBody>
        </p:sp>
      </p:grpSp>
      <p:grpSp>
        <p:nvGrpSpPr>
          <p:cNvPr id="36" name="Gruppieren 35"/>
          <p:cNvGrpSpPr/>
          <p:nvPr/>
        </p:nvGrpSpPr>
        <p:grpSpPr bwMode="auto">
          <a:xfrm>
            <a:off x="1853036" y="5241711"/>
            <a:ext cx="6356043" cy="936048"/>
            <a:chOff x="472651" y="3964709"/>
            <a:chExt cx="6356043" cy="936048"/>
          </a:xfrm>
        </p:grpSpPr>
        <p:sp>
          <p:nvSpPr>
            <p:cNvPr id="37" name="Rechteck: abgerundete Ecken 34">
              <a:hlinkClick r:id="rId15" action="ppaction://hlinksldjump"/>
            </p:cNvPr>
            <p:cNvSpPr/>
            <p:nvPr/>
          </p:nvSpPr>
          <p:spPr bwMode="auto">
            <a:xfrm>
              <a:off x="595748" y="3964709"/>
              <a:ext cx="6232946" cy="936048"/>
            </a:xfrm>
            <a:prstGeom prst="roundRect">
              <a:avLst>
                <a:gd name="adj" fmla="val 3146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Bei der Knallgas-Reaktion entsteht Wasser.</a:t>
              </a:r>
              <a:endParaRPr/>
            </a:p>
          </p:txBody>
        </p:sp>
        <p:sp>
          <p:nvSpPr>
            <p:cNvPr id="38" name="Freihandform: Form 35"/>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tlCol="0" anchor="ctr">
              <a:noAutofit/>
            </a:bodyPr>
            <a:lstStyle/>
            <a:p>
              <a:pPr algn="ctr">
                <a:defRPr/>
              </a:pPr>
              <a:r>
                <a:rPr lang="de-DE" sz="3600">
                  <a:latin typeface="Rockwell"/>
                </a:rPr>
                <a:t>C</a:t>
              </a:r>
              <a:endParaRPr/>
            </a:p>
          </p:txBody>
        </p:sp>
      </p:grpSp>
      <p:sp>
        <p:nvSpPr>
          <p:cNvPr id="15" name="Textfeld 14"/>
          <p:cNvSpPr txBox="1"/>
          <p:nvPr/>
        </p:nvSpPr>
        <p:spPr bwMode="auto">
          <a:xfrm>
            <a:off x="311869" y="1278422"/>
            <a:ext cx="3539613" cy="461665"/>
          </a:xfrm>
          <a:prstGeom prst="rect">
            <a:avLst/>
          </a:prstGeom>
          <a:noFill/>
        </p:spPr>
        <p:txBody>
          <a:bodyPr wrap="square" rtlCol="0">
            <a:spAutoFit/>
          </a:bodyPr>
          <a:lstStyle/>
          <a:p>
            <a:pPr>
              <a:defRPr/>
            </a:pPr>
            <a:r>
              <a:rPr lang="de-DE" sz="2400" b="1"/>
              <a:t>Quizfrage</a:t>
            </a:r>
            <a:endParaRPr/>
          </a:p>
        </p:txBody>
      </p:sp>
      <p:cxnSp>
        <p:nvCxnSpPr>
          <p:cNvPr id="16" name="Gerade Verbindung 15"/>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grpSp>
        <p:nvGrpSpPr>
          <p:cNvPr id="17" name="Gruppieren 16"/>
          <p:cNvGrpSpPr/>
          <p:nvPr/>
        </p:nvGrpSpPr>
        <p:grpSpPr bwMode="auto">
          <a:xfrm>
            <a:off x="3486565" y="0"/>
            <a:ext cx="3923777" cy="771278"/>
            <a:chOff x="3486565" y="0"/>
            <a:chExt cx="3923777" cy="771278"/>
          </a:xfrm>
        </p:grpSpPr>
        <p:pic>
          <p:nvPicPr>
            <p:cNvPr id="18" name="Grafik 17" descr="Ein Bild, das Screenshot, Text, Design enthält.&#10;&#10;Automatisch generierte Beschreibung"/>
            <p:cNvPicPr>
              <a:picLocks noChangeAspect="1"/>
            </p:cNvPicPr>
            <p:nvPr/>
          </p:nvPicPr>
          <p:blipFill>
            <a:blip r:embed="rId16"/>
            <a:srcRect l="-45" t="33673" r="16527" b="39146"/>
            <a:stretch/>
          </p:blipFill>
          <p:spPr bwMode="auto">
            <a:xfrm>
              <a:off x="3486565" y="0"/>
              <a:ext cx="3319350" cy="748845"/>
            </a:xfrm>
            <a:prstGeom prst="rect">
              <a:avLst/>
            </a:prstGeom>
            <a:ln>
              <a:noFill/>
            </a:ln>
          </p:spPr>
        </p:pic>
        <p:pic>
          <p:nvPicPr>
            <p:cNvPr id="20" name="Grafik 19" descr="Ein Bild, das Text, Screenshot, Schrift, Grafikdesign enthält.&#10;&#10;Automatisch generierte Beschreibung"/>
            <p:cNvPicPr>
              <a:picLocks noChangeAspect="1"/>
            </p:cNvPicPr>
            <p:nvPr/>
          </p:nvPicPr>
          <p:blipFill>
            <a:blip r:embed="rId17"/>
            <a:srcRect l="19210" t="58286" r="23664" b="26327"/>
            <a:stretch/>
          </p:blipFill>
          <p:spPr bwMode="auto">
            <a:xfrm>
              <a:off x="6805916" y="70945"/>
              <a:ext cx="604426" cy="700333"/>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mc:Choice>
    <mc:Fallback xmlns:w="http://schemas.openxmlformats.org/wordprocessingml/2006/main" xmlns:m="http://schemas.openxmlformats.org/officeDocument/2006/math"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6" descr="Wissen schafft Zukunft: Leibniz-Institut für die Pädagogik der  Naturwissenschaften und Mathematik"/>
          <p:cNvPicPr>
            <a:picLocks noChangeAspect="1"/>
          </p:cNvPicPr>
          <p:nvPr/>
        </p:nvPicPr>
        <p:blipFill>
          <a:blip r:embed="rId3"/>
          <a:srcRect r="71521"/>
          <a:stretch/>
        </p:blipFill>
        <p:spPr bwMode="auto">
          <a:xfrm>
            <a:off x="0" y="0"/>
            <a:ext cx="623738" cy="638869"/>
          </a:xfrm>
          <a:prstGeom prst="rect">
            <a:avLst/>
          </a:prstGeom>
          <a:noFill/>
        </p:spPr>
      </p:pic>
      <p:pic>
        <p:nvPicPr>
          <p:cNvPr id="7" name="Grafik 6" descr="banerji-lab"/>
          <p:cNvPicPr>
            <a:picLocks noChangeAspect="1"/>
          </p:cNvPicPr>
          <p:nvPr/>
        </p:nvPicPr>
        <p:blipFill>
          <a:blip r:embed="rId4"/>
          <a:srcRect r="69033"/>
          <a:stretch/>
        </p:blipFill>
        <p:spPr bwMode="auto">
          <a:xfrm>
            <a:off x="623738" y="13456"/>
            <a:ext cx="659884" cy="638869"/>
          </a:xfrm>
          <a:prstGeom prst="rect">
            <a:avLst/>
          </a:prstGeom>
          <a:noFill/>
        </p:spPr>
      </p:pic>
      <p:pic>
        <p:nvPicPr>
          <p:cNvPr id="8" name="Picture 8" descr="Technische Universität München (TUM) Logo Download - AI - All Vector Logo"/>
          <p:cNvPicPr>
            <a:picLocks noChangeAspect="1"/>
          </p:cNvPicPr>
          <p:nvPr/>
        </p:nvPicPr>
        <p:blipFill>
          <a:blip r:embed="rId5"/>
          <a:srcRect t="19646" r="56961" b="38973"/>
          <a:stretch/>
        </p:blipFill>
        <p:spPr bwMode="auto">
          <a:xfrm>
            <a:off x="1308598" y="108705"/>
            <a:ext cx="858365" cy="448369"/>
          </a:xfrm>
          <a:prstGeom prst="rect">
            <a:avLst/>
          </a:prstGeom>
          <a:noFill/>
        </p:spPr>
      </p:pic>
      <p:pic>
        <p:nvPicPr>
          <p:cNvPr id="3" name="Grafik 2" descr="Ein Bild, das Text, Schrift, Logo, Screenshot enthält.&#10;&#10;Automatisch generierte Beschreibung"/>
          <p:cNvPicPr>
            <a:picLocks noChangeAspect="1"/>
          </p:cNvPicPr>
          <p:nvPr/>
        </p:nvPicPr>
        <p:blipFill>
          <a:blip r:embed="rId6"/>
          <a:stretch/>
        </p:blipFill>
        <p:spPr bwMode="auto">
          <a:xfrm>
            <a:off x="11122467" y="106555"/>
            <a:ext cx="897647" cy="636810"/>
          </a:xfrm>
          <a:prstGeom prst="rect">
            <a:avLst/>
          </a:prstGeom>
        </p:spPr>
      </p:pic>
      <p:pic>
        <p:nvPicPr>
          <p:cNvPr id="4" name="Grafik 3" descr="Ein Bild, das Text, Schrift, Symbol, Flagge enthält.&#10;&#10;Automatisch generierte Beschreibung"/>
          <p:cNvPicPr>
            <a:picLocks noChangeAspect="1"/>
          </p:cNvPicPr>
          <p:nvPr/>
        </p:nvPicPr>
        <p:blipFill>
          <a:blip r:embed="rId7"/>
          <a:stretch/>
        </p:blipFill>
        <p:spPr bwMode="auto">
          <a:xfrm>
            <a:off x="10323899" y="120011"/>
            <a:ext cx="657829" cy="661403"/>
          </a:xfrm>
          <a:prstGeom prst="rect">
            <a:avLst/>
          </a:prstGeom>
        </p:spPr>
      </p:pic>
      <p:pic>
        <p:nvPicPr>
          <p:cNvPr id="5" name="Grafik 4" descr="Ein Bild, das Text, Schrift, Symbol, Screenshot enthält.&#10;&#10;Automatisch generierte Beschreibung"/>
          <p:cNvPicPr>
            <a:picLocks noChangeAspect="1"/>
          </p:cNvPicPr>
          <p:nvPr/>
        </p:nvPicPr>
        <p:blipFill>
          <a:blip r:embed="rId8"/>
          <a:stretch/>
        </p:blipFill>
        <p:spPr bwMode="auto">
          <a:xfrm>
            <a:off x="8700816" y="91040"/>
            <a:ext cx="1491934" cy="557074"/>
          </a:xfrm>
          <a:prstGeom prst="rect">
            <a:avLst/>
          </a:prstGeom>
        </p:spPr>
      </p:pic>
      <p:sp>
        <p:nvSpPr>
          <p:cNvPr id="13" name="Titel 1"/>
          <p:cNvSpPr txBox="1"/>
          <p:nvPr/>
        </p:nvSpPr>
        <p:spPr bwMode="auto">
          <a:xfrm>
            <a:off x="9805407" y="638869"/>
            <a:ext cx="2224105" cy="1643856"/>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de-DE" sz="5400">
                <a:solidFill>
                  <a:srgbClr val="FFC000"/>
                </a:solidFill>
                <a:latin typeface="Rockwell"/>
              </a:rPr>
              <a:t>Frage</a:t>
            </a:r>
            <a:endParaRPr/>
          </a:p>
        </p:txBody>
      </p:sp>
      <p:pic>
        <p:nvPicPr>
          <p:cNvPr id="14" name="Grafik 13" descr="Hilfe mit einfarbiger Füllung"/>
          <p:cNvPicPr>
            <a:picLocks noChangeAspect="1"/>
          </p:cNvPicPr>
          <p:nvPr/>
        </p:nvPicPr>
        <p:blipFill>
          <a:blip r:embed="rId9"/>
          <a:stretch/>
        </p:blipFill>
        <p:spPr bwMode="auto">
          <a:xfrm>
            <a:off x="9499167" y="1662815"/>
            <a:ext cx="2692833" cy="2692833"/>
          </a:xfrm>
          <a:prstGeom prst="rect">
            <a:avLst/>
          </a:prstGeom>
        </p:spPr>
      </p:pic>
      <p:grpSp>
        <p:nvGrpSpPr>
          <p:cNvPr id="29" name="Gruppieren 28"/>
          <p:cNvGrpSpPr/>
          <p:nvPr/>
        </p:nvGrpSpPr>
        <p:grpSpPr bwMode="auto">
          <a:xfrm>
            <a:off x="1853036" y="2926271"/>
            <a:ext cx="6356042" cy="936048"/>
            <a:chOff x="472651" y="3964709"/>
            <a:chExt cx="6356042" cy="936048"/>
          </a:xfrm>
        </p:grpSpPr>
        <p:sp>
          <p:nvSpPr>
            <p:cNvPr id="30" name="Rechteck: abgerundete Ecken 20">
              <a:hlinkClick r:id="rId10" action="ppaction://hlinksldjump"/>
            </p:cNvPr>
            <p:cNvSpPr/>
            <p:nvPr/>
          </p:nvSpPr>
          <p:spPr bwMode="auto">
            <a:xfrm>
              <a:off x="741578" y="3964709"/>
              <a:ext cx="6087115" cy="936048"/>
            </a:xfrm>
            <a:prstGeom prst="roundRect">
              <a:avLst>
                <a:gd name="adj" fmla="val 31468"/>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pPr>
                <a:defRPr/>
              </a:pPr>
              <a:r>
                <a:rPr lang="de-DE">
                  <a:latin typeface="Rockwell"/>
                </a:rPr>
                <a:t>Der Wasserstoff reagiert mit Edelgasen aus der Luft. Dabei wird Energie frei.</a:t>
              </a:r>
              <a:endParaRPr/>
            </a:p>
          </p:txBody>
        </p:sp>
        <p:sp>
          <p:nvSpPr>
            <p:cNvPr id="31" name="Freihandform: Form 22"/>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de-DE" sz="3200">
                  <a:latin typeface="Rockwell"/>
                </a:rPr>
                <a:t>A</a:t>
              </a:r>
              <a:endParaRPr/>
            </a:p>
          </p:txBody>
        </p:sp>
      </p:grpSp>
      <p:grpSp>
        <p:nvGrpSpPr>
          <p:cNvPr id="18" name="Gruppieren 17"/>
          <p:cNvGrpSpPr/>
          <p:nvPr/>
        </p:nvGrpSpPr>
        <p:grpSpPr bwMode="auto">
          <a:xfrm>
            <a:off x="8478005" y="2950117"/>
            <a:ext cx="936000" cy="936000"/>
            <a:chOff x="7344460" y="3624001"/>
            <a:chExt cx="914400" cy="914400"/>
          </a:xfrm>
        </p:grpSpPr>
        <p:sp>
          <p:nvSpPr>
            <p:cNvPr id="19" name="Rechteck: abgerundete Ecken 41"/>
            <p:cNvSpPr/>
            <p:nvPr/>
          </p:nvSpPr>
          <p:spPr bwMode="auto">
            <a:xfrm>
              <a:off x="7344460" y="3624001"/>
              <a:ext cx="914400" cy="914400"/>
            </a:xfrm>
            <a:prstGeom prst="roundRect">
              <a:avLst>
                <a:gd name="adj" fmla="val 31818"/>
              </a:avLst>
            </a:prstGeom>
            <a:solidFill>
              <a:srgbClr val="DE1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0" name="Grafik 19" descr="Marke Kreuz mit einfarbiger Füllung"/>
            <p:cNvPicPr>
              <a:picLocks noChangeAspect="1"/>
            </p:cNvPicPr>
            <p:nvPr/>
          </p:nvPicPr>
          <p:blipFill>
            <a:blip r:embed="rId11">
              <a:extLst>
                <a:ext uri="{96DAC541-7B7A-43D3-8B79-37D633B846F1}">
                  <asvg:svgBlip xmlns:asvg="http://schemas.microsoft.com/office/drawing/2016/SVG/main" r:embed="rId12"/>
                </a:ext>
              </a:extLst>
            </a:blip>
            <a:stretch/>
          </p:blipFill>
          <p:spPr bwMode="auto">
            <a:xfrm>
              <a:off x="7425133" y="3692886"/>
              <a:ext cx="753054" cy="753054"/>
            </a:xfrm>
            <a:prstGeom prst="rect">
              <a:avLst/>
            </a:prstGeom>
          </p:spPr>
        </p:pic>
      </p:grpSp>
      <p:sp>
        <p:nvSpPr>
          <p:cNvPr id="15" name="Textfeld 14"/>
          <p:cNvSpPr txBox="1"/>
          <p:nvPr/>
        </p:nvSpPr>
        <p:spPr bwMode="auto">
          <a:xfrm>
            <a:off x="311869" y="1278422"/>
            <a:ext cx="3539613" cy="461665"/>
          </a:xfrm>
          <a:prstGeom prst="rect">
            <a:avLst/>
          </a:prstGeom>
          <a:noFill/>
        </p:spPr>
        <p:txBody>
          <a:bodyPr wrap="square" rtlCol="0">
            <a:spAutoFit/>
          </a:bodyPr>
          <a:lstStyle/>
          <a:p>
            <a:pPr>
              <a:defRPr/>
            </a:pPr>
            <a:r>
              <a:rPr lang="de-DE" sz="2400" b="1"/>
              <a:t>Quizfrage</a:t>
            </a:r>
            <a:endParaRPr/>
          </a:p>
        </p:txBody>
      </p:sp>
      <p:cxnSp>
        <p:nvCxnSpPr>
          <p:cNvPr id="16" name="Gerade Verbindung 15"/>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grpSp>
        <p:nvGrpSpPr>
          <p:cNvPr id="17" name="Gruppieren 16"/>
          <p:cNvGrpSpPr/>
          <p:nvPr/>
        </p:nvGrpSpPr>
        <p:grpSpPr bwMode="auto">
          <a:xfrm>
            <a:off x="3486565" y="0"/>
            <a:ext cx="3923777" cy="771278"/>
            <a:chOff x="3486565" y="0"/>
            <a:chExt cx="3923777" cy="771278"/>
          </a:xfrm>
        </p:grpSpPr>
        <p:pic>
          <p:nvPicPr>
            <p:cNvPr id="21" name="Grafik 20" descr="Ein Bild, das Screenshot, Text, Design enthält.&#10;&#10;Automatisch generierte Beschreibung"/>
            <p:cNvPicPr>
              <a:picLocks noChangeAspect="1"/>
            </p:cNvPicPr>
            <p:nvPr/>
          </p:nvPicPr>
          <p:blipFill>
            <a:blip r:embed="rId13"/>
            <a:srcRect l="-45" t="33673" r="16527" b="39146"/>
            <a:stretch/>
          </p:blipFill>
          <p:spPr bwMode="auto">
            <a:xfrm>
              <a:off x="3486565" y="0"/>
              <a:ext cx="3319350" cy="748845"/>
            </a:xfrm>
            <a:prstGeom prst="rect">
              <a:avLst/>
            </a:prstGeom>
            <a:ln>
              <a:noFill/>
            </a:ln>
          </p:spPr>
        </p:pic>
        <p:pic>
          <p:nvPicPr>
            <p:cNvPr id="22" name="Grafik 21" descr="Ein Bild, das Text, Screenshot, Schrift, Grafikdesign enthält.&#10;&#10;Automatisch generierte Beschreibung"/>
            <p:cNvPicPr>
              <a:picLocks noChangeAspect="1"/>
            </p:cNvPicPr>
            <p:nvPr/>
          </p:nvPicPr>
          <p:blipFill>
            <a:blip r:embed="rId14"/>
            <a:srcRect l="19210" t="58286" r="23664" b="26327"/>
            <a:stretch/>
          </p:blipFill>
          <p:spPr bwMode="auto">
            <a:xfrm>
              <a:off x="6805916" y="70945"/>
              <a:ext cx="604426" cy="700333"/>
            </a:xfrm>
            <a:prstGeom prst="rect">
              <a:avLst/>
            </a:prstGeom>
          </p:spPr>
        </p:pic>
      </p:grpSp>
      <p:grpSp>
        <p:nvGrpSpPr>
          <p:cNvPr id="24" name="Gruppieren 23"/>
          <p:cNvGrpSpPr/>
          <p:nvPr/>
        </p:nvGrpSpPr>
        <p:grpSpPr bwMode="auto">
          <a:xfrm>
            <a:off x="1853036" y="4083991"/>
            <a:ext cx="6356043" cy="936048"/>
            <a:chOff x="472651" y="3964709"/>
            <a:chExt cx="6356043" cy="936048"/>
          </a:xfrm>
        </p:grpSpPr>
        <p:sp>
          <p:nvSpPr>
            <p:cNvPr id="25" name="Rechteck: abgerundete Ecken 28">
              <a:hlinkClick r:id="rId15" action="ppaction://hlinksldjump"/>
            </p:cNvPr>
            <p:cNvSpPr/>
            <p:nvPr/>
          </p:nvSpPr>
          <p:spPr bwMode="auto">
            <a:xfrm>
              <a:off x="595748" y="3964709"/>
              <a:ext cx="6232946" cy="936048"/>
            </a:xfrm>
            <a:prstGeom prst="roundRect">
              <a:avLst>
                <a:gd name="adj" fmla="val 3146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Die Reaktion von Wasserstoff mit dem Sauerstoff aus der Luft benötigt Aktivierungsenergie.</a:t>
              </a:r>
              <a:endParaRPr/>
            </a:p>
          </p:txBody>
        </p:sp>
        <p:sp>
          <p:nvSpPr>
            <p:cNvPr id="26" name="Freihandform: Form 29"/>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de-DE" sz="3600">
                  <a:latin typeface="Rockwell"/>
                </a:rPr>
                <a:t>B</a:t>
              </a:r>
              <a:endParaRPr/>
            </a:p>
          </p:txBody>
        </p:sp>
      </p:grpSp>
      <p:grpSp>
        <p:nvGrpSpPr>
          <p:cNvPr id="27" name="Gruppieren 26"/>
          <p:cNvGrpSpPr/>
          <p:nvPr/>
        </p:nvGrpSpPr>
        <p:grpSpPr bwMode="auto">
          <a:xfrm>
            <a:off x="1853036" y="5241711"/>
            <a:ext cx="6356043" cy="936048"/>
            <a:chOff x="472651" y="3964709"/>
            <a:chExt cx="6356043" cy="936048"/>
          </a:xfrm>
        </p:grpSpPr>
        <p:sp>
          <p:nvSpPr>
            <p:cNvPr id="28" name="Rechteck: abgerundete Ecken 34">
              <a:hlinkClick r:id="rId16" action="ppaction://hlinksldjump"/>
            </p:cNvPr>
            <p:cNvSpPr/>
            <p:nvPr/>
          </p:nvSpPr>
          <p:spPr bwMode="auto">
            <a:xfrm>
              <a:off x="595748" y="3964709"/>
              <a:ext cx="6232946" cy="936048"/>
            </a:xfrm>
            <a:prstGeom prst="roundRect">
              <a:avLst>
                <a:gd name="adj" fmla="val 3146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Bei der Knallgas-Reaktion entsteht Wasser.</a:t>
              </a:r>
              <a:endParaRPr/>
            </a:p>
          </p:txBody>
        </p:sp>
        <p:sp>
          <p:nvSpPr>
            <p:cNvPr id="39" name="Freihandform: Form 35"/>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tlCol="0" anchor="ctr">
              <a:noAutofit/>
            </a:bodyPr>
            <a:lstStyle/>
            <a:p>
              <a:pPr algn="ctr">
                <a:defRPr/>
              </a:pPr>
              <a:r>
                <a:rPr lang="de-DE" sz="3600">
                  <a:latin typeface="Rockwell"/>
                </a:rPr>
                <a:t>C</a:t>
              </a:r>
              <a:endParaRPr/>
            </a:p>
          </p:txBody>
        </p:sp>
      </p:grpSp>
      <p:sp>
        <p:nvSpPr>
          <p:cNvPr id="2" name="Textfeld 1"/>
          <p:cNvSpPr txBox="1"/>
          <p:nvPr/>
        </p:nvSpPr>
        <p:spPr bwMode="auto">
          <a:xfrm>
            <a:off x="311869" y="1914051"/>
            <a:ext cx="8688168" cy="707886"/>
          </a:xfrm>
          <a:prstGeom prst="rect">
            <a:avLst/>
          </a:prstGeom>
          <a:noFill/>
        </p:spPr>
        <p:txBody>
          <a:bodyPr wrap="square">
            <a:spAutoFit/>
          </a:bodyPr>
          <a:lstStyle/>
          <a:p>
            <a:pPr>
              <a:defRPr/>
            </a:pPr>
            <a:r>
              <a:rPr lang="de-DE" sz="2000">
                <a:solidFill>
                  <a:srgbClr val="03869E"/>
                </a:solidFill>
                <a:ea typeface="Times New Roman"/>
                <a:cs typeface="Times New Roman"/>
              </a:rPr>
              <a:t>Welche Aussage(n) zur „Knallgasprobe“ ist/sind korrekt? Klicke alle richtigen Antworten an.</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6" descr="Wissen schafft Zukunft: Leibniz-Institut für die Pädagogik der  Naturwissenschaften und Mathematik"/>
          <p:cNvPicPr>
            <a:picLocks noChangeAspect="1"/>
          </p:cNvPicPr>
          <p:nvPr/>
        </p:nvPicPr>
        <p:blipFill>
          <a:blip r:embed="rId3"/>
          <a:srcRect r="71521"/>
          <a:stretch/>
        </p:blipFill>
        <p:spPr bwMode="auto">
          <a:xfrm>
            <a:off x="0" y="0"/>
            <a:ext cx="623738" cy="638869"/>
          </a:xfrm>
          <a:prstGeom prst="rect">
            <a:avLst/>
          </a:prstGeom>
          <a:noFill/>
        </p:spPr>
      </p:pic>
      <p:pic>
        <p:nvPicPr>
          <p:cNvPr id="7" name="Grafik 6" descr="banerji-lab"/>
          <p:cNvPicPr>
            <a:picLocks noChangeAspect="1"/>
          </p:cNvPicPr>
          <p:nvPr/>
        </p:nvPicPr>
        <p:blipFill>
          <a:blip r:embed="rId4"/>
          <a:srcRect r="69033"/>
          <a:stretch/>
        </p:blipFill>
        <p:spPr bwMode="auto">
          <a:xfrm>
            <a:off x="623738" y="13456"/>
            <a:ext cx="659884" cy="638869"/>
          </a:xfrm>
          <a:prstGeom prst="rect">
            <a:avLst/>
          </a:prstGeom>
          <a:noFill/>
        </p:spPr>
      </p:pic>
      <p:pic>
        <p:nvPicPr>
          <p:cNvPr id="8" name="Picture 8" descr="Technische Universität München (TUM) Logo Download - AI - All Vector Logo"/>
          <p:cNvPicPr>
            <a:picLocks noChangeAspect="1"/>
          </p:cNvPicPr>
          <p:nvPr/>
        </p:nvPicPr>
        <p:blipFill>
          <a:blip r:embed="rId5"/>
          <a:srcRect t="19646" r="56961" b="38973"/>
          <a:stretch/>
        </p:blipFill>
        <p:spPr bwMode="auto">
          <a:xfrm>
            <a:off x="1308598" y="108705"/>
            <a:ext cx="858365" cy="448369"/>
          </a:xfrm>
          <a:prstGeom prst="rect">
            <a:avLst/>
          </a:prstGeom>
          <a:noFill/>
        </p:spPr>
      </p:pic>
      <p:pic>
        <p:nvPicPr>
          <p:cNvPr id="3" name="Grafik 2" descr="Ein Bild, das Text, Schrift, Logo, Screenshot enthält.&#10;&#10;Automatisch generierte Beschreibung"/>
          <p:cNvPicPr>
            <a:picLocks noChangeAspect="1"/>
          </p:cNvPicPr>
          <p:nvPr/>
        </p:nvPicPr>
        <p:blipFill>
          <a:blip r:embed="rId6"/>
          <a:stretch/>
        </p:blipFill>
        <p:spPr bwMode="auto">
          <a:xfrm>
            <a:off x="11122467" y="106555"/>
            <a:ext cx="897647" cy="636810"/>
          </a:xfrm>
          <a:prstGeom prst="rect">
            <a:avLst/>
          </a:prstGeom>
        </p:spPr>
      </p:pic>
      <p:pic>
        <p:nvPicPr>
          <p:cNvPr id="4" name="Grafik 3" descr="Ein Bild, das Text, Schrift, Symbol, Flagge enthält.&#10;&#10;Automatisch generierte Beschreibung"/>
          <p:cNvPicPr>
            <a:picLocks noChangeAspect="1"/>
          </p:cNvPicPr>
          <p:nvPr/>
        </p:nvPicPr>
        <p:blipFill>
          <a:blip r:embed="rId7"/>
          <a:stretch/>
        </p:blipFill>
        <p:spPr bwMode="auto">
          <a:xfrm>
            <a:off x="10323899" y="120011"/>
            <a:ext cx="657829" cy="661403"/>
          </a:xfrm>
          <a:prstGeom prst="rect">
            <a:avLst/>
          </a:prstGeom>
        </p:spPr>
      </p:pic>
      <p:pic>
        <p:nvPicPr>
          <p:cNvPr id="5" name="Grafik 4" descr="Ein Bild, das Text, Schrift, Symbol, Screenshot enthält.&#10;&#10;Automatisch generierte Beschreibung"/>
          <p:cNvPicPr>
            <a:picLocks noChangeAspect="1"/>
          </p:cNvPicPr>
          <p:nvPr/>
        </p:nvPicPr>
        <p:blipFill>
          <a:blip r:embed="rId8"/>
          <a:stretch/>
        </p:blipFill>
        <p:spPr bwMode="auto">
          <a:xfrm>
            <a:off x="8700816" y="91040"/>
            <a:ext cx="1491934" cy="557074"/>
          </a:xfrm>
          <a:prstGeom prst="rect">
            <a:avLst/>
          </a:prstGeom>
        </p:spPr>
      </p:pic>
      <p:sp>
        <p:nvSpPr>
          <p:cNvPr id="13" name="Titel 1"/>
          <p:cNvSpPr txBox="1"/>
          <p:nvPr/>
        </p:nvSpPr>
        <p:spPr bwMode="auto">
          <a:xfrm>
            <a:off x="9805407" y="638869"/>
            <a:ext cx="2224105" cy="1643856"/>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de-DE" sz="5400">
                <a:solidFill>
                  <a:srgbClr val="FFC000"/>
                </a:solidFill>
                <a:latin typeface="Rockwell"/>
              </a:rPr>
              <a:t>Frage</a:t>
            </a:r>
            <a:endParaRPr/>
          </a:p>
        </p:txBody>
      </p:sp>
      <p:pic>
        <p:nvPicPr>
          <p:cNvPr id="14" name="Grafik 13" descr="Hilfe mit einfarbiger Füllung"/>
          <p:cNvPicPr>
            <a:picLocks noChangeAspect="1"/>
          </p:cNvPicPr>
          <p:nvPr/>
        </p:nvPicPr>
        <p:blipFill>
          <a:blip r:embed="rId9"/>
          <a:stretch/>
        </p:blipFill>
        <p:spPr bwMode="auto">
          <a:xfrm>
            <a:off x="9499167" y="1662815"/>
            <a:ext cx="2692833" cy="2692833"/>
          </a:xfrm>
          <a:prstGeom prst="rect">
            <a:avLst/>
          </a:prstGeom>
        </p:spPr>
      </p:pic>
      <p:grpSp>
        <p:nvGrpSpPr>
          <p:cNvPr id="29" name="Gruppieren 28"/>
          <p:cNvGrpSpPr/>
          <p:nvPr/>
        </p:nvGrpSpPr>
        <p:grpSpPr bwMode="auto">
          <a:xfrm>
            <a:off x="1853036" y="2926271"/>
            <a:ext cx="6356042" cy="936048"/>
            <a:chOff x="472651" y="3964709"/>
            <a:chExt cx="6356042" cy="936048"/>
          </a:xfrm>
        </p:grpSpPr>
        <p:sp>
          <p:nvSpPr>
            <p:cNvPr id="30" name="Rechteck: abgerundete Ecken 20">
              <a:hlinkClick r:id="rId10" action="ppaction://hlinksldjump"/>
            </p:cNvPr>
            <p:cNvSpPr/>
            <p:nvPr/>
          </p:nvSpPr>
          <p:spPr bwMode="auto">
            <a:xfrm>
              <a:off x="741578" y="3964709"/>
              <a:ext cx="6087115" cy="936048"/>
            </a:xfrm>
            <a:prstGeom prst="roundRect">
              <a:avLst>
                <a:gd name="adj" fmla="val 3146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pPr>
                <a:defRPr/>
              </a:pPr>
              <a:r>
                <a:rPr lang="de-DE">
                  <a:latin typeface="Rockwell"/>
                </a:rPr>
                <a:t>Der Wasserstoff reagiert mit Edelgasen aus der Luft. Dabei wird Energie frei.</a:t>
              </a:r>
              <a:endParaRPr/>
            </a:p>
          </p:txBody>
        </p:sp>
        <p:sp>
          <p:nvSpPr>
            <p:cNvPr id="31" name="Freihandform: Form 22"/>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de-DE" sz="3200">
                  <a:latin typeface="Rockwell"/>
                </a:rPr>
                <a:t>A</a:t>
              </a:r>
              <a:endParaRPr/>
            </a:p>
          </p:txBody>
        </p:sp>
      </p:grpSp>
      <p:sp>
        <p:nvSpPr>
          <p:cNvPr id="15" name="Textfeld 14"/>
          <p:cNvSpPr txBox="1"/>
          <p:nvPr/>
        </p:nvSpPr>
        <p:spPr bwMode="auto">
          <a:xfrm>
            <a:off x="311869" y="1278422"/>
            <a:ext cx="3539613" cy="461665"/>
          </a:xfrm>
          <a:prstGeom prst="rect">
            <a:avLst/>
          </a:prstGeom>
          <a:noFill/>
        </p:spPr>
        <p:txBody>
          <a:bodyPr wrap="square" rtlCol="0">
            <a:spAutoFit/>
          </a:bodyPr>
          <a:lstStyle/>
          <a:p>
            <a:pPr>
              <a:defRPr/>
            </a:pPr>
            <a:r>
              <a:rPr lang="de-DE" sz="2400" b="1"/>
              <a:t>Quizfrage</a:t>
            </a:r>
            <a:endParaRPr/>
          </a:p>
        </p:txBody>
      </p:sp>
      <p:cxnSp>
        <p:nvCxnSpPr>
          <p:cNvPr id="16" name="Gerade Verbindung 15"/>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grpSp>
        <p:nvGrpSpPr>
          <p:cNvPr id="17" name="Gruppieren 16"/>
          <p:cNvGrpSpPr/>
          <p:nvPr/>
        </p:nvGrpSpPr>
        <p:grpSpPr bwMode="auto">
          <a:xfrm>
            <a:off x="3486565" y="0"/>
            <a:ext cx="3923777" cy="771278"/>
            <a:chOff x="3486565" y="0"/>
            <a:chExt cx="3923777" cy="771278"/>
          </a:xfrm>
        </p:grpSpPr>
        <p:pic>
          <p:nvPicPr>
            <p:cNvPr id="21" name="Grafik 20"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22" name="Grafik 21"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grpSp>
        <p:nvGrpSpPr>
          <p:cNvPr id="24" name="Gruppieren 23"/>
          <p:cNvGrpSpPr/>
          <p:nvPr/>
        </p:nvGrpSpPr>
        <p:grpSpPr bwMode="auto">
          <a:xfrm>
            <a:off x="1853036" y="4083991"/>
            <a:ext cx="6356043" cy="936048"/>
            <a:chOff x="472651" y="3964709"/>
            <a:chExt cx="6356043" cy="936048"/>
          </a:xfrm>
        </p:grpSpPr>
        <p:sp>
          <p:nvSpPr>
            <p:cNvPr id="25" name="Rechteck: abgerundete Ecken 28">
              <a:hlinkClick r:id="rId13" action="ppaction://hlinksldjump"/>
            </p:cNvPr>
            <p:cNvSpPr/>
            <p:nvPr/>
          </p:nvSpPr>
          <p:spPr bwMode="auto">
            <a:xfrm>
              <a:off x="595748" y="3964709"/>
              <a:ext cx="6232946" cy="936048"/>
            </a:xfrm>
            <a:prstGeom prst="roundRect">
              <a:avLst>
                <a:gd name="adj" fmla="val 3146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Die Reaktion von Wasserstoff mit dem Sauerstoff aus der Luft benötigt Aktivierungsenergie.</a:t>
              </a:r>
              <a:endParaRPr/>
            </a:p>
          </p:txBody>
        </p:sp>
        <p:sp>
          <p:nvSpPr>
            <p:cNvPr id="26" name="Freihandform: Form 29"/>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de-DE" sz="3600">
                  <a:latin typeface="Rockwell"/>
                </a:rPr>
                <a:t>B</a:t>
              </a:r>
              <a:endParaRPr/>
            </a:p>
          </p:txBody>
        </p:sp>
      </p:grpSp>
      <p:grpSp>
        <p:nvGrpSpPr>
          <p:cNvPr id="27" name="Gruppieren 26"/>
          <p:cNvGrpSpPr/>
          <p:nvPr/>
        </p:nvGrpSpPr>
        <p:grpSpPr bwMode="auto">
          <a:xfrm>
            <a:off x="1853036" y="5241711"/>
            <a:ext cx="6356043" cy="936048"/>
            <a:chOff x="472651" y="3964709"/>
            <a:chExt cx="6356043" cy="936048"/>
          </a:xfrm>
        </p:grpSpPr>
        <p:sp>
          <p:nvSpPr>
            <p:cNvPr id="28" name="Rechteck: abgerundete Ecken 34">
              <a:hlinkClick r:id="rId13" action="ppaction://hlinksldjump"/>
            </p:cNvPr>
            <p:cNvSpPr/>
            <p:nvPr/>
          </p:nvSpPr>
          <p:spPr bwMode="auto">
            <a:xfrm>
              <a:off x="595748" y="3964709"/>
              <a:ext cx="6232946" cy="936048"/>
            </a:xfrm>
            <a:prstGeom prst="roundRect">
              <a:avLst>
                <a:gd name="adj" fmla="val 3146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Bei der Knallgas-Reaktion entsteht Wasser.</a:t>
              </a:r>
              <a:endParaRPr/>
            </a:p>
          </p:txBody>
        </p:sp>
        <p:sp>
          <p:nvSpPr>
            <p:cNvPr id="39" name="Freihandform: Form 35"/>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tlCol="0" anchor="ctr">
              <a:noAutofit/>
            </a:bodyPr>
            <a:lstStyle/>
            <a:p>
              <a:pPr algn="ctr">
                <a:defRPr/>
              </a:pPr>
              <a:r>
                <a:rPr lang="de-DE" sz="3600">
                  <a:latin typeface="Rockwell"/>
                </a:rPr>
                <a:t>C</a:t>
              </a:r>
              <a:endParaRPr/>
            </a:p>
          </p:txBody>
        </p:sp>
      </p:grpSp>
      <p:sp>
        <p:nvSpPr>
          <p:cNvPr id="2" name="Textfeld 1"/>
          <p:cNvSpPr txBox="1"/>
          <p:nvPr/>
        </p:nvSpPr>
        <p:spPr bwMode="auto">
          <a:xfrm>
            <a:off x="311869" y="1914051"/>
            <a:ext cx="8688168" cy="707886"/>
          </a:xfrm>
          <a:prstGeom prst="rect">
            <a:avLst/>
          </a:prstGeom>
          <a:noFill/>
        </p:spPr>
        <p:txBody>
          <a:bodyPr wrap="square">
            <a:spAutoFit/>
          </a:bodyPr>
          <a:lstStyle/>
          <a:p>
            <a:pPr>
              <a:defRPr/>
            </a:pPr>
            <a:r>
              <a:rPr lang="de-DE" sz="2000">
                <a:solidFill>
                  <a:srgbClr val="03869E"/>
                </a:solidFill>
                <a:ea typeface="Times New Roman"/>
                <a:cs typeface="Times New Roman"/>
              </a:rPr>
              <a:t>Welche Aussage(n) zur „Knallgasprobe“ ist/sind korrekt? Klicke alle richtigen Antworten an.</a:t>
            </a:r>
            <a:endParaRPr/>
          </a:p>
        </p:txBody>
      </p:sp>
      <p:grpSp>
        <p:nvGrpSpPr>
          <p:cNvPr id="33" name="Gruppieren 32"/>
          <p:cNvGrpSpPr/>
          <p:nvPr/>
        </p:nvGrpSpPr>
        <p:grpSpPr bwMode="auto">
          <a:xfrm>
            <a:off x="8478005" y="4095938"/>
            <a:ext cx="936000" cy="936000"/>
            <a:chOff x="7253928" y="2514600"/>
            <a:chExt cx="914400" cy="914400"/>
          </a:xfrm>
        </p:grpSpPr>
        <p:sp>
          <p:nvSpPr>
            <p:cNvPr id="34" name="Rechteck: abgerundete Ecken 36"/>
            <p:cNvSpPr/>
            <p:nvPr/>
          </p:nvSpPr>
          <p:spPr bwMode="auto">
            <a:xfrm>
              <a:off x="7253928" y="2514600"/>
              <a:ext cx="914400" cy="914400"/>
            </a:xfrm>
            <a:prstGeom prst="roundRect">
              <a:avLst>
                <a:gd name="adj" fmla="val 3181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5" name="Grafik 34" descr="Abzeichen Tick1 mit einfarbiger Füllung"/>
            <p:cNvPicPr>
              <a:picLocks noChangeAspect="1"/>
            </p:cNvPicPr>
            <p:nvPr/>
          </p:nvPicPr>
          <p:blipFill>
            <a:blip r:embed="rId14">
              <a:extLst>
                <a:ext uri="{96DAC541-7B7A-43D3-8B79-37D633B846F1}">
                  <asvg:svgBlip xmlns:asvg="http://schemas.microsoft.com/office/drawing/2016/SVG/main" r:embed="rId15"/>
                </a:ext>
              </a:extLst>
            </a:blip>
            <a:stretch/>
          </p:blipFill>
          <p:spPr bwMode="auto">
            <a:xfrm>
              <a:off x="7344460" y="2605132"/>
              <a:ext cx="733335" cy="733335"/>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6" descr="Wissen schafft Zukunft: Leibniz-Institut für die Pädagogik der  Naturwissenschaften und Mathematik"/>
          <p:cNvPicPr>
            <a:picLocks noChangeAspect="1"/>
          </p:cNvPicPr>
          <p:nvPr/>
        </p:nvPicPr>
        <p:blipFill>
          <a:blip r:embed="rId3"/>
          <a:srcRect r="71521"/>
          <a:stretch/>
        </p:blipFill>
        <p:spPr bwMode="auto">
          <a:xfrm>
            <a:off x="0" y="0"/>
            <a:ext cx="623738" cy="638869"/>
          </a:xfrm>
          <a:prstGeom prst="rect">
            <a:avLst/>
          </a:prstGeom>
          <a:noFill/>
        </p:spPr>
      </p:pic>
      <p:pic>
        <p:nvPicPr>
          <p:cNvPr id="7" name="Grafik 6" descr="banerji-lab"/>
          <p:cNvPicPr>
            <a:picLocks noChangeAspect="1"/>
          </p:cNvPicPr>
          <p:nvPr/>
        </p:nvPicPr>
        <p:blipFill>
          <a:blip r:embed="rId4"/>
          <a:srcRect r="69033"/>
          <a:stretch/>
        </p:blipFill>
        <p:spPr bwMode="auto">
          <a:xfrm>
            <a:off x="623738" y="13456"/>
            <a:ext cx="659884" cy="638869"/>
          </a:xfrm>
          <a:prstGeom prst="rect">
            <a:avLst/>
          </a:prstGeom>
          <a:noFill/>
        </p:spPr>
      </p:pic>
      <p:pic>
        <p:nvPicPr>
          <p:cNvPr id="8" name="Picture 8" descr="Technische Universität München (TUM) Logo Download - AI - All Vector Logo"/>
          <p:cNvPicPr>
            <a:picLocks noChangeAspect="1"/>
          </p:cNvPicPr>
          <p:nvPr/>
        </p:nvPicPr>
        <p:blipFill>
          <a:blip r:embed="rId5"/>
          <a:srcRect t="19646" r="56961" b="38973"/>
          <a:stretch/>
        </p:blipFill>
        <p:spPr bwMode="auto">
          <a:xfrm>
            <a:off x="1308598" y="108705"/>
            <a:ext cx="858365" cy="448369"/>
          </a:xfrm>
          <a:prstGeom prst="rect">
            <a:avLst/>
          </a:prstGeom>
          <a:noFill/>
        </p:spPr>
      </p:pic>
      <p:pic>
        <p:nvPicPr>
          <p:cNvPr id="3" name="Grafik 2" descr="Ein Bild, das Text, Schrift, Logo, Screenshot enthält.&#10;&#10;Automatisch generierte Beschreibung"/>
          <p:cNvPicPr>
            <a:picLocks noChangeAspect="1"/>
          </p:cNvPicPr>
          <p:nvPr/>
        </p:nvPicPr>
        <p:blipFill>
          <a:blip r:embed="rId6"/>
          <a:stretch/>
        </p:blipFill>
        <p:spPr bwMode="auto">
          <a:xfrm>
            <a:off x="11122467" y="106555"/>
            <a:ext cx="897647" cy="636810"/>
          </a:xfrm>
          <a:prstGeom prst="rect">
            <a:avLst/>
          </a:prstGeom>
        </p:spPr>
      </p:pic>
      <p:pic>
        <p:nvPicPr>
          <p:cNvPr id="4" name="Grafik 3" descr="Ein Bild, das Text, Schrift, Symbol, Flagge enthält.&#10;&#10;Automatisch generierte Beschreibung"/>
          <p:cNvPicPr>
            <a:picLocks noChangeAspect="1"/>
          </p:cNvPicPr>
          <p:nvPr/>
        </p:nvPicPr>
        <p:blipFill>
          <a:blip r:embed="rId7"/>
          <a:stretch/>
        </p:blipFill>
        <p:spPr bwMode="auto">
          <a:xfrm>
            <a:off x="10323899" y="120011"/>
            <a:ext cx="657829" cy="661403"/>
          </a:xfrm>
          <a:prstGeom prst="rect">
            <a:avLst/>
          </a:prstGeom>
        </p:spPr>
      </p:pic>
      <p:pic>
        <p:nvPicPr>
          <p:cNvPr id="5" name="Grafik 4" descr="Ein Bild, das Text, Schrift, Symbol, Screenshot enthält.&#10;&#10;Automatisch generierte Beschreibung"/>
          <p:cNvPicPr>
            <a:picLocks noChangeAspect="1"/>
          </p:cNvPicPr>
          <p:nvPr/>
        </p:nvPicPr>
        <p:blipFill>
          <a:blip r:embed="rId8"/>
          <a:stretch/>
        </p:blipFill>
        <p:spPr bwMode="auto">
          <a:xfrm>
            <a:off x="8700816" y="91040"/>
            <a:ext cx="1491934" cy="557074"/>
          </a:xfrm>
          <a:prstGeom prst="rect">
            <a:avLst/>
          </a:prstGeom>
        </p:spPr>
      </p:pic>
      <p:sp>
        <p:nvSpPr>
          <p:cNvPr id="13" name="Titel 1"/>
          <p:cNvSpPr txBox="1"/>
          <p:nvPr/>
        </p:nvSpPr>
        <p:spPr bwMode="auto">
          <a:xfrm>
            <a:off x="9805407" y="638869"/>
            <a:ext cx="2224105" cy="1643856"/>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de-DE" sz="5400">
                <a:solidFill>
                  <a:srgbClr val="FFC000"/>
                </a:solidFill>
                <a:latin typeface="Rockwell"/>
              </a:rPr>
              <a:t>Frage</a:t>
            </a:r>
            <a:endParaRPr/>
          </a:p>
        </p:txBody>
      </p:sp>
      <p:pic>
        <p:nvPicPr>
          <p:cNvPr id="14" name="Grafik 13" descr="Hilfe mit einfarbiger Füllung"/>
          <p:cNvPicPr>
            <a:picLocks noChangeAspect="1"/>
          </p:cNvPicPr>
          <p:nvPr/>
        </p:nvPicPr>
        <p:blipFill>
          <a:blip r:embed="rId9"/>
          <a:stretch/>
        </p:blipFill>
        <p:spPr bwMode="auto">
          <a:xfrm>
            <a:off x="9499167" y="1662815"/>
            <a:ext cx="2692833" cy="2692833"/>
          </a:xfrm>
          <a:prstGeom prst="rect">
            <a:avLst/>
          </a:prstGeom>
        </p:spPr>
      </p:pic>
      <p:grpSp>
        <p:nvGrpSpPr>
          <p:cNvPr id="29" name="Gruppieren 28"/>
          <p:cNvGrpSpPr/>
          <p:nvPr/>
        </p:nvGrpSpPr>
        <p:grpSpPr bwMode="auto">
          <a:xfrm>
            <a:off x="1853036" y="2926271"/>
            <a:ext cx="6356042" cy="936048"/>
            <a:chOff x="472651" y="3964709"/>
            <a:chExt cx="6356042" cy="936048"/>
          </a:xfrm>
        </p:grpSpPr>
        <p:sp>
          <p:nvSpPr>
            <p:cNvPr id="30" name="Rechteck: abgerundete Ecken 20">
              <a:hlinkClick r:id="rId10" action="ppaction://hlinksldjump"/>
            </p:cNvPr>
            <p:cNvSpPr/>
            <p:nvPr/>
          </p:nvSpPr>
          <p:spPr bwMode="auto">
            <a:xfrm>
              <a:off x="741578" y="3964709"/>
              <a:ext cx="6087115" cy="936048"/>
            </a:xfrm>
            <a:prstGeom prst="roundRect">
              <a:avLst>
                <a:gd name="adj" fmla="val 3146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pPr>
                <a:defRPr/>
              </a:pPr>
              <a:r>
                <a:rPr lang="de-DE">
                  <a:latin typeface="Rockwell"/>
                </a:rPr>
                <a:t>Der Wasserstoff reagiert mit Edelgasen aus der Luft. Dabei wird Energie frei.</a:t>
              </a:r>
              <a:endParaRPr/>
            </a:p>
          </p:txBody>
        </p:sp>
        <p:sp>
          <p:nvSpPr>
            <p:cNvPr id="31" name="Freihandform: Form 22"/>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de-DE" sz="3200">
                  <a:latin typeface="Rockwell"/>
                </a:rPr>
                <a:t>A</a:t>
              </a:r>
              <a:endParaRPr/>
            </a:p>
          </p:txBody>
        </p:sp>
      </p:grpSp>
      <p:sp>
        <p:nvSpPr>
          <p:cNvPr id="15" name="Textfeld 14"/>
          <p:cNvSpPr txBox="1"/>
          <p:nvPr/>
        </p:nvSpPr>
        <p:spPr bwMode="auto">
          <a:xfrm>
            <a:off x="311869" y="1278422"/>
            <a:ext cx="3539613" cy="461665"/>
          </a:xfrm>
          <a:prstGeom prst="rect">
            <a:avLst/>
          </a:prstGeom>
          <a:noFill/>
        </p:spPr>
        <p:txBody>
          <a:bodyPr wrap="square" rtlCol="0">
            <a:spAutoFit/>
          </a:bodyPr>
          <a:lstStyle/>
          <a:p>
            <a:pPr>
              <a:defRPr/>
            </a:pPr>
            <a:r>
              <a:rPr lang="de-DE" sz="2400" b="1"/>
              <a:t>Quizfrage</a:t>
            </a:r>
            <a:endParaRPr/>
          </a:p>
        </p:txBody>
      </p:sp>
      <p:cxnSp>
        <p:nvCxnSpPr>
          <p:cNvPr id="16" name="Gerade Verbindung 15"/>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grpSp>
        <p:nvGrpSpPr>
          <p:cNvPr id="17" name="Gruppieren 16"/>
          <p:cNvGrpSpPr/>
          <p:nvPr/>
        </p:nvGrpSpPr>
        <p:grpSpPr bwMode="auto">
          <a:xfrm>
            <a:off x="3486565" y="0"/>
            <a:ext cx="3923777" cy="771278"/>
            <a:chOff x="3486565" y="0"/>
            <a:chExt cx="3923777" cy="771278"/>
          </a:xfrm>
        </p:grpSpPr>
        <p:pic>
          <p:nvPicPr>
            <p:cNvPr id="21" name="Grafik 20"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22" name="Grafik 21"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grpSp>
        <p:nvGrpSpPr>
          <p:cNvPr id="24" name="Gruppieren 23"/>
          <p:cNvGrpSpPr/>
          <p:nvPr/>
        </p:nvGrpSpPr>
        <p:grpSpPr bwMode="auto">
          <a:xfrm>
            <a:off x="1853036" y="4083991"/>
            <a:ext cx="6356043" cy="936048"/>
            <a:chOff x="472651" y="3964709"/>
            <a:chExt cx="6356043" cy="936048"/>
          </a:xfrm>
        </p:grpSpPr>
        <p:sp>
          <p:nvSpPr>
            <p:cNvPr id="25" name="Rechteck: abgerundete Ecken 28">
              <a:hlinkClick r:id="rId13" action="ppaction://hlinksldjump"/>
            </p:cNvPr>
            <p:cNvSpPr/>
            <p:nvPr/>
          </p:nvSpPr>
          <p:spPr bwMode="auto">
            <a:xfrm>
              <a:off x="595748" y="3964709"/>
              <a:ext cx="6232946" cy="936048"/>
            </a:xfrm>
            <a:prstGeom prst="roundRect">
              <a:avLst>
                <a:gd name="adj" fmla="val 3146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Die Reaktion von Wasserstoff mit dem Sauerstoff aus der Luft benötigt Aktivierungsenergie.</a:t>
              </a:r>
              <a:endParaRPr/>
            </a:p>
          </p:txBody>
        </p:sp>
        <p:sp>
          <p:nvSpPr>
            <p:cNvPr id="26" name="Freihandform: Form 29"/>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de-DE" sz="3600">
                  <a:latin typeface="Rockwell"/>
                </a:rPr>
                <a:t>B</a:t>
              </a:r>
              <a:endParaRPr/>
            </a:p>
          </p:txBody>
        </p:sp>
      </p:grpSp>
      <p:grpSp>
        <p:nvGrpSpPr>
          <p:cNvPr id="27" name="Gruppieren 26"/>
          <p:cNvGrpSpPr/>
          <p:nvPr/>
        </p:nvGrpSpPr>
        <p:grpSpPr bwMode="auto">
          <a:xfrm>
            <a:off x="1853036" y="5241711"/>
            <a:ext cx="6356043" cy="936048"/>
            <a:chOff x="472651" y="3964709"/>
            <a:chExt cx="6356043" cy="936048"/>
          </a:xfrm>
        </p:grpSpPr>
        <p:sp>
          <p:nvSpPr>
            <p:cNvPr id="28" name="Rechteck: abgerundete Ecken 34">
              <a:hlinkClick r:id="rId14" action="ppaction://hlinksldjump"/>
            </p:cNvPr>
            <p:cNvSpPr/>
            <p:nvPr/>
          </p:nvSpPr>
          <p:spPr bwMode="auto">
            <a:xfrm>
              <a:off x="595748" y="3964709"/>
              <a:ext cx="6232946" cy="936048"/>
            </a:xfrm>
            <a:prstGeom prst="roundRect">
              <a:avLst>
                <a:gd name="adj" fmla="val 3146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Bei der Knallgas-Reaktion entsteht Wasser.</a:t>
              </a:r>
              <a:endParaRPr/>
            </a:p>
          </p:txBody>
        </p:sp>
        <p:sp>
          <p:nvSpPr>
            <p:cNvPr id="39" name="Freihandform: Form 35"/>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tlCol="0" anchor="ctr">
              <a:noAutofit/>
            </a:bodyPr>
            <a:lstStyle/>
            <a:p>
              <a:pPr algn="ctr">
                <a:defRPr/>
              </a:pPr>
              <a:r>
                <a:rPr lang="de-DE" sz="3600">
                  <a:latin typeface="Rockwell"/>
                </a:rPr>
                <a:t>C</a:t>
              </a:r>
              <a:endParaRPr/>
            </a:p>
          </p:txBody>
        </p:sp>
      </p:grpSp>
      <p:sp>
        <p:nvSpPr>
          <p:cNvPr id="2" name="Textfeld 1"/>
          <p:cNvSpPr txBox="1"/>
          <p:nvPr/>
        </p:nvSpPr>
        <p:spPr bwMode="auto">
          <a:xfrm>
            <a:off x="311869" y="1914051"/>
            <a:ext cx="8688168" cy="707886"/>
          </a:xfrm>
          <a:prstGeom prst="rect">
            <a:avLst/>
          </a:prstGeom>
          <a:noFill/>
        </p:spPr>
        <p:txBody>
          <a:bodyPr wrap="square">
            <a:spAutoFit/>
          </a:bodyPr>
          <a:lstStyle/>
          <a:p>
            <a:pPr>
              <a:defRPr/>
            </a:pPr>
            <a:r>
              <a:rPr lang="de-DE" sz="2000">
                <a:solidFill>
                  <a:srgbClr val="03869E"/>
                </a:solidFill>
                <a:ea typeface="Times New Roman"/>
                <a:cs typeface="Times New Roman"/>
              </a:rPr>
              <a:t>Welche Aussage(n) zur „Knallgasprobe“ ist/sind korrekt? Klicke alle richtigen Antworten an.</a:t>
            </a:r>
            <a:endParaRPr/>
          </a:p>
        </p:txBody>
      </p:sp>
      <p:grpSp>
        <p:nvGrpSpPr>
          <p:cNvPr id="12" name="Gruppieren 11"/>
          <p:cNvGrpSpPr/>
          <p:nvPr/>
        </p:nvGrpSpPr>
        <p:grpSpPr bwMode="auto">
          <a:xfrm>
            <a:off x="8478005" y="5241711"/>
            <a:ext cx="936000" cy="936000"/>
            <a:chOff x="7253928" y="2514600"/>
            <a:chExt cx="914400" cy="914400"/>
          </a:xfrm>
        </p:grpSpPr>
        <p:sp>
          <p:nvSpPr>
            <p:cNvPr id="23" name="Rechteck: abgerundete Ecken 36"/>
            <p:cNvSpPr/>
            <p:nvPr/>
          </p:nvSpPr>
          <p:spPr bwMode="auto">
            <a:xfrm>
              <a:off x="7253928" y="2514600"/>
              <a:ext cx="914400" cy="914400"/>
            </a:xfrm>
            <a:prstGeom prst="roundRect">
              <a:avLst>
                <a:gd name="adj" fmla="val 3181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2" name="Grafik 31" descr="Abzeichen Tick1 mit einfarbiger Füllung"/>
            <p:cNvPicPr>
              <a:picLocks noChangeAspect="1"/>
            </p:cNvPicPr>
            <p:nvPr/>
          </p:nvPicPr>
          <p:blipFill>
            <a:blip r:embed="rId15"/>
            <a:stretch/>
          </p:blipFill>
          <p:spPr bwMode="auto">
            <a:xfrm>
              <a:off x="7344460" y="2605132"/>
              <a:ext cx="733335" cy="733335"/>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6" descr="Wissen schafft Zukunft: Leibniz-Institut für die Pädagogik der  Naturwissenschaften und Mathematik"/>
          <p:cNvPicPr>
            <a:picLocks noChangeAspect="1"/>
          </p:cNvPicPr>
          <p:nvPr/>
        </p:nvPicPr>
        <p:blipFill>
          <a:blip r:embed="rId3"/>
          <a:srcRect r="71521"/>
          <a:stretch/>
        </p:blipFill>
        <p:spPr bwMode="auto">
          <a:xfrm>
            <a:off x="0" y="0"/>
            <a:ext cx="623738" cy="638869"/>
          </a:xfrm>
          <a:prstGeom prst="rect">
            <a:avLst/>
          </a:prstGeom>
          <a:noFill/>
        </p:spPr>
      </p:pic>
      <p:pic>
        <p:nvPicPr>
          <p:cNvPr id="7" name="Grafik 6" descr="banerji-lab"/>
          <p:cNvPicPr>
            <a:picLocks noChangeAspect="1"/>
          </p:cNvPicPr>
          <p:nvPr/>
        </p:nvPicPr>
        <p:blipFill>
          <a:blip r:embed="rId4"/>
          <a:srcRect r="69033"/>
          <a:stretch/>
        </p:blipFill>
        <p:spPr bwMode="auto">
          <a:xfrm>
            <a:off x="623738" y="13456"/>
            <a:ext cx="659884" cy="638869"/>
          </a:xfrm>
          <a:prstGeom prst="rect">
            <a:avLst/>
          </a:prstGeom>
          <a:noFill/>
        </p:spPr>
      </p:pic>
      <p:pic>
        <p:nvPicPr>
          <p:cNvPr id="8" name="Picture 8" descr="Technische Universität München (TUM) Logo Download - AI - All Vector Logo"/>
          <p:cNvPicPr>
            <a:picLocks noChangeAspect="1"/>
          </p:cNvPicPr>
          <p:nvPr/>
        </p:nvPicPr>
        <p:blipFill>
          <a:blip r:embed="rId5"/>
          <a:srcRect t="19646" r="56961" b="38973"/>
          <a:stretch/>
        </p:blipFill>
        <p:spPr bwMode="auto">
          <a:xfrm>
            <a:off x="1308598" y="108705"/>
            <a:ext cx="858365" cy="448369"/>
          </a:xfrm>
          <a:prstGeom prst="rect">
            <a:avLst/>
          </a:prstGeom>
          <a:noFill/>
        </p:spPr>
      </p:pic>
      <p:pic>
        <p:nvPicPr>
          <p:cNvPr id="3" name="Grafik 2" descr="Ein Bild, das Text, Schrift, Logo, Screenshot enthält.&#10;&#10;Automatisch generierte Beschreibung"/>
          <p:cNvPicPr>
            <a:picLocks noChangeAspect="1"/>
          </p:cNvPicPr>
          <p:nvPr/>
        </p:nvPicPr>
        <p:blipFill>
          <a:blip r:embed="rId6"/>
          <a:stretch/>
        </p:blipFill>
        <p:spPr bwMode="auto">
          <a:xfrm>
            <a:off x="11122467" y="106555"/>
            <a:ext cx="897647" cy="636810"/>
          </a:xfrm>
          <a:prstGeom prst="rect">
            <a:avLst/>
          </a:prstGeom>
        </p:spPr>
      </p:pic>
      <p:pic>
        <p:nvPicPr>
          <p:cNvPr id="4" name="Grafik 3" descr="Ein Bild, das Text, Schrift, Symbol, Flagge enthält.&#10;&#10;Automatisch generierte Beschreibung"/>
          <p:cNvPicPr>
            <a:picLocks noChangeAspect="1"/>
          </p:cNvPicPr>
          <p:nvPr/>
        </p:nvPicPr>
        <p:blipFill>
          <a:blip r:embed="rId7"/>
          <a:stretch/>
        </p:blipFill>
        <p:spPr bwMode="auto">
          <a:xfrm>
            <a:off x="10323899" y="120011"/>
            <a:ext cx="657829" cy="661403"/>
          </a:xfrm>
          <a:prstGeom prst="rect">
            <a:avLst/>
          </a:prstGeom>
        </p:spPr>
      </p:pic>
      <p:pic>
        <p:nvPicPr>
          <p:cNvPr id="5" name="Grafik 4" descr="Ein Bild, das Text, Schrift, Symbol, Screenshot enthält.&#10;&#10;Automatisch generierte Beschreibung"/>
          <p:cNvPicPr>
            <a:picLocks noChangeAspect="1"/>
          </p:cNvPicPr>
          <p:nvPr/>
        </p:nvPicPr>
        <p:blipFill>
          <a:blip r:embed="rId8"/>
          <a:stretch/>
        </p:blipFill>
        <p:spPr bwMode="auto">
          <a:xfrm>
            <a:off x="8700816" y="91040"/>
            <a:ext cx="1491934" cy="557074"/>
          </a:xfrm>
          <a:prstGeom prst="rect">
            <a:avLst/>
          </a:prstGeom>
        </p:spPr>
      </p:pic>
      <p:sp>
        <p:nvSpPr>
          <p:cNvPr id="13" name="Titel 1"/>
          <p:cNvSpPr txBox="1"/>
          <p:nvPr/>
        </p:nvSpPr>
        <p:spPr bwMode="auto">
          <a:xfrm>
            <a:off x="9805407" y="638869"/>
            <a:ext cx="2224105" cy="1643856"/>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de-DE" sz="5400">
                <a:solidFill>
                  <a:srgbClr val="FFC000"/>
                </a:solidFill>
                <a:latin typeface="Rockwell"/>
              </a:rPr>
              <a:t>Frage</a:t>
            </a:r>
            <a:endParaRPr/>
          </a:p>
        </p:txBody>
      </p:sp>
      <p:pic>
        <p:nvPicPr>
          <p:cNvPr id="14" name="Grafik 13" descr="Hilfe mit einfarbiger Füllung"/>
          <p:cNvPicPr>
            <a:picLocks noChangeAspect="1"/>
          </p:cNvPicPr>
          <p:nvPr/>
        </p:nvPicPr>
        <p:blipFill>
          <a:blip r:embed="rId9"/>
          <a:stretch/>
        </p:blipFill>
        <p:spPr bwMode="auto">
          <a:xfrm>
            <a:off x="9499167" y="1662815"/>
            <a:ext cx="2692833" cy="2692833"/>
          </a:xfrm>
          <a:prstGeom prst="rect">
            <a:avLst/>
          </a:prstGeom>
        </p:spPr>
      </p:pic>
      <p:grpSp>
        <p:nvGrpSpPr>
          <p:cNvPr id="29" name="Gruppieren 28"/>
          <p:cNvGrpSpPr/>
          <p:nvPr/>
        </p:nvGrpSpPr>
        <p:grpSpPr bwMode="auto">
          <a:xfrm>
            <a:off x="1853036" y="2926271"/>
            <a:ext cx="6356042" cy="936048"/>
            <a:chOff x="472651" y="3964709"/>
            <a:chExt cx="6356042" cy="936048"/>
          </a:xfrm>
        </p:grpSpPr>
        <p:sp>
          <p:nvSpPr>
            <p:cNvPr id="30" name="Rechteck: abgerundete Ecken 20">
              <a:hlinkClick r:id="rId10" action="ppaction://hlinksldjump"/>
            </p:cNvPr>
            <p:cNvSpPr/>
            <p:nvPr/>
          </p:nvSpPr>
          <p:spPr bwMode="auto">
            <a:xfrm>
              <a:off x="741578" y="3964709"/>
              <a:ext cx="6087115" cy="936048"/>
            </a:xfrm>
            <a:prstGeom prst="roundRect">
              <a:avLst>
                <a:gd name="adj" fmla="val 31468"/>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pPr>
                <a:defRPr/>
              </a:pPr>
              <a:r>
                <a:rPr lang="de-DE">
                  <a:latin typeface="Rockwell"/>
                </a:rPr>
                <a:t>Der Wasserstoff reagiert mit Edelgasen aus der Luft. Dabei wird Energie frei.</a:t>
              </a:r>
              <a:endParaRPr/>
            </a:p>
          </p:txBody>
        </p:sp>
        <p:sp>
          <p:nvSpPr>
            <p:cNvPr id="31" name="Freihandform: Form 22"/>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de-DE" sz="3200">
                  <a:latin typeface="Rockwell"/>
                </a:rPr>
                <a:t>A</a:t>
              </a:r>
              <a:endParaRPr/>
            </a:p>
          </p:txBody>
        </p:sp>
      </p:grpSp>
      <p:grpSp>
        <p:nvGrpSpPr>
          <p:cNvPr id="18" name="Gruppieren 17"/>
          <p:cNvGrpSpPr/>
          <p:nvPr/>
        </p:nvGrpSpPr>
        <p:grpSpPr bwMode="auto">
          <a:xfrm>
            <a:off x="8478005" y="2950117"/>
            <a:ext cx="936000" cy="936000"/>
            <a:chOff x="7344460" y="3624001"/>
            <a:chExt cx="914400" cy="914400"/>
          </a:xfrm>
        </p:grpSpPr>
        <p:sp>
          <p:nvSpPr>
            <p:cNvPr id="19" name="Rechteck: abgerundete Ecken 41"/>
            <p:cNvSpPr/>
            <p:nvPr/>
          </p:nvSpPr>
          <p:spPr bwMode="auto">
            <a:xfrm>
              <a:off x="7344460" y="3624001"/>
              <a:ext cx="914400" cy="914400"/>
            </a:xfrm>
            <a:prstGeom prst="roundRect">
              <a:avLst>
                <a:gd name="adj" fmla="val 31818"/>
              </a:avLst>
            </a:prstGeom>
            <a:solidFill>
              <a:srgbClr val="DE1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0" name="Grafik 19" descr="Marke Kreuz mit einfarbiger Füllung"/>
            <p:cNvPicPr>
              <a:picLocks noChangeAspect="1"/>
            </p:cNvPicPr>
            <p:nvPr/>
          </p:nvPicPr>
          <p:blipFill>
            <a:blip r:embed="rId11"/>
            <a:stretch/>
          </p:blipFill>
          <p:spPr bwMode="auto">
            <a:xfrm>
              <a:off x="7425133" y="3692886"/>
              <a:ext cx="753054" cy="753054"/>
            </a:xfrm>
            <a:prstGeom prst="rect">
              <a:avLst/>
            </a:prstGeom>
          </p:spPr>
        </p:pic>
      </p:grpSp>
      <p:sp>
        <p:nvSpPr>
          <p:cNvPr id="15" name="Textfeld 14"/>
          <p:cNvSpPr txBox="1"/>
          <p:nvPr/>
        </p:nvSpPr>
        <p:spPr bwMode="auto">
          <a:xfrm>
            <a:off x="311869" y="1278422"/>
            <a:ext cx="3539613" cy="461665"/>
          </a:xfrm>
          <a:prstGeom prst="rect">
            <a:avLst/>
          </a:prstGeom>
          <a:noFill/>
        </p:spPr>
        <p:txBody>
          <a:bodyPr wrap="square" rtlCol="0">
            <a:spAutoFit/>
          </a:bodyPr>
          <a:lstStyle/>
          <a:p>
            <a:pPr>
              <a:defRPr/>
            </a:pPr>
            <a:r>
              <a:rPr lang="de-DE" sz="2400" b="1"/>
              <a:t>Quizfrage</a:t>
            </a:r>
            <a:endParaRPr/>
          </a:p>
        </p:txBody>
      </p:sp>
      <p:cxnSp>
        <p:nvCxnSpPr>
          <p:cNvPr id="16" name="Gerade Verbindung 15"/>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grpSp>
        <p:nvGrpSpPr>
          <p:cNvPr id="17" name="Gruppieren 16"/>
          <p:cNvGrpSpPr/>
          <p:nvPr/>
        </p:nvGrpSpPr>
        <p:grpSpPr bwMode="auto">
          <a:xfrm>
            <a:off x="3486565" y="0"/>
            <a:ext cx="3923777" cy="771278"/>
            <a:chOff x="3486565" y="0"/>
            <a:chExt cx="3923777" cy="771278"/>
          </a:xfrm>
        </p:grpSpPr>
        <p:pic>
          <p:nvPicPr>
            <p:cNvPr id="21" name="Grafik 20" descr="Ein Bild, das Screenshot, Text, Design enthält.&#10;&#10;Automatisch generierte Beschreibung"/>
            <p:cNvPicPr>
              <a:picLocks noChangeAspect="1"/>
            </p:cNvPicPr>
            <p:nvPr/>
          </p:nvPicPr>
          <p:blipFill>
            <a:blip r:embed="rId12"/>
            <a:srcRect l="-45" t="33673" r="16527" b="39146"/>
            <a:stretch/>
          </p:blipFill>
          <p:spPr bwMode="auto">
            <a:xfrm>
              <a:off x="3486565" y="0"/>
              <a:ext cx="3319350" cy="748845"/>
            </a:xfrm>
            <a:prstGeom prst="rect">
              <a:avLst/>
            </a:prstGeom>
            <a:ln>
              <a:noFill/>
            </a:ln>
          </p:spPr>
        </p:pic>
        <p:pic>
          <p:nvPicPr>
            <p:cNvPr id="22" name="Grafik 21" descr="Ein Bild, das Text, Screenshot, Schrift, Grafikdesign enthält.&#10;&#10;Automatisch generierte Beschreibung"/>
            <p:cNvPicPr>
              <a:picLocks noChangeAspect="1"/>
            </p:cNvPicPr>
            <p:nvPr/>
          </p:nvPicPr>
          <p:blipFill>
            <a:blip r:embed="rId13"/>
            <a:srcRect l="19210" t="58286" r="23664" b="26327"/>
            <a:stretch/>
          </p:blipFill>
          <p:spPr bwMode="auto">
            <a:xfrm>
              <a:off x="6805916" y="70945"/>
              <a:ext cx="604426" cy="700333"/>
            </a:xfrm>
            <a:prstGeom prst="rect">
              <a:avLst/>
            </a:prstGeom>
          </p:spPr>
        </p:pic>
      </p:grpSp>
      <p:grpSp>
        <p:nvGrpSpPr>
          <p:cNvPr id="24" name="Gruppieren 23"/>
          <p:cNvGrpSpPr/>
          <p:nvPr/>
        </p:nvGrpSpPr>
        <p:grpSpPr bwMode="auto">
          <a:xfrm>
            <a:off x="1853036" y="4083991"/>
            <a:ext cx="6356043" cy="936048"/>
            <a:chOff x="472651" y="3964709"/>
            <a:chExt cx="6356043" cy="936048"/>
          </a:xfrm>
        </p:grpSpPr>
        <p:sp>
          <p:nvSpPr>
            <p:cNvPr id="25" name="Rechteck: abgerundete Ecken 28">
              <a:hlinkClick r:id="rId14" action="ppaction://hlinksldjump"/>
            </p:cNvPr>
            <p:cNvSpPr/>
            <p:nvPr/>
          </p:nvSpPr>
          <p:spPr bwMode="auto">
            <a:xfrm>
              <a:off x="595748" y="3964709"/>
              <a:ext cx="6232946" cy="936048"/>
            </a:xfrm>
            <a:prstGeom prst="roundRect">
              <a:avLst>
                <a:gd name="adj" fmla="val 3146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Die Reaktion von Wasserstoff mit dem Sauerstoff aus der Luft benötigt Aktivierungsenergie.</a:t>
              </a:r>
              <a:endParaRPr/>
            </a:p>
          </p:txBody>
        </p:sp>
        <p:sp>
          <p:nvSpPr>
            <p:cNvPr id="26" name="Freihandform: Form 29"/>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de-DE" sz="3600">
                  <a:latin typeface="Rockwell"/>
                </a:rPr>
                <a:t>B</a:t>
              </a:r>
              <a:endParaRPr/>
            </a:p>
          </p:txBody>
        </p:sp>
      </p:grpSp>
      <p:grpSp>
        <p:nvGrpSpPr>
          <p:cNvPr id="27" name="Gruppieren 26"/>
          <p:cNvGrpSpPr/>
          <p:nvPr/>
        </p:nvGrpSpPr>
        <p:grpSpPr bwMode="auto">
          <a:xfrm>
            <a:off x="1853036" y="5241711"/>
            <a:ext cx="6356043" cy="936048"/>
            <a:chOff x="472651" y="3964709"/>
            <a:chExt cx="6356043" cy="936048"/>
          </a:xfrm>
        </p:grpSpPr>
        <p:sp>
          <p:nvSpPr>
            <p:cNvPr id="28" name="Rechteck: abgerundete Ecken 34">
              <a:hlinkClick r:id="rId14" action="ppaction://hlinksldjump"/>
            </p:cNvPr>
            <p:cNvSpPr/>
            <p:nvPr/>
          </p:nvSpPr>
          <p:spPr bwMode="auto">
            <a:xfrm>
              <a:off x="595748" y="3964709"/>
              <a:ext cx="6232946" cy="936048"/>
            </a:xfrm>
            <a:prstGeom prst="roundRect">
              <a:avLst>
                <a:gd name="adj" fmla="val 3146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Bei der Knallgas-Reaktion entsteht Wasser.</a:t>
              </a:r>
              <a:endParaRPr/>
            </a:p>
          </p:txBody>
        </p:sp>
        <p:sp>
          <p:nvSpPr>
            <p:cNvPr id="39" name="Freihandform: Form 35"/>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tlCol="0" anchor="ctr">
              <a:noAutofit/>
            </a:bodyPr>
            <a:lstStyle/>
            <a:p>
              <a:pPr algn="ctr">
                <a:defRPr/>
              </a:pPr>
              <a:r>
                <a:rPr lang="de-DE" sz="3600">
                  <a:latin typeface="Rockwell"/>
                </a:rPr>
                <a:t>C</a:t>
              </a:r>
              <a:endParaRPr/>
            </a:p>
          </p:txBody>
        </p:sp>
      </p:grpSp>
      <p:sp>
        <p:nvSpPr>
          <p:cNvPr id="2" name="Textfeld 1"/>
          <p:cNvSpPr txBox="1"/>
          <p:nvPr/>
        </p:nvSpPr>
        <p:spPr bwMode="auto">
          <a:xfrm>
            <a:off x="311869" y="1914051"/>
            <a:ext cx="8688168" cy="707886"/>
          </a:xfrm>
          <a:prstGeom prst="rect">
            <a:avLst/>
          </a:prstGeom>
          <a:noFill/>
        </p:spPr>
        <p:txBody>
          <a:bodyPr wrap="square">
            <a:spAutoFit/>
          </a:bodyPr>
          <a:lstStyle/>
          <a:p>
            <a:pPr>
              <a:defRPr/>
            </a:pPr>
            <a:r>
              <a:rPr lang="de-DE" sz="2000">
                <a:solidFill>
                  <a:srgbClr val="03869E"/>
                </a:solidFill>
                <a:ea typeface="Times New Roman"/>
                <a:cs typeface="Times New Roman"/>
              </a:rPr>
              <a:t>Welche Aussage(n) zur „Knallgasprobe“ ist/sind korrekt? Klicke alle richtigen Antworten an.</a:t>
            </a:r>
            <a:endParaRPr/>
          </a:p>
        </p:txBody>
      </p:sp>
      <p:grpSp>
        <p:nvGrpSpPr>
          <p:cNvPr id="9" name="Gruppieren 8"/>
          <p:cNvGrpSpPr/>
          <p:nvPr/>
        </p:nvGrpSpPr>
        <p:grpSpPr bwMode="auto">
          <a:xfrm>
            <a:off x="8478005" y="4095938"/>
            <a:ext cx="936000" cy="936000"/>
            <a:chOff x="7253928" y="2514600"/>
            <a:chExt cx="914400" cy="914400"/>
          </a:xfrm>
        </p:grpSpPr>
        <p:sp>
          <p:nvSpPr>
            <p:cNvPr id="10" name="Rechteck: abgerundete Ecken 36"/>
            <p:cNvSpPr/>
            <p:nvPr/>
          </p:nvSpPr>
          <p:spPr bwMode="auto">
            <a:xfrm>
              <a:off x="7253928" y="2514600"/>
              <a:ext cx="914400" cy="914400"/>
            </a:xfrm>
            <a:prstGeom prst="roundRect">
              <a:avLst>
                <a:gd name="adj" fmla="val 3181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1" name="Grafik 10" descr="Abzeichen Tick1 mit einfarbiger Füllung"/>
            <p:cNvPicPr>
              <a:picLocks noChangeAspect="1"/>
            </p:cNvPicPr>
            <p:nvPr/>
          </p:nvPicPr>
          <p:blipFill>
            <a:blip r:embed="rId15"/>
            <a:stretch/>
          </p:blipFill>
          <p:spPr bwMode="auto">
            <a:xfrm>
              <a:off x="7344460" y="2605132"/>
              <a:ext cx="733335" cy="733335"/>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Rechteck 6"/>
          <p:cNvSpPr/>
          <p:nvPr/>
        </p:nvSpPr>
        <p:spPr bwMode="auto">
          <a:xfrm>
            <a:off x="10920251" y="5934489"/>
            <a:ext cx="1159151"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Rechteck 7"/>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 name="Pfeil nach rechts 19">
            <a:hlinkClick r:id="" action="ppaction://hlinkshowjump?jump=nextslide"/>
          </p:cNvPr>
          <p:cNvSpPr/>
          <p:nvPr/>
        </p:nvSpPr>
        <p:spPr bwMode="auto">
          <a:xfrm>
            <a:off x="11122467" y="6055158"/>
            <a:ext cx="801917"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 action="ppaction://hlinkshowjump?jump=previousslide"/>
          </p:cNvPr>
          <p:cNvSpPr/>
          <p:nvPr/>
        </p:nvSpPr>
        <p:spPr bwMode="auto">
          <a:xfrm rot="10800000">
            <a:off x="124471" y="6164854"/>
            <a:ext cx="998534" cy="548335"/>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414306" y="1363579"/>
            <a:ext cx="10074275" cy="769590"/>
          </a:xfrm>
        </p:spPr>
        <p:txBody>
          <a:bodyPr anchor="ctr" anchorCtr="0">
            <a:normAutofit/>
          </a:bodyPr>
          <a:lstStyle/>
          <a:p>
            <a:pPr>
              <a:defRPr/>
            </a:pPr>
            <a:r>
              <a:rPr lang="de-DE" sz="3600" cap="none"/>
              <a:t>Was wir heute machen:</a:t>
            </a:r>
            <a:endParaRPr/>
          </a:p>
        </p:txBody>
      </p:sp>
      <p:pic>
        <p:nvPicPr>
          <p:cNvPr id="9" name="Picture 6" descr="Wissen schafft Zukunft: Leibniz-Institut für die Pädagogik der  Naturwissenschaften und Mathematik"/>
          <p:cNvPicPr>
            <a:picLocks noChangeAspect="1"/>
          </p:cNvPicPr>
          <p:nvPr/>
        </p:nvPicPr>
        <p:blipFill>
          <a:blip r:embed="rId3"/>
          <a:srcRect r="71521"/>
          <a:stretch/>
        </p:blipFill>
        <p:spPr bwMode="auto">
          <a:xfrm>
            <a:off x="0" y="0"/>
            <a:ext cx="623738" cy="638869"/>
          </a:xfrm>
          <a:prstGeom prst="rect">
            <a:avLst/>
          </a:prstGeom>
          <a:noFill/>
        </p:spPr>
      </p:pic>
      <p:pic>
        <p:nvPicPr>
          <p:cNvPr id="10" name="Grafik 9" descr="banerji-lab"/>
          <p:cNvPicPr>
            <a:picLocks noChangeAspect="1"/>
          </p:cNvPicPr>
          <p:nvPr/>
        </p:nvPicPr>
        <p:blipFill>
          <a:blip r:embed="rId4"/>
          <a:srcRect r="69033"/>
          <a:stretch/>
        </p:blipFill>
        <p:spPr bwMode="auto">
          <a:xfrm>
            <a:off x="623738" y="13456"/>
            <a:ext cx="659884" cy="638869"/>
          </a:xfrm>
          <a:prstGeom prst="rect">
            <a:avLst/>
          </a:prstGeom>
          <a:noFill/>
        </p:spPr>
      </p:pic>
      <p:pic>
        <p:nvPicPr>
          <p:cNvPr id="11" name="Picture 8" descr="Technische Universität München (TUM) Logo Download - AI - All Vector Logo"/>
          <p:cNvPicPr>
            <a:picLocks noChangeAspect="1"/>
          </p:cNvPicPr>
          <p:nvPr/>
        </p:nvPicPr>
        <p:blipFill>
          <a:blip r:embed="rId5"/>
          <a:srcRect t="19646" r="56961" b="38973"/>
          <a:stretch/>
        </p:blipFill>
        <p:spPr bwMode="auto">
          <a:xfrm>
            <a:off x="1308598" y="108705"/>
            <a:ext cx="858365" cy="448369"/>
          </a:xfrm>
          <a:prstGeom prst="rect">
            <a:avLst/>
          </a:prstGeom>
          <a:noFill/>
        </p:spPr>
      </p:pic>
      <p:cxnSp>
        <p:nvCxnSpPr>
          <p:cNvPr id="12" name="Gerade Verbindung 11"/>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3" name="Grafik 12" descr="Ein Bild, das Text, Schrift, Logo, Screenshot enthält.&#10;&#10;Automatisch generierte Beschreibung"/>
          <p:cNvPicPr>
            <a:picLocks noChangeAspect="1"/>
          </p:cNvPicPr>
          <p:nvPr/>
        </p:nvPicPr>
        <p:blipFill>
          <a:blip r:embed="rId6"/>
          <a:stretch/>
        </p:blipFill>
        <p:spPr bwMode="auto">
          <a:xfrm>
            <a:off x="11122467" y="106555"/>
            <a:ext cx="897647" cy="636810"/>
          </a:xfrm>
          <a:prstGeom prst="rect">
            <a:avLst/>
          </a:prstGeom>
        </p:spPr>
      </p:pic>
      <p:pic>
        <p:nvPicPr>
          <p:cNvPr id="14" name="Grafik 13" descr="Ein Bild, das Text, Schrift, Symbol, Flagge enthält.&#10;&#10;Automatisch generierte Beschreibung"/>
          <p:cNvPicPr>
            <a:picLocks noChangeAspect="1"/>
          </p:cNvPicPr>
          <p:nvPr/>
        </p:nvPicPr>
        <p:blipFill>
          <a:blip r:embed="rId7"/>
          <a:stretch/>
        </p:blipFill>
        <p:spPr bwMode="auto">
          <a:xfrm>
            <a:off x="10323899" y="120011"/>
            <a:ext cx="657829" cy="661403"/>
          </a:xfrm>
          <a:prstGeom prst="rect">
            <a:avLst/>
          </a:prstGeom>
        </p:spPr>
      </p:pic>
      <p:pic>
        <p:nvPicPr>
          <p:cNvPr id="15" name="Grafik 14" descr="Ein Bild, das Text, Schrift, Symbol, Screenshot enthält.&#10;&#10;Automatisch generierte Beschreibung"/>
          <p:cNvPicPr>
            <a:picLocks noChangeAspect="1"/>
          </p:cNvPicPr>
          <p:nvPr/>
        </p:nvPicPr>
        <p:blipFill>
          <a:blip r:embed="rId8"/>
          <a:stretch/>
        </p:blipFill>
        <p:spPr bwMode="auto">
          <a:xfrm>
            <a:off x="8700816" y="91040"/>
            <a:ext cx="1491934" cy="557074"/>
          </a:xfrm>
          <a:prstGeom prst="rect">
            <a:avLst/>
          </a:prstGeom>
        </p:spPr>
      </p:pic>
      <p:grpSp>
        <p:nvGrpSpPr>
          <p:cNvPr id="16" name="Gruppieren 15"/>
          <p:cNvGrpSpPr/>
          <p:nvPr/>
        </p:nvGrpSpPr>
        <p:grpSpPr bwMode="auto">
          <a:xfrm>
            <a:off x="3486565" y="0"/>
            <a:ext cx="3923777" cy="771278"/>
            <a:chOff x="3486565" y="0"/>
            <a:chExt cx="3923777" cy="771278"/>
          </a:xfrm>
        </p:grpSpPr>
        <p:pic>
          <p:nvPicPr>
            <p:cNvPr id="17" name="Grafik 16" descr="Ein Bild, das Screenshot, Text, Design enthält.&#10;&#10;Automatisch generierte Beschreibung"/>
            <p:cNvPicPr>
              <a:picLocks noChangeAspect="1"/>
            </p:cNvPicPr>
            <p:nvPr/>
          </p:nvPicPr>
          <p:blipFill>
            <a:blip r:embed="rId9"/>
            <a:srcRect l="-45" t="33673" r="16527" b="39146"/>
            <a:stretch/>
          </p:blipFill>
          <p:spPr bwMode="auto">
            <a:xfrm>
              <a:off x="3486565" y="0"/>
              <a:ext cx="3319350" cy="748845"/>
            </a:xfrm>
            <a:prstGeom prst="rect">
              <a:avLst/>
            </a:prstGeom>
            <a:ln>
              <a:noFill/>
            </a:ln>
          </p:spPr>
        </p:pic>
        <p:pic>
          <p:nvPicPr>
            <p:cNvPr id="18" name="Grafik 17" descr="Ein Bild, das Text, Screenshot, Schrift, Grafikdesign enthält.&#10;&#10;Automatisch generierte Beschreibung"/>
            <p:cNvPicPr>
              <a:picLocks noChangeAspect="1"/>
            </p:cNvPicPr>
            <p:nvPr/>
          </p:nvPicPr>
          <p:blipFill>
            <a:blip r:embed="rId10"/>
            <a:srcRect l="19210" t="58286" r="23664" b="26327"/>
            <a:stretch/>
          </p:blipFill>
          <p:spPr bwMode="auto">
            <a:xfrm>
              <a:off x="6805916" y="70945"/>
              <a:ext cx="604426" cy="700333"/>
            </a:xfrm>
            <a:prstGeom prst="rect">
              <a:avLst/>
            </a:prstGeom>
          </p:spPr>
        </p:pic>
      </p:grpSp>
      <p:sp>
        <p:nvSpPr>
          <p:cNvPr id="3" name="Textfeld 2"/>
          <p:cNvSpPr txBox="1"/>
          <p:nvPr/>
        </p:nvSpPr>
        <p:spPr bwMode="auto">
          <a:xfrm>
            <a:off x="414306" y="2375548"/>
            <a:ext cx="6258888" cy="2862322"/>
          </a:xfrm>
          <a:prstGeom prst="rect">
            <a:avLst/>
          </a:prstGeom>
          <a:noFill/>
        </p:spPr>
        <p:txBody>
          <a:bodyPr wrap="square" rtlCol="0">
            <a:spAutoFit/>
          </a:bodyPr>
          <a:lstStyle/>
          <a:p>
            <a:pPr>
              <a:defRPr/>
            </a:pPr>
            <a:r>
              <a:rPr lang="de-DE"/>
              <a:t>Stelle dir vor, du hast ein Reagenzglas mit einem unbekannten, durchsichtigen Gas vor dir und möchtest wissen, um welches Gas es sich handelt.</a:t>
            </a:r>
            <a:endParaRPr/>
          </a:p>
          <a:p>
            <a:pPr>
              <a:defRPr/>
            </a:pPr>
            <a:r>
              <a:rPr lang="de-DE"/>
              <a:t>Hierzu setzen Chemiker und Chemikerinnen sogenannte </a:t>
            </a:r>
            <a:r>
              <a:rPr lang="de-DE" b="1"/>
              <a:t>Nachweisreaktionen</a:t>
            </a:r>
            <a:r>
              <a:rPr lang="de-DE"/>
              <a:t> ein, die nur mit einem bestimmten Stoff positiv verläuft, also ein typisches Ergebnis hat.</a:t>
            </a:r>
            <a:endParaRPr/>
          </a:p>
          <a:p>
            <a:pPr>
              <a:defRPr/>
            </a:pPr>
            <a:endParaRPr lang="de-DE"/>
          </a:p>
          <a:p>
            <a:pPr>
              <a:defRPr/>
            </a:pPr>
            <a:r>
              <a:rPr lang="de-DE"/>
              <a:t>Die Nachweisreaktion für </a:t>
            </a:r>
            <a:r>
              <a:rPr lang="de-DE" b="1"/>
              <a:t>Wasserstoff</a:t>
            </a:r>
            <a:r>
              <a:rPr lang="de-DE"/>
              <a:t> (H</a:t>
            </a:r>
            <a:r>
              <a:rPr lang="de-DE" baseline="-25000"/>
              <a:t>2</a:t>
            </a:r>
            <a:r>
              <a:rPr lang="de-DE"/>
              <a:t>) heißt auch </a:t>
            </a:r>
            <a:r>
              <a:rPr lang="de-DE" b="1"/>
              <a:t>Knallgasprobe</a:t>
            </a:r>
            <a:r>
              <a:rPr lang="de-DE"/>
              <a:t> – diese führst du mit folgender Anleitung selbstständig durch!</a:t>
            </a:r>
            <a:endParaRPr/>
          </a:p>
        </p:txBody>
      </p:sp>
      <p:sp>
        <p:nvSpPr>
          <p:cNvPr id="4" name="Textfeld 3"/>
          <p:cNvSpPr txBox="1"/>
          <p:nvPr/>
        </p:nvSpPr>
        <p:spPr bwMode="auto">
          <a:xfrm>
            <a:off x="7661538" y="1121200"/>
            <a:ext cx="4262846" cy="523220"/>
          </a:xfrm>
          <a:prstGeom prst="rect">
            <a:avLst/>
          </a:prstGeom>
          <a:noFill/>
        </p:spPr>
        <p:txBody>
          <a:bodyPr wrap="square" rtlCol="0">
            <a:spAutoFit/>
          </a:bodyPr>
          <a:lstStyle/>
          <a:p>
            <a:pPr algn="ctr">
              <a:defRPr/>
            </a:pPr>
            <a:r>
              <a:rPr lang="de-DE" sz="1400">
                <a:solidFill>
                  <a:schemeClr val="bg1">
                    <a:lumMod val="75000"/>
                  </a:schemeClr>
                </a:solidFill>
              </a:rPr>
              <a:t>(Klicke auf das Bild, um mehr über die Verwendung von Wasserstoff zu erfahren)</a:t>
            </a:r>
            <a:endParaRPr/>
          </a:p>
        </p:txBody>
      </p:sp>
      <p:pic>
        <p:nvPicPr>
          <p:cNvPr id="6" name="Grafik 5" descr="Ein Bild, das Screenshot, Kreis, Grafiken, Kunst enthält.&#10;&#10;Automatisch generierte Beschreibung">
            <a:hlinkClick r:id="rId11"/>
          </p:cNvPr>
          <p:cNvPicPr>
            <a:picLocks noChangeAspect="1"/>
          </p:cNvPicPr>
          <p:nvPr/>
        </p:nvPicPr>
        <p:blipFill>
          <a:blip r:embed="rId12"/>
          <a:stretch/>
        </p:blipFill>
        <p:spPr bwMode="auto">
          <a:xfrm>
            <a:off x="7661538" y="1671552"/>
            <a:ext cx="4262846" cy="1456819"/>
          </a:xfrm>
          <a:prstGeom prst="rect">
            <a:avLst/>
          </a:prstGeom>
        </p:spPr>
      </p:pic>
      <p:sp>
        <p:nvSpPr>
          <p:cNvPr id="19" name="Textfeld 18"/>
          <p:cNvSpPr txBox="1"/>
          <p:nvPr/>
        </p:nvSpPr>
        <p:spPr bwMode="auto">
          <a:xfrm>
            <a:off x="9399352" y="3152001"/>
            <a:ext cx="2620762" cy="276999"/>
          </a:xfrm>
          <a:prstGeom prst="rect">
            <a:avLst/>
          </a:prstGeom>
          <a:noFill/>
        </p:spPr>
        <p:txBody>
          <a:bodyPr wrap="square" rtlCol="0">
            <a:spAutoFit/>
          </a:bodyPr>
          <a:lstStyle/>
          <a:p>
            <a:pPr algn="ctr">
              <a:defRPr/>
            </a:pPr>
            <a:r>
              <a:rPr lang="de-DE" sz="1200">
                <a:solidFill>
                  <a:schemeClr val="bg1">
                    <a:lumMod val="75000"/>
                  </a:schemeClr>
                </a:solidFill>
              </a:rPr>
              <a:t>Quelle: </a:t>
            </a:r>
            <a:r>
              <a:rPr lang="de-DE" sz="1200" u="sng">
                <a:solidFill>
                  <a:srgbClr val="03869E"/>
                </a:solidFill>
                <a:hlinkClick r:id="rId13" tooltip="https://pixabay.com/de/illustrations/wasserstoff-h2-chemie-wissenschaft-6326982/"/>
              </a:rPr>
              <a:t>pixabay</a:t>
            </a:r>
            <a:r>
              <a:rPr lang="de-DE" sz="1200">
                <a:solidFill>
                  <a:schemeClr val="bg1">
                    <a:lumMod val="75000"/>
                  </a:schemeClr>
                </a:solidFill>
              </a:rPr>
              <a:t>, CC 0, </a:t>
            </a:r>
            <a:r>
              <a:rPr lang="de-DE" sz="1200" u="sng">
                <a:solidFill>
                  <a:srgbClr val="03869E"/>
                </a:solidFill>
                <a:hlinkClick r:id="rId14" tooltip="https://pixabay.com/de/users/akitada31-172067/"/>
              </a:rPr>
              <a:t>akitada31</a:t>
            </a:r>
            <a:endParaRPr lang="de-DE" sz="1200">
              <a:solidFill>
                <a:srgbClr val="03869E"/>
              </a:solidFill>
            </a:endParaRPr>
          </a:p>
        </p:txBody>
      </p:sp>
      <p:sp>
        <p:nvSpPr>
          <p:cNvPr id="22" name="Textfeld 21"/>
          <p:cNvSpPr txBox="1"/>
          <p:nvPr/>
        </p:nvSpPr>
        <p:spPr bwMode="auto">
          <a:xfrm>
            <a:off x="7661538" y="3519064"/>
            <a:ext cx="4262846" cy="523220"/>
          </a:xfrm>
          <a:prstGeom prst="rect">
            <a:avLst/>
          </a:prstGeom>
          <a:noFill/>
        </p:spPr>
        <p:txBody>
          <a:bodyPr wrap="square" rtlCol="0">
            <a:spAutoFit/>
          </a:bodyPr>
          <a:lstStyle/>
          <a:p>
            <a:pPr algn="ctr">
              <a:defRPr/>
            </a:pPr>
            <a:r>
              <a:rPr lang="de-DE" sz="1400">
                <a:solidFill>
                  <a:schemeClr val="bg1">
                    <a:lumMod val="75000"/>
                  </a:schemeClr>
                </a:solidFill>
              </a:rPr>
              <a:t>(Klicke auf das Bild, um mehr über Wasserstoff als nachhaltigen Energielieferanten zu erfahren)</a:t>
            </a:r>
            <a:endParaRPr/>
          </a:p>
        </p:txBody>
      </p:sp>
      <p:pic>
        <p:nvPicPr>
          <p:cNvPr id="1026" name="Picture 2" descr="Energie, Sonnenenergie, Solar">
            <a:hlinkClick r:id="rId15"/>
          </p:cNvPr>
          <p:cNvPicPr>
            <a:picLocks noChangeAspect="1" noChangeArrowheads="1"/>
          </p:cNvPicPr>
          <p:nvPr/>
        </p:nvPicPr>
        <p:blipFill>
          <a:blip r:embed="rId16"/>
          <a:srcRect t="9317" b="10105"/>
          <a:stretch/>
        </p:blipFill>
        <p:spPr bwMode="auto">
          <a:xfrm>
            <a:off x="7757268" y="4055932"/>
            <a:ext cx="4262846" cy="1470907"/>
          </a:xfrm>
          <a:prstGeom prst="rect">
            <a:avLst/>
          </a:prstGeom>
          <a:noFill/>
        </p:spPr>
      </p:pic>
      <p:sp>
        <p:nvSpPr>
          <p:cNvPr id="23" name="Textfeld 22"/>
          <p:cNvSpPr txBox="1"/>
          <p:nvPr/>
        </p:nvSpPr>
        <p:spPr bwMode="auto">
          <a:xfrm>
            <a:off x="9565302" y="5509008"/>
            <a:ext cx="2620762" cy="276999"/>
          </a:xfrm>
          <a:prstGeom prst="rect">
            <a:avLst/>
          </a:prstGeom>
          <a:noFill/>
        </p:spPr>
        <p:txBody>
          <a:bodyPr wrap="square" rtlCol="0">
            <a:spAutoFit/>
          </a:bodyPr>
          <a:lstStyle/>
          <a:p>
            <a:pPr algn="ctr">
              <a:defRPr/>
            </a:pPr>
            <a:r>
              <a:rPr lang="de-DE" sz="1200">
                <a:solidFill>
                  <a:schemeClr val="bg1">
                    <a:lumMod val="75000"/>
                  </a:schemeClr>
                </a:solidFill>
              </a:rPr>
              <a:t>Quelle: </a:t>
            </a:r>
            <a:r>
              <a:rPr lang="de-DE" sz="1200" u="sng">
                <a:solidFill>
                  <a:srgbClr val="03869E"/>
                </a:solidFill>
                <a:hlinkClick r:id="rId17" tooltip="https://pixabay.com/de/illustrations/energie-sonnenenergie-solar-6212536/"/>
              </a:rPr>
              <a:t>pixabay</a:t>
            </a:r>
            <a:r>
              <a:rPr lang="de-DE" sz="1200">
                <a:solidFill>
                  <a:schemeClr val="bg1">
                    <a:lumMod val="75000"/>
                  </a:schemeClr>
                </a:solidFill>
              </a:rPr>
              <a:t>, CC 0, </a:t>
            </a:r>
            <a:r>
              <a:rPr lang="de-DE" sz="1200" u="sng">
                <a:solidFill>
                  <a:srgbClr val="03869E"/>
                </a:solidFill>
                <a:hlinkClick r:id="rId14" tooltip="https://pixabay.com/de/users/akitada31-172067/"/>
              </a:rPr>
              <a:t>akitada31</a:t>
            </a:r>
            <a:endParaRPr lang="de-DE" sz="1200">
              <a:solidFill>
                <a:srgbClr val="03869E"/>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6" descr="Wissen schafft Zukunft: Leibniz-Institut für die Pädagogik der  Naturwissenschaften und Mathematik"/>
          <p:cNvPicPr>
            <a:picLocks noChangeAspect="1"/>
          </p:cNvPicPr>
          <p:nvPr/>
        </p:nvPicPr>
        <p:blipFill>
          <a:blip r:embed="rId3"/>
          <a:srcRect r="71521"/>
          <a:stretch/>
        </p:blipFill>
        <p:spPr bwMode="auto">
          <a:xfrm>
            <a:off x="0" y="0"/>
            <a:ext cx="623738" cy="638869"/>
          </a:xfrm>
          <a:prstGeom prst="rect">
            <a:avLst/>
          </a:prstGeom>
          <a:noFill/>
        </p:spPr>
      </p:pic>
      <p:pic>
        <p:nvPicPr>
          <p:cNvPr id="7" name="Grafik 6" descr="banerji-lab"/>
          <p:cNvPicPr>
            <a:picLocks noChangeAspect="1"/>
          </p:cNvPicPr>
          <p:nvPr/>
        </p:nvPicPr>
        <p:blipFill>
          <a:blip r:embed="rId4"/>
          <a:srcRect r="69033"/>
          <a:stretch/>
        </p:blipFill>
        <p:spPr bwMode="auto">
          <a:xfrm>
            <a:off x="623738" y="13456"/>
            <a:ext cx="659884" cy="638869"/>
          </a:xfrm>
          <a:prstGeom prst="rect">
            <a:avLst/>
          </a:prstGeom>
          <a:noFill/>
        </p:spPr>
      </p:pic>
      <p:pic>
        <p:nvPicPr>
          <p:cNvPr id="8" name="Picture 8" descr="Technische Universität München (TUM) Logo Download - AI - All Vector Logo"/>
          <p:cNvPicPr>
            <a:picLocks noChangeAspect="1"/>
          </p:cNvPicPr>
          <p:nvPr/>
        </p:nvPicPr>
        <p:blipFill>
          <a:blip r:embed="rId5"/>
          <a:srcRect t="19646" r="56961" b="38973"/>
          <a:stretch/>
        </p:blipFill>
        <p:spPr bwMode="auto">
          <a:xfrm>
            <a:off x="1308598" y="108705"/>
            <a:ext cx="858365" cy="448369"/>
          </a:xfrm>
          <a:prstGeom prst="rect">
            <a:avLst/>
          </a:prstGeom>
          <a:noFill/>
        </p:spPr>
      </p:pic>
      <p:pic>
        <p:nvPicPr>
          <p:cNvPr id="3" name="Grafik 2" descr="Ein Bild, das Text, Schrift, Logo, Screenshot enthält.&#10;&#10;Automatisch generierte Beschreibung"/>
          <p:cNvPicPr>
            <a:picLocks noChangeAspect="1"/>
          </p:cNvPicPr>
          <p:nvPr/>
        </p:nvPicPr>
        <p:blipFill>
          <a:blip r:embed="rId6"/>
          <a:stretch/>
        </p:blipFill>
        <p:spPr bwMode="auto">
          <a:xfrm>
            <a:off x="11122467" y="106555"/>
            <a:ext cx="897647" cy="636810"/>
          </a:xfrm>
          <a:prstGeom prst="rect">
            <a:avLst/>
          </a:prstGeom>
        </p:spPr>
      </p:pic>
      <p:pic>
        <p:nvPicPr>
          <p:cNvPr id="4" name="Grafik 3" descr="Ein Bild, das Text, Schrift, Symbol, Flagge enthält.&#10;&#10;Automatisch generierte Beschreibung"/>
          <p:cNvPicPr>
            <a:picLocks noChangeAspect="1"/>
          </p:cNvPicPr>
          <p:nvPr/>
        </p:nvPicPr>
        <p:blipFill>
          <a:blip r:embed="rId7"/>
          <a:stretch/>
        </p:blipFill>
        <p:spPr bwMode="auto">
          <a:xfrm>
            <a:off x="10323899" y="120011"/>
            <a:ext cx="657829" cy="661403"/>
          </a:xfrm>
          <a:prstGeom prst="rect">
            <a:avLst/>
          </a:prstGeom>
        </p:spPr>
      </p:pic>
      <p:pic>
        <p:nvPicPr>
          <p:cNvPr id="5" name="Grafik 4" descr="Ein Bild, das Text, Schrift, Symbol, Screenshot enthält.&#10;&#10;Automatisch generierte Beschreibung"/>
          <p:cNvPicPr>
            <a:picLocks noChangeAspect="1"/>
          </p:cNvPicPr>
          <p:nvPr/>
        </p:nvPicPr>
        <p:blipFill>
          <a:blip r:embed="rId8"/>
          <a:stretch/>
        </p:blipFill>
        <p:spPr bwMode="auto">
          <a:xfrm>
            <a:off x="8700816" y="91040"/>
            <a:ext cx="1491934" cy="557074"/>
          </a:xfrm>
          <a:prstGeom prst="rect">
            <a:avLst/>
          </a:prstGeom>
        </p:spPr>
      </p:pic>
      <p:sp>
        <p:nvSpPr>
          <p:cNvPr id="13" name="Titel 1"/>
          <p:cNvSpPr txBox="1"/>
          <p:nvPr/>
        </p:nvSpPr>
        <p:spPr bwMode="auto">
          <a:xfrm>
            <a:off x="9805407" y="638869"/>
            <a:ext cx="2224105" cy="1643856"/>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de-DE" sz="5400">
                <a:solidFill>
                  <a:srgbClr val="FFC000"/>
                </a:solidFill>
                <a:latin typeface="Rockwell"/>
              </a:rPr>
              <a:t>Frage</a:t>
            </a:r>
            <a:endParaRPr/>
          </a:p>
        </p:txBody>
      </p:sp>
      <p:pic>
        <p:nvPicPr>
          <p:cNvPr id="14" name="Grafik 13" descr="Hilfe mit einfarbiger Füllung"/>
          <p:cNvPicPr>
            <a:picLocks noChangeAspect="1"/>
          </p:cNvPicPr>
          <p:nvPr/>
        </p:nvPicPr>
        <p:blipFill>
          <a:blip r:embed="rId9"/>
          <a:stretch/>
        </p:blipFill>
        <p:spPr bwMode="auto">
          <a:xfrm>
            <a:off x="9499167" y="1662815"/>
            <a:ext cx="2692833" cy="2692833"/>
          </a:xfrm>
          <a:prstGeom prst="rect">
            <a:avLst/>
          </a:prstGeom>
        </p:spPr>
      </p:pic>
      <p:grpSp>
        <p:nvGrpSpPr>
          <p:cNvPr id="29" name="Gruppieren 28"/>
          <p:cNvGrpSpPr/>
          <p:nvPr/>
        </p:nvGrpSpPr>
        <p:grpSpPr bwMode="auto">
          <a:xfrm>
            <a:off x="1853036" y="2926271"/>
            <a:ext cx="6356042" cy="936048"/>
            <a:chOff x="472651" y="3964709"/>
            <a:chExt cx="6356042" cy="936048"/>
          </a:xfrm>
        </p:grpSpPr>
        <p:sp>
          <p:nvSpPr>
            <p:cNvPr id="30" name="Rechteck: abgerundete Ecken 20">
              <a:hlinkClick r:id="rId10" action="ppaction://hlinksldjump"/>
            </p:cNvPr>
            <p:cNvSpPr/>
            <p:nvPr/>
          </p:nvSpPr>
          <p:spPr bwMode="auto">
            <a:xfrm>
              <a:off x="741578" y="3964709"/>
              <a:ext cx="6087115" cy="936048"/>
            </a:xfrm>
            <a:prstGeom prst="roundRect">
              <a:avLst>
                <a:gd name="adj" fmla="val 31468"/>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pPr>
                <a:defRPr/>
              </a:pPr>
              <a:r>
                <a:rPr lang="de-DE">
                  <a:latin typeface="Rockwell"/>
                </a:rPr>
                <a:t>Der Wasserstoff reagiert mit Edelgasen aus der Luft. Dabei wird Energie frei.</a:t>
              </a:r>
              <a:endParaRPr/>
            </a:p>
          </p:txBody>
        </p:sp>
        <p:sp>
          <p:nvSpPr>
            <p:cNvPr id="31" name="Freihandform: Form 22"/>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de-DE" sz="3200">
                  <a:latin typeface="Rockwell"/>
                </a:rPr>
                <a:t>A</a:t>
              </a:r>
              <a:endParaRPr/>
            </a:p>
          </p:txBody>
        </p:sp>
      </p:grpSp>
      <p:sp>
        <p:nvSpPr>
          <p:cNvPr id="15" name="Textfeld 14"/>
          <p:cNvSpPr txBox="1"/>
          <p:nvPr/>
        </p:nvSpPr>
        <p:spPr bwMode="auto">
          <a:xfrm>
            <a:off x="311869" y="1278422"/>
            <a:ext cx="3539613" cy="461665"/>
          </a:xfrm>
          <a:prstGeom prst="rect">
            <a:avLst/>
          </a:prstGeom>
          <a:noFill/>
        </p:spPr>
        <p:txBody>
          <a:bodyPr wrap="square" rtlCol="0">
            <a:spAutoFit/>
          </a:bodyPr>
          <a:lstStyle/>
          <a:p>
            <a:pPr>
              <a:defRPr/>
            </a:pPr>
            <a:r>
              <a:rPr lang="de-DE" sz="2400" b="1"/>
              <a:t>Quizfrage</a:t>
            </a:r>
            <a:endParaRPr/>
          </a:p>
        </p:txBody>
      </p:sp>
      <p:cxnSp>
        <p:nvCxnSpPr>
          <p:cNvPr id="16" name="Gerade Verbindung 15"/>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grpSp>
        <p:nvGrpSpPr>
          <p:cNvPr id="17" name="Gruppieren 16"/>
          <p:cNvGrpSpPr/>
          <p:nvPr/>
        </p:nvGrpSpPr>
        <p:grpSpPr bwMode="auto">
          <a:xfrm>
            <a:off x="3486565" y="0"/>
            <a:ext cx="3923777" cy="771278"/>
            <a:chOff x="3486565" y="0"/>
            <a:chExt cx="3923777" cy="771278"/>
          </a:xfrm>
        </p:grpSpPr>
        <p:pic>
          <p:nvPicPr>
            <p:cNvPr id="21" name="Grafik 20"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22" name="Grafik 21"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grpSp>
        <p:nvGrpSpPr>
          <p:cNvPr id="24" name="Gruppieren 23"/>
          <p:cNvGrpSpPr/>
          <p:nvPr/>
        </p:nvGrpSpPr>
        <p:grpSpPr bwMode="auto">
          <a:xfrm>
            <a:off x="1853036" y="4083991"/>
            <a:ext cx="6356043" cy="936048"/>
            <a:chOff x="472651" y="3964709"/>
            <a:chExt cx="6356043" cy="936048"/>
          </a:xfrm>
        </p:grpSpPr>
        <p:sp>
          <p:nvSpPr>
            <p:cNvPr id="25" name="Rechteck: abgerundete Ecken 28">
              <a:hlinkClick r:id="rId13" action="ppaction://hlinksldjump"/>
            </p:cNvPr>
            <p:cNvSpPr/>
            <p:nvPr/>
          </p:nvSpPr>
          <p:spPr bwMode="auto">
            <a:xfrm>
              <a:off x="595748" y="3964709"/>
              <a:ext cx="6232946" cy="936048"/>
            </a:xfrm>
            <a:prstGeom prst="roundRect">
              <a:avLst>
                <a:gd name="adj" fmla="val 3146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Die Reaktion von Wasserstoff mit dem Sauerstoff aus der Luft benötigt Aktivierungsenergie.</a:t>
              </a:r>
              <a:endParaRPr/>
            </a:p>
          </p:txBody>
        </p:sp>
        <p:sp>
          <p:nvSpPr>
            <p:cNvPr id="26" name="Freihandform: Form 29"/>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de-DE" sz="3600">
                  <a:latin typeface="Rockwell"/>
                </a:rPr>
                <a:t>B</a:t>
              </a:r>
              <a:endParaRPr/>
            </a:p>
          </p:txBody>
        </p:sp>
      </p:grpSp>
      <p:grpSp>
        <p:nvGrpSpPr>
          <p:cNvPr id="27" name="Gruppieren 26"/>
          <p:cNvGrpSpPr/>
          <p:nvPr/>
        </p:nvGrpSpPr>
        <p:grpSpPr bwMode="auto">
          <a:xfrm>
            <a:off x="1853036" y="5241711"/>
            <a:ext cx="6356043" cy="936048"/>
            <a:chOff x="472651" y="3964709"/>
            <a:chExt cx="6356043" cy="936048"/>
          </a:xfrm>
        </p:grpSpPr>
        <p:sp>
          <p:nvSpPr>
            <p:cNvPr id="28" name="Rechteck: abgerundete Ecken 34">
              <a:hlinkClick r:id="rId14" action="ppaction://hlinksldjump"/>
            </p:cNvPr>
            <p:cNvSpPr/>
            <p:nvPr/>
          </p:nvSpPr>
          <p:spPr bwMode="auto">
            <a:xfrm>
              <a:off x="595748" y="3964709"/>
              <a:ext cx="6232946" cy="936048"/>
            </a:xfrm>
            <a:prstGeom prst="roundRect">
              <a:avLst>
                <a:gd name="adj" fmla="val 3146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Bei der Knallgas-Reaktion entsteht Wasser.</a:t>
              </a:r>
              <a:endParaRPr/>
            </a:p>
          </p:txBody>
        </p:sp>
        <p:sp>
          <p:nvSpPr>
            <p:cNvPr id="39" name="Freihandform: Form 35"/>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tlCol="0" anchor="ctr">
              <a:noAutofit/>
            </a:bodyPr>
            <a:lstStyle/>
            <a:p>
              <a:pPr algn="ctr">
                <a:defRPr/>
              </a:pPr>
              <a:r>
                <a:rPr lang="de-DE" sz="3600">
                  <a:latin typeface="Rockwell"/>
                </a:rPr>
                <a:t>C</a:t>
              </a:r>
              <a:endParaRPr/>
            </a:p>
          </p:txBody>
        </p:sp>
      </p:grpSp>
      <p:sp>
        <p:nvSpPr>
          <p:cNvPr id="2" name="Textfeld 1"/>
          <p:cNvSpPr txBox="1"/>
          <p:nvPr/>
        </p:nvSpPr>
        <p:spPr bwMode="auto">
          <a:xfrm>
            <a:off x="311869" y="1914051"/>
            <a:ext cx="8688168" cy="707886"/>
          </a:xfrm>
          <a:prstGeom prst="rect">
            <a:avLst/>
          </a:prstGeom>
          <a:noFill/>
        </p:spPr>
        <p:txBody>
          <a:bodyPr wrap="square">
            <a:spAutoFit/>
          </a:bodyPr>
          <a:lstStyle/>
          <a:p>
            <a:pPr>
              <a:defRPr/>
            </a:pPr>
            <a:r>
              <a:rPr lang="de-DE" sz="2000">
                <a:solidFill>
                  <a:srgbClr val="03869E"/>
                </a:solidFill>
                <a:ea typeface="Times New Roman"/>
                <a:cs typeface="Times New Roman"/>
              </a:rPr>
              <a:t>Welche Aussage(n) zur „Knallgasprobe“ ist/sind korrekt? Klicke alle richtigen Antworten an.</a:t>
            </a:r>
            <a:endParaRPr/>
          </a:p>
        </p:txBody>
      </p:sp>
      <p:grpSp>
        <p:nvGrpSpPr>
          <p:cNvPr id="12" name="Gruppieren 11"/>
          <p:cNvGrpSpPr/>
          <p:nvPr/>
        </p:nvGrpSpPr>
        <p:grpSpPr bwMode="auto">
          <a:xfrm>
            <a:off x="8478005" y="5241711"/>
            <a:ext cx="936000" cy="936000"/>
            <a:chOff x="7253928" y="2514600"/>
            <a:chExt cx="914400" cy="914400"/>
          </a:xfrm>
        </p:grpSpPr>
        <p:sp>
          <p:nvSpPr>
            <p:cNvPr id="23" name="Rechteck: abgerundete Ecken 36"/>
            <p:cNvSpPr/>
            <p:nvPr/>
          </p:nvSpPr>
          <p:spPr bwMode="auto">
            <a:xfrm>
              <a:off x="7253928" y="2514600"/>
              <a:ext cx="914400" cy="914400"/>
            </a:xfrm>
            <a:prstGeom prst="roundRect">
              <a:avLst>
                <a:gd name="adj" fmla="val 3181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2" name="Grafik 31" descr="Abzeichen Tick1 mit einfarbiger Füllung"/>
            <p:cNvPicPr>
              <a:picLocks noChangeAspect="1"/>
            </p:cNvPicPr>
            <p:nvPr/>
          </p:nvPicPr>
          <p:blipFill>
            <a:blip r:embed="rId15"/>
            <a:stretch/>
          </p:blipFill>
          <p:spPr bwMode="auto">
            <a:xfrm>
              <a:off x="7344460" y="2605132"/>
              <a:ext cx="733335" cy="733335"/>
            </a:xfrm>
            <a:prstGeom prst="rect">
              <a:avLst/>
            </a:prstGeom>
          </p:spPr>
        </p:pic>
      </p:grpSp>
      <p:grpSp>
        <p:nvGrpSpPr>
          <p:cNvPr id="9" name="Gruppieren 8"/>
          <p:cNvGrpSpPr/>
          <p:nvPr/>
        </p:nvGrpSpPr>
        <p:grpSpPr bwMode="auto">
          <a:xfrm>
            <a:off x="8478005" y="2950117"/>
            <a:ext cx="936000" cy="936000"/>
            <a:chOff x="7344460" y="3624001"/>
            <a:chExt cx="914400" cy="914400"/>
          </a:xfrm>
        </p:grpSpPr>
        <p:sp>
          <p:nvSpPr>
            <p:cNvPr id="10" name="Rechteck: abgerundete Ecken 41"/>
            <p:cNvSpPr/>
            <p:nvPr/>
          </p:nvSpPr>
          <p:spPr bwMode="auto">
            <a:xfrm>
              <a:off x="7344460" y="3624001"/>
              <a:ext cx="914400" cy="914400"/>
            </a:xfrm>
            <a:prstGeom prst="roundRect">
              <a:avLst>
                <a:gd name="adj" fmla="val 31818"/>
              </a:avLst>
            </a:prstGeom>
            <a:solidFill>
              <a:srgbClr val="DE1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1" name="Grafik 10" descr="Marke Kreuz mit einfarbiger Füllung"/>
            <p:cNvPicPr>
              <a:picLocks noChangeAspect="1"/>
            </p:cNvPicPr>
            <p:nvPr/>
          </p:nvPicPr>
          <p:blipFill>
            <a:blip r:embed="rId16"/>
            <a:stretch/>
          </p:blipFill>
          <p:spPr bwMode="auto">
            <a:xfrm>
              <a:off x="7425133" y="3692886"/>
              <a:ext cx="753054" cy="75305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 name="Rechteck 17"/>
          <p:cNvSpPr/>
          <p:nvPr/>
        </p:nvSpPr>
        <p:spPr bwMode="auto">
          <a:xfrm>
            <a:off x="11058798" y="5934489"/>
            <a:ext cx="1159151"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3" name="Rechteck 22"/>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Picture 6" descr="Wissen schafft Zukunft: Leibniz-Institut für die Pädagogik der  Naturwissenschaften und Mathematik"/>
          <p:cNvPicPr>
            <a:picLocks noChangeAspect="1"/>
          </p:cNvPicPr>
          <p:nvPr/>
        </p:nvPicPr>
        <p:blipFill>
          <a:blip r:embed="rId3"/>
          <a:srcRect r="71521"/>
          <a:stretch/>
        </p:blipFill>
        <p:spPr bwMode="auto">
          <a:xfrm>
            <a:off x="0" y="0"/>
            <a:ext cx="623738" cy="638869"/>
          </a:xfrm>
          <a:prstGeom prst="rect">
            <a:avLst/>
          </a:prstGeom>
          <a:noFill/>
        </p:spPr>
      </p:pic>
      <p:pic>
        <p:nvPicPr>
          <p:cNvPr id="7" name="Grafik 6" descr="banerji-lab"/>
          <p:cNvPicPr>
            <a:picLocks noChangeAspect="1"/>
          </p:cNvPicPr>
          <p:nvPr/>
        </p:nvPicPr>
        <p:blipFill>
          <a:blip r:embed="rId4"/>
          <a:srcRect r="69033"/>
          <a:stretch/>
        </p:blipFill>
        <p:spPr bwMode="auto">
          <a:xfrm>
            <a:off x="623738" y="13456"/>
            <a:ext cx="659884" cy="638869"/>
          </a:xfrm>
          <a:prstGeom prst="rect">
            <a:avLst/>
          </a:prstGeom>
          <a:noFill/>
        </p:spPr>
      </p:pic>
      <p:pic>
        <p:nvPicPr>
          <p:cNvPr id="8" name="Picture 8" descr="Technische Universität München (TUM) Logo Download - AI - All Vector Logo"/>
          <p:cNvPicPr>
            <a:picLocks noChangeAspect="1"/>
          </p:cNvPicPr>
          <p:nvPr/>
        </p:nvPicPr>
        <p:blipFill>
          <a:blip r:embed="rId5"/>
          <a:srcRect t="19646" r="56961" b="38973"/>
          <a:stretch/>
        </p:blipFill>
        <p:spPr bwMode="auto">
          <a:xfrm>
            <a:off x="1308598" y="108705"/>
            <a:ext cx="858365" cy="448369"/>
          </a:xfrm>
          <a:prstGeom prst="rect">
            <a:avLst/>
          </a:prstGeom>
          <a:noFill/>
        </p:spPr>
      </p:pic>
      <p:sp>
        <p:nvSpPr>
          <p:cNvPr id="20" name="Pfeil nach rechts 19">
            <a:hlinkClick r:id="rId6" action="ppaction://hlinksldjump"/>
          </p:cNvPr>
          <p:cNvSpPr/>
          <p:nvPr/>
        </p:nvSpPr>
        <p:spPr bwMode="auto">
          <a:xfrm>
            <a:off x="11265612" y="6054226"/>
            <a:ext cx="801917"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 name="Grafik 2"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4" name="Grafik 3"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5" name="Grafik 4"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sp>
        <p:nvSpPr>
          <p:cNvPr id="13" name="Titel 1"/>
          <p:cNvSpPr txBox="1"/>
          <p:nvPr/>
        </p:nvSpPr>
        <p:spPr bwMode="auto">
          <a:xfrm>
            <a:off x="9805407" y="638869"/>
            <a:ext cx="2224105" cy="1643856"/>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de-DE" sz="5400">
                <a:solidFill>
                  <a:srgbClr val="FFC000"/>
                </a:solidFill>
                <a:latin typeface="Rockwell"/>
              </a:rPr>
              <a:t>Frage</a:t>
            </a:r>
            <a:endParaRPr/>
          </a:p>
        </p:txBody>
      </p:sp>
      <p:pic>
        <p:nvPicPr>
          <p:cNvPr id="14" name="Grafik 13" descr="Hilfe mit einfarbiger Füllung"/>
          <p:cNvPicPr>
            <a:picLocks noChangeAspect="1"/>
          </p:cNvPicPr>
          <p:nvPr/>
        </p:nvPicPr>
        <p:blipFill>
          <a:blip r:embed="rId10"/>
          <a:stretch/>
        </p:blipFill>
        <p:spPr bwMode="auto">
          <a:xfrm>
            <a:off x="9499167" y="1662815"/>
            <a:ext cx="2692833" cy="2692833"/>
          </a:xfrm>
          <a:prstGeom prst="rect">
            <a:avLst/>
          </a:prstGeom>
        </p:spPr>
      </p:pic>
      <p:sp>
        <p:nvSpPr>
          <p:cNvPr id="30" name="Pfeil nach rechts 29">
            <a:hlinkClick r:id="rId11" action="ppaction://hlinksldjump"/>
          </p:cNvPr>
          <p:cNvSpPr/>
          <p:nvPr/>
        </p:nvSpPr>
        <p:spPr bwMode="auto">
          <a:xfrm rot="10800000">
            <a:off x="124471" y="6164854"/>
            <a:ext cx="998534" cy="548335"/>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31" name="Gruppieren 30"/>
          <p:cNvGrpSpPr/>
          <p:nvPr/>
        </p:nvGrpSpPr>
        <p:grpSpPr bwMode="auto">
          <a:xfrm>
            <a:off x="1853036" y="2926271"/>
            <a:ext cx="6356042" cy="936048"/>
            <a:chOff x="472651" y="3964709"/>
            <a:chExt cx="6356042" cy="936048"/>
          </a:xfrm>
        </p:grpSpPr>
        <p:sp>
          <p:nvSpPr>
            <p:cNvPr id="32" name="Rechteck: abgerundete Ecken 20">
              <a:hlinkClick r:id="rId12" action="ppaction://hlinksldjump"/>
            </p:cNvPr>
            <p:cNvSpPr/>
            <p:nvPr/>
          </p:nvSpPr>
          <p:spPr bwMode="auto">
            <a:xfrm>
              <a:off x="741578" y="3964709"/>
              <a:ext cx="6087115" cy="936048"/>
            </a:xfrm>
            <a:prstGeom prst="roundRect">
              <a:avLst>
                <a:gd name="adj" fmla="val 31468"/>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pPr>
                <a:defRPr/>
              </a:pPr>
              <a:r>
                <a:rPr lang="de-DE">
                  <a:latin typeface="Rockwell"/>
                </a:rPr>
                <a:t>Der Wasserstoff reagiert mit Edelgasen aus der Luft. Dabei wird Energie frei.</a:t>
              </a:r>
              <a:endParaRPr/>
            </a:p>
          </p:txBody>
        </p:sp>
        <p:sp>
          <p:nvSpPr>
            <p:cNvPr id="33" name="Freihandform: Form 22"/>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de-DE" sz="3200">
                  <a:latin typeface="Rockwell"/>
                </a:rPr>
                <a:t>A</a:t>
              </a:r>
              <a:endParaRPr/>
            </a:p>
          </p:txBody>
        </p:sp>
      </p:grpSp>
      <p:grpSp>
        <p:nvGrpSpPr>
          <p:cNvPr id="34" name="Gruppieren 33"/>
          <p:cNvGrpSpPr/>
          <p:nvPr/>
        </p:nvGrpSpPr>
        <p:grpSpPr bwMode="auto">
          <a:xfrm>
            <a:off x="1853036" y="4083991"/>
            <a:ext cx="6356043" cy="936048"/>
            <a:chOff x="472651" y="3964709"/>
            <a:chExt cx="6356043" cy="936048"/>
          </a:xfrm>
        </p:grpSpPr>
        <p:sp>
          <p:nvSpPr>
            <p:cNvPr id="35" name="Rechteck: abgerundete Ecken 28">
              <a:hlinkClick r:id="rId13" action="ppaction://hlinksldjump"/>
            </p:cNvPr>
            <p:cNvSpPr/>
            <p:nvPr/>
          </p:nvSpPr>
          <p:spPr bwMode="auto">
            <a:xfrm>
              <a:off x="595748" y="3964709"/>
              <a:ext cx="6232946" cy="936048"/>
            </a:xfrm>
            <a:prstGeom prst="roundRect">
              <a:avLst>
                <a:gd name="adj" fmla="val 3146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Die Reaktion von Wasserstoff mit dem Sauerstoff aus der Luft benötigt Aktivierungsenergie.</a:t>
              </a:r>
              <a:endParaRPr/>
            </a:p>
          </p:txBody>
        </p:sp>
        <p:sp>
          <p:nvSpPr>
            <p:cNvPr id="36" name="Freihandform: Form 29"/>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de-DE" sz="3600">
                  <a:latin typeface="Rockwell"/>
                </a:rPr>
                <a:t>B</a:t>
              </a:r>
              <a:endParaRPr/>
            </a:p>
          </p:txBody>
        </p:sp>
      </p:grpSp>
      <p:grpSp>
        <p:nvGrpSpPr>
          <p:cNvPr id="37" name="Gruppieren 36"/>
          <p:cNvGrpSpPr/>
          <p:nvPr/>
        </p:nvGrpSpPr>
        <p:grpSpPr bwMode="auto">
          <a:xfrm>
            <a:off x="1853036" y="5241711"/>
            <a:ext cx="6356043" cy="936048"/>
            <a:chOff x="472651" y="3964709"/>
            <a:chExt cx="6356043" cy="936048"/>
          </a:xfrm>
        </p:grpSpPr>
        <p:sp>
          <p:nvSpPr>
            <p:cNvPr id="38" name="Rechteck: abgerundete Ecken 34">
              <a:hlinkClick r:id="rId14" action="ppaction://hlinksldjump"/>
            </p:cNvPr>
            <p:cNvSpPr/>
            <p:nvPr/>
          </p:nvSpPr>
          <p:spPr bwMode="auto">
            <a:xfrm>
              <a:off x="595748" y="3964709"/>
              <a:ext cx="6232946" cy="936048"/>
            </a:xfrm>
            <a:prstGeom prst="roundRect">
              <a:avLst>
                <a:gd name="adj" fmla="val 3146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pPr>
                <a:defRPr/>
              </a:pPr>
              <a:r>
                <a:rPr lang="de-DE">
                  <a:latin typeface="Rockwell"/>
                </a:rPr>
                <a:t>Bei der Knallgas-Reaktion entsteht Wasser.</a:t>
              </a:r>
              <a:endParaRPr/>
            </a:p>
          </p:txBody>
        </p:sp>
        <p:sp>
          <p:nvSpPr>
            <p:cNvPr id="39" name="Freihandform: Form 35"/>
            <p:cNvSpPr/>
            <p:nvPr/>
          </p:nvSpPr>
          <p:spPr bwMode="auto">
            <a:xfrm>
              <a:off x="472651" y="3964709"/>
              <a:ext cx="837106" cy="936048"/>
            </a:xfrm>
            <a:custGeom>
              <a:avLst/>
              <a:gdLst>
                <a:gd name="connsiteX0" fmla="*/ 294556 w 837106"/>
                <a:gd name="connsiteY0" fmla="*/ 0 h 936048"/>
                <a:gd name="connsiteX1" fmla="*/ 837106 w 837106"/>
                <a:gd name="connsiteY1" fmla="*/ 0 h 936048"/>
                <a:gd name="connsiteX2" fmla="*/ 837106 w 837106"/>
                <a:gd name="connsiteY2" fmla="*/ 936048 h 936048"/>
                <a:gd name="connsiteX3" fmla="*/ 294556 w 837106"/>
                <a:gd name="connsiteY3" fmla="*/ 936048 h 936048"/>
                <a:gd name="connsiteX4" fmla="*/ 0 w 837106"/>
                <a:gd name="connsiteY4" fmla="*/ 641492 h 936048"/>
                <a:gd name="connsiteX5" fmla="*/ 0 w 837106"/>
                <a:gd name="connsiteY5" fmla="*/ 294556 h 936048"/>
                <a:gd name="connsiteX6" fmla="*/ 294556 w 837106"/>
                <a:gd name="connsiteY6" fmla="*/ 0 h 9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06" h="936048" extrusionOk="0">
                  <a:moveTo>
                    <a:pt x="294556" y="0"/>
                  </a:moveTo>
                  <a:lnTo>
                    <a:pt x="837106" y="0"/>
                  </a:lnTo>
                  <a:lnTo>
                    <a:pt x="837106" y="936048"/>
                  </a:lnTo>
                  <a:lnTo>
                    <a:pt x="294556" y="936048"/>
                  </a:lnTo>
                  <a:cubicBezTo>
                    <a:pt x="131877" y="936048"/>
                    <a:pt x="0" y="804171"/>
                    <a:pt x="0" y="641492"/>
                  </a:cubicBezTo>
                  <a:lnTo>
                    <a:pt x="0" y="294556"/>
                  </a:lnTo>
                  <a:cubicBezTo>
                    <a:pt x="0" y="131877"/>
                    <a:pt x="131877" y="0"/>
                    <a:pt x="294556" y="0"/>
                  </a:cubicBezTo>
                  <a:close/>
                </a:path>
              </a:pathLst>
            </a:custGeom>
            <a:solidFill>
              <a:srgbClr val="FFD3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tlCol="0" anchor="ctr">
              <a:noAutofit/>
            </a:bodyPr>
            <a:lstStyle/>
            <a:p>
              <a:pPr algn="ctr">
                <a:defRPr/>
              </a:pPr>
              <a:r>
                <a:rPr lang="de-DE" sz="3600">
                  <a:latin typeface="Rockwell"/>
                </a:rPr>
                <a:t>C</a:t>
              </a:r>
              <a:endParaRPr/>
            </a:p>
          </p:txBody>
        </p:sp>
      </p:grpSp>
      <p:grpSp>
        <p:nvGrpSpPr>
          <p:cNvPr id="40" name="Gruppieren 39"/>
          <p:cNvGrpSpPr/>
          <p:nvPr/>
        </p:nvGrpSpPr>
        <p:grpSpPr bwMode="auto">
          <a:xfrm>
            <a:off x="8478005" y="4095938"/>
            <a:ext cx="936000" cy="936000"/>
            <a:chOff x="7253928" y="2514600"/>
            <a:chExt cx="914400" cy="914400"/>
          </a:xfrm>
        </p:grpSpPr>
        <p:sp>
          <p:nvSpPr>
            <p:cNvPr id="41" name="Rechteck: abgerundete Ecken 36"/>
            <p:cNvSpPr/>
            <p:nvPr/>
          </p:nvSpPr>
          <p:spPr bwMode="auto">
            <a:xfrm>
              <a:off x="7253928" y="2514600"/>
              <a:ext cx="914400" cy="914400"/>
            </a:xfrm>
            <a:prstGeom prst="roundRect">
              <a:avLst>
                <a:gd name="adj" fmla="val 3181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2" name="Grafik 41" descr="Abzeichen Tick1 mit einfarbiger Füllung"/>
            <p:cNvPicPr>
              <a:picLocks noChangeAspect="1"/>
            </p:cNvPicPr>
            <p:nvPr/>
          </p:nvPicPr>
          <p:blipFill>
            <a:blip r:embed="rId15"/>
            <a:stretch/>
          </p:blipFill>
          <p:spPr bwMode="auto">
            <a:xfrm>
              <a:off x="7344460" y="2605132"/>
              <a:ext cx="733335" cy="733335"/>
            </a:xfrm>
            <a:prstGeom prst="rect">
              <a:avLst/>
            </a:prstGeom>
          </p:spPr>
        </p:pic>
      </p:grpSp>
      <p:grpSp>
        <p:nvGrpSpPr>
          <p:cNvPr id="43" name="Gruppieren 42"/>
          <p:cNvGrpSpPr/>
          <p:nvPr/>
        </p:nvGrpSpPr>
        <p:grpSpPr bwMode="auto">
          <a:xfrm>
            <a:off x="8478005" y="2950117"/>
            <a:ext cx="936000" cy="936000"/>
            <a:chOff x="7344460" y="3624001"/>
            <a:chExt cx="914400" cy="914400"/>
          </a:xfrm>
        </p:grpSpPr>
        <p:sp>
          <p:nvSpPr>
            <p:cNvPr id="44" name="Rechteck: abgerundete Ecken 41"/>
            <p:cNvSpPr/>
            <p:nvPr/>
          </p:nvSpPr>
          <p:spPr bwMode="auto">
            <a:xfrm>
              <a:off x="7344460" y="3624001"/>
              <a:ext cx="914400" cy="914400"/>
            </a:xfrm>
            <a:prstGeom prst="roundRect">
              <a:avLst>
                <a:gd name="adj" fmla="val 31818"/>
              </a:avLst>
            </a:prstGeom>
            <a:solidFill>
              <a:srgbClr val="DE1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5" name="Grafik 44" descr="Marke Kreuz mit einfarbiger Füllung"/>
            <p:cNvPicPr>
              <a:picLocks noChangeAspect="1"/>
            </p:cNvPicPr>
            <p:nvPr/>
          </p:nvPicPr>
          <p:blipFill>
            <a:blip r:embed="rId16"/>
            <a:stretch/>
          </p:blipFill>
          <p:spPr bwMode="auto">
            <a:xfrm>
              <a:off x="7425133" y="3692886"/>
              <a:ext cx="753054" cy="753054"/>
            </a:xfrm>
            <a:prstGeom prst="rect">
              <a:avLst/>
            </a:prstGeom>
          </p:spPr>
        </p:pic>
      </p:grpSp>
      <p:sp>
        <p:nvSpPr>
          <p:cNvPr id="2" name="Textfeld 1"/>
          <p:cNvSpPr txBox="1"/>
          <p:nvPr/>
        </p:nvSpPr>
        <p:spPr bwMode="auto">
          <a:xfrm>
            <a:off x="311869" y="1278422"/>
            <a:ext cx="3539613" cy="461665"/>
          </a:xfrm>
          <a:prstGeom prst="rect">
            <a:avLst/>
          </a:prstGeom>
          <a:noFill/>
        </p:spPr>
        <p:txBody>
          <a:bodyPr wrap="square" rtlCol="0">
            <a:spAutoFit/>
          </a:bodyPr>
          <a:lstStyle/>
          <a:p>
            <a:pPr>
              <a:defRPr/>
            </a:pPr>
            <a:r>
              <a:rPr lang="de-DE" sz="2400" b="1"/>
              <a:t>Quizfrage</a:t>
            </a:r>
            <a:endParaRPr/>
          </a:p>
        </p:txBody>
      </p:sp>
      <p:cxnSp>
        <p:nvCxnSpPr>
          <p:cNvPr id="15" name="Gerade Verbindung 14"/>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grpSp>
        <p:nvGrpSpPr>
          <p:cNvPr id="16" name="Gruppieren 15"/>
          <p:cNvGrpSpPr/>
          <p:nvPr/>
        </p:nvGrpSpPr>
        <p:grpSpPr bwMode="auto">
          <a:xfrm>
            <a:off x="3486565" y="0"/>
            <a:ext cx="3923777" cy="771278"/>
            <a:chOff x="3486565" y="0"/>
            <a:chExt cx="3923777" cy="771278"/>
          </a:xfrm>
        </p:grpSpPr>
        <p:pic>
          <p:nvPicPr>
            <p:cNvPr id="17" name="Grafik 16" descr="Ein Bild, das Screenshot, Text, Design enthält.&#10;&#10;Automatisch generierte Beschreibung"/>
            <p:cNvPicPr>
              <a:picLocks noChangeAspect="1"/>
            </p:cNvPicPr>
            <p:nvPr/>
          </p:nvPicPr>
          <p:blipFill>
            <a:blip r:embed="rId17"/>
            <a:srcRect l="-45" t="33673" r="16527" b="39146"/>
            <a:stretch/>
          </p:blipFill>
          <p:spPr bwMode="auto">
            <a:xfrm>
              <a:off x="3486565" y="0"/>
              <a:ext cx="3319350" cy="748845"/>
            </a:xfrm>
            <a:prstGeom prst="rect">
              <a:avLst/>
            </a:prstGeom>
            <a:ln>
              <a:noFill/>
            </a:ln>
          </p:spPr>
        </p:pic>
        <p:pic>
          <p:nvPicPr>
            <p:cNvPr id="19" name="Grafik 18" descr="Ein Bild, das Text, Screenshot, Schrift, Grafikdesign enthält.&#10;&#10;Automatisch generierte Beschreibung"/>
            <p:cNvPicPr>
              <a:picLocks noChangeAspect="1"/>
            </p:cNvPicPr>
            <p:nvPr/>
          </p:nvPicPr>
          <p:blipFill>
            <a:blip r:embed="rId18"/>
            <a:srcRect l="19210" t="58286" r="23664" b="26327"/>
            <a:stretch/>
          </p:blipFill>
          <p:spPr bwMode="auto">
            <a:xfrm>
              <a:off x="6805916" y="70945"/>
              <a:ext cx="604426" cy="700333"/>
            </a:xfrm>
            <a:prstGeom prst="rect">
              <a:avLst/>
            </a:prstGeom>
          </p:spPr>
        </p:pic>
      </p:grpSp>
      <p:grpSp>
        <p:nvGrpSpPr>
          <p:cNvPr id="9" name="Gruppieren 8"/>
          <p:cNvGrpSpPr/>
          <p:nvPr/>
        </p:nvGrpSpPr>
        <p:grpSpPr bwMode="auto">
          <a:xfrm>
            <a:off x="8478005" y="5241711"/>
            <a:ext cx="936000" cy="936000"/>
            <a:chOff x="7253928" y="2514600"/>
            <a:chExt cx="914400" cy="914400"/>
          </a:xfrm>
        </p:grpSpPr>
        <p:sp>
          <p:nvSpPr>
            <p:cNvPr id="10" name="Rechteck: abgerundete Ecken 36"/>
            <p:cNvSpPr/>
            <p:nvPr/>
          </p:nvSpPr>
          <p:spPr bwMode="auto">
            <a:xfrm>
              <a:off x="7253928" y="2514600"/>
              <a:ext cx="914400" cy="914400"/>
            </a:xfrm>
            <a:prstGeom prst="roundRect">
              <a:avLst>
                <a:gd name="adj" fmla="val 3181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1" name="Grafik 10" descr="Abzeichen Tick1 mit einfarbiger Füllung"/>
            <p:cNvPicPr>
              <a:picLocks noChangeAspect="1"/>
            </p:cNvPicPr>
            <p:nvPr/>
          </p:nvPicPr>
          <p:blipFill>
            <a:blip r:embed="rId15"/>
            <a:stretch/>
          </p:blipFill>
          <p:spPr bwMode="auto">
            <a:xfrm>
              <a:off x="7344460" y="2605132"/>
              <a:ext cx="733335" cy="733335"/>
            </a:xfrm>
            <a:prstGeom prst="rect">
              <a:avLst/>
            </a:prstGeom>
          </p:spPr>
        </p:pic>
      </p:grpSp>
      <p:sp>
        <p:nvSpPr>
          <p:cNvPr id="12" name="Textfeld 11"/>
          <p:cNvSpPr txBox="1"/>
          <p:nvPr/>
        </p:nvSpPr>
        <p:spPr bwMode="auto">
          <a:xfrm>
            <a:off x="311869" y="1914051"/>
            <a:ext cx="8688168" cy="707886"/>
          </a:xfrm>
          <a:prstGeom prst="rect">
            <a:avLst/>
          </a:prstGeom>
          <a:noFill/>
        </p:spPr>
        <p:txBody>
          <a:bodyPr wrap="square">
            <a:spAutoFit/>
          </a:bodyPr>
          <a:lstStyle/>
          <a:p>
            <a:pPr>
              <a:defRPr/>
            </a:pPr>
            <a:r>
              <a:rPr lang="de-DE" sz="2000">
                <a:solidFill>
                  <a:srgbClr val="03869E"/>
                </a:solidFill>
                <a:ea typeface="Times New Roman"/>
                <a:cs typeface="Times New Roman"/>
              </a:rPr>
              <a:t>Welche Aussage(n) zur „Knallgasprobe“ ist/sind korrekt? Klicke alle richtigen Antworten an.</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w="http://schemas.openxmlformats.org/wordprocessingml/2006/main" xmlns:m="http://schemas.openxmlformats.org/officeDocument/2006/math" xmlns="">
      <p:transition spd="slow"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Rechteck 6"/>
          <p:cNvSpPr/>
          <p:nvPr/>
        </p:nvSpPr>
        <p:spPr bwMode="auto">
          <a:xfrm>
            <a:off x="4431641" y="3421977"/>
            <a:ext cx="2978701" cy="259784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Rechteck 4"/>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rId3" action="ppaction://hlinksldjump"/>
          </p:cNvPr>
          <p:cNvSpPr/>
          <p:nvPr/>
        </p:nvSpPr>
        <p:spPr bwMode="auto">
          <a:xfrm rot="10800000">
            <a:off x="124470" y="6155139"/>
            <a:ext cx="994646" cy="558048"/>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414306" y="1210396"/>
            <a:ext cx="9909593" cy="769590"/>
          </a:xfrm>
        </p:spPr>
        <p:txBody>
          <a:bodyPr anchor="ctr" anchorCtr="0">
            <a:normAutofit/>
          </a:bodyPr>
          <a:lstStyle/>
          <a:p>
            <a:pPr>
              <a:defRPr/>
            </a:pPr>
            <a:r>
              <a:rPr lang="de-DE" sz="3600" cap="none"/>
              <a:t>Austausch mit deiner Klasse</a:t>
            </a:r>
            <a:endParaRPr/>
          </a:p>
        </p:txBody>
      </p:sp>
      <p:pic>
        <p:nvPicPr>
          <p:cNvPr id="3" name="Picture 6" descr="Wissen schafft Zukunft: Leibniz-Institut für die Pädagogik der  Naturwissenschaften und Mathematik"/>
          <p:cNvPicPr>
            <a:picLocks noChangeAspect="1"/>
          </p:cNvPicPr>
          <p:nvPr/>
        </p:nvPicPr>
        <p:blipFill>
          <a:blip r:embed="rId4"/>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5"/>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6"/>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0"/>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1"/>
            <a:srcRect l="19210" t="58286" r="23664" b="26327"/>
            <a:stretch/>
          </p:blipFill>
          <p:spPr bwMode="auto">
            <a:xfrm>
              <a:off x="6805916" y="70945"/>
              <a:ext cx="604426" cy="700333"/>
            </a:xfrm>
            <a:prstGeom prst="rect">
              <a:avLst/>
            </a:prstGeom>
          </p:spPr>
        </p:pic>
      </p:grpSp>
      <p:sp>
        <p:nvSpPr>
          <p:cNvPr id="17" name="Rechteck 16"/>
          <p:cNvSpPr/>
          <p:nvPr/>
        </p:nvSpPr>
        <p:spPr bwMode="auto">
          <a:xfrm>
            <a:off x="10920251" y="5934489"/>
            <a:ext cx="1159151"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Pfeil nach rechts 17">
            <a:hlinkClick r:id="rId12" action="ppaction://hlinksldjump"/>
          </p:cNvPr>
          <p:cNvSpPr/>
          <p:nvPr/>
        </p:nvSpPr>
        <p:spPr bwMode="auto">
          <a:xfrm>
            <a:off x="11122467" y="6055158"/>
            <a:ext cx="801917"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Textfeld 18"/>
          <p:cNvSpPr txBox="1"/>
          <p:nvPr/>
        </p:nvSpPr>
        <p:spPr bwMode="auto">
          <a:xfrm>
            <a:off x="414305" y="2168474"/>
            <a:ext cx="9909593" cy="923330"/>
          </a:xfrm>
          <a:prstGeom prst="rect">
            <a:avLst/>
          </a:prstGeom>
          <a:noFill/>
        </p:spPr>
        <p:txBody>
          <a:bodyPr wrap="square">
            <a:spAutoFit/>
          </a:bodyPr>
          <a:lstStyle/>
          <a:p>
            <a:pPr>
              <a:defRPr/>
            </a:pPr>
            <a:r>
              <a:rPr lang="de-DE" sz="1800" b="1"/>
              <a:t>Auftrag:</a:t>
            </a:r>
            <a:endParaRPr/>
          </a:p>
          <a:p>
            <a:pPr>
              <a:defRPr/>
            </a:pPr>
            <a:endParaRPr lang="de-DE"/>
          </a:p>
          <a:p>
            <a:pPr>
              <a:defRPr/>
            </a:pPr>
            <a:r>
              <a:rPr lang="de-DE" sz="1800"/>
              <a:t>Beantworte die Fragen auf folgendem Taskcard</a:t>
            </a:r>
            <a:r>
              <a:rPr lang="de-DE"/>
              <a:t>-</a:t>
            </a:r>
            <a:r>
              <a:rPr lang="de-DE" sz="1800"/>
              <a:t>Board und trage somit deine Ergebnisse ein:</a:t>
            </a:r>
            <a:endParaRPr/>
          </a:p>
        </p:txBody>
      </p:sp>
      <p:sp>
        <p:nvSpPr>
          <p:cNvPr id="4" name="Textfeld 3"/>
          <p:cNvSpPr txBox="1"/>
          <p:nvPr/>
        </p:nvSpPr>
        <p:spPr bwMode="auto">
          <a:xfrm rot="20686681">
            <a:off x="8112607" y="3224784"/>
            <a:ext cx="3838462" cy="2585323"/>
          </a:xfrm>
          <a:prstGeom prst="rect">
            <a:avLst/>
          </a:prstGeom>
          <a:noFill/>
        </p:spPr>
        <p:txBody>
          <a:bodyPr wrap="square">
            <a:spAutoFit/>
          </a:bodyPr>
          <a:lstStyle/>
          <a:p>
            <a:pPr>
              <a:defRPr/>
            </a:pPr>
            <a:r>
              <a:rPr lang="de-DE">
                <a:solidFill>
                  <a:srgbClr val="FA6200"/>
                </a:solidFill>
              </a:rPr>
              <a:t>Hinweis an Lehrkräfte:</a:t>
            </a:r>
            <a:endParaRPr/>
          </a:p>
          <a:p>
            <a:pPr algn="just">
              <a:defRPr/>
            </a:pPr>
            <a:r>
              <a:rPr lang="de-DE">
                <a:solidFill>
                  <a:srgbClr val="FA6200"/>
                </a:solidFill>
              </a:rPr>
              <a:t>Die Ergebnisse und Erkenntnisse können natürlich auf verschiedene Weisen gesammelt werden, z.B. auf einem hier verlinkten gemeinsamen Online-Board, wie </a:t>
            </a:r>
            <a:r>
              <a:rPr lang="de-DE" u="sng">
                <a:solidFill>
                  <a:srgbClr val="03869E"/>
                </a:solidFill>
                <a:hlinkClick r:id="rId13" tooltip="https://www.taskcards.de/#/home/start"/>
              </a:rPr>
              <a:t>Taskcards</a:t>
            </a:r>
            <a:r>
              <a:rPr lang="de-DE">
                <a:solidFill>
                  <a:srgbClr val="FA6200"/>
                </a:solidFill>
              </a:rPr>
              <a:t> oder ein </a:t>
            </a:r>
            <a:r>
              <a:rPr lang="de-DE" u="sng">
                <a:solidFill>
                  <a:srgbClr val="03869E"/>
                </a:solidFill>
                <a:hlinkClick r:id="rId14" tooltip="https://pollunit.com/de"/>
              </a:rPr>
              <a:t>Pollunit</a:t>
            </a:r>
            <a:r>
              <a:rPr lang="de-DE">
                <a:solidFill>
                  <a:srgbClr val="FA6200"/>
                </a:solidFill>
              </a:rPr>
              <a:t>-Quiz.</a:t>
            </a:r>
            <a:endParaRPr/>
          </a:p>
          <a:p>
            <a:pPr>
              <a:defRPr/>
            </a:pPr>
            <a:endParaRPr lang="de-DE">
              <a:solidFill>
                <a:srgbClr val="FA6200"/>
              </a:solidFill>
            </a:endParaRPr>
          </a:p>
          <a:p>
            <a:pPr>
              <a:defRPr/>
            </a:pPr>
            <a:r>
              <a:rPr lang="de-DE">
                <a:solidFill>
                  <a:srgbClr val="FA6200"/>
                </a:solidFill>
              </a:rPr>
              <a:t>An dieser Stelle ist kein eigenes Taskcard-Board vorhanden.</a:t>
            </a:r>
          </a:p>
        </p:txBody>
      </p:sp>
      <p:pic>
        <p:nvPicPr>
          <p:cNvPr id="20" name="Grafik 19" descr="Doppeltippen-Geste mit einfarbiger Füllung"/>
          <p:cNvPicPr>
            <a:picLocks noChangeAspect="1"/>
          </p:cNvPicPr>
          <p:nvPr/>
        </p:nvPicPr>
        <p:blipFill>
          <a:blip r:embed="rId15"/>
          <a:stretch/>
        </p:blipFill>
        <p:spPr bwMode="auto">
          <a:xfrm rot="19368897">
            <a:off x="6888080" y="5537746"/>
            <a:ext cx="883848" cy="883848"/>
          </a:xfrm>
          <a:prstGeom prst="rect">
            <a:avLst/>
          </a:prstGeom>
        </p:spPr>
      </p:pic>
      <p:pic>
        <p:nvPicPr>
          <p:cNvPr id="23" name="Grafik 22" descr="Ein Bild, das Text, Grafikdesign, Screenshot, Grafiken enthält.&#10;&#10;Automatisch generierte Beschreibung">
            <a:hlinkClick r:id="rId13"/>
          </p:cNvPr>
          <p:cNvPicPr>
            <a:picLocks noChangeAspect="1"/>
          </p:cNvPicPr>
          <p:nvPr/>
        </p:nvPicPr>
        <p:blipFill>
          <a:blip r:embed="rId16"/>
          <a:srcRect l="20733" t="78164" r="56798"/>
          <a:stretch/>
        </p:blipFill>
        <p:spPr bwMode="auto">
          <a:xfrm>
            <a:off x="4560126" y="3561645"/>
            <a:ext cx="2662760" cy="248228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hteck 4"/>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rId3" action="ppaction://hlinksldjump"/>
          </p:cNvPr>
          <p:cNvSpPr/>
          <p:nvPr/>
        </p:nvSpPr>
        <p:spPr bwMode="auto">
          <a:xfrm rot="10800000">
            <a:off x="124470" y="6155139"/>
            <a:ext cx="994646" cy="558048"/>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249624" y="1210396"/>
            <a:ext cx="10074275" cy="769590"/>
          </a:xfrm>
        </p:spPr>
        <p:txBody>
          <a:bodyPr anchor="ctr" anchorCtr="0">
            <a:normAutofit/>
          </a:bodyPr>
          <a:lstStyle/>
          <a:p>
            <a:pPr>
              <a:defRPr/>
            </a:pPr>
            <a:r>
              <a:rPr lang="de-DE" sz="3600" cap="none">
                <a:solidFill>
                  <a:srgbClr val="FA6200"/>
                </a:solidFill>
              </a:rPr>
              <a:t>Zurück zur Fortbildung</a:t>
            </a:r>
            <a:endParaRPr/>
          </a:p>
        </p:txBody>
      </p:sp>
      <p:pic>
        <p:nvPicPr>
          <p:cNvPr id="3" name="Picture 6" descr="Wissen schafft Zukunft: Leibniz-Institut für die Pädagogik der  Naturwissenschaften und Mathematik"/>
          <p:cNvPicPr>
            <a:picLocks noChangeAspect="1"/>
          </p:cNvPicPr>
          <p:nvPr/>
        </p:nvPicPr>
        <p:blipFill>
          <a:blip r:embed="rId4"/>
          <a:srcRect r="71521"/>
          <a:stretch/>
        </p:blipFill>
        <p:spPr bwMode="auto">
          <a:xfrm>
            <a:off x="0" y="0"/>
            <a:ext cx="623738" cy="638869"/>
          </a:xfrm>
          <a:prstGeom prst="rect">
            <a:avLst/>
          </a:prstGeom>
          <a:noFill/>
        </p:spPr>
      </p:pic>
      <p:pic>
        <p:nvPicPr>
          <p:cNvPr id="8" name="Grafik 7" descr="banerji-lab"/>
          <p:cNvPicPr>
            <a:picLocks noChangeAspect="1"/>
          </p:cNvPicPr>
          <p:nvPr/>
        </p:nvPicPr>
        <p:blipFill>
          <a:blip r:embed="rId5"/>
          <a:srcRect r="69033"/>
          <a:stretch/>
        </p:blipFill>
        <p:spPr bwMode="auto">
          <a:xfrm>
            <a:off x="623738" y="13456"/>
            <a:ext cx="659884" cy="638869"/>
          </a:xfrm>
          <a:prstGeom prst="rect">
            <a:avLst/>
          </a:prstGeom>
          <a:noFill/>
        </p:spPr>
      </p:pic>
      <p:pic>
        <p:nvPicPr>
          <p:cNvPr id="9" name="Picture 8" descr="Technische Universität München (TUM) Logo Download - AI - All Vector Logo"/>
          <p:cNvPicPr>
            <a:picLocks noChangeAspect="1"/>
          </p:cNvPicPr>
          <p:nvPr/>
        </p:nvPicPr>
        <p:blipFill>
          <a:blip r:embed="rId6"/>
          <a:srcRect t="19646" r="56961" b="38973"/>
          <a:stretch/>
        </p:blipFill>
        <p:spPr bwMode="auto">
          <a:xfrm>
            <a:off x="1308598" y="108705"/>
            <a:ext cx="858365" cy="448369"/>
          </a:xfrm>
          <a:prstGeom prst="rect">
            <a:avLst/>
          </a:prstGeom>
          <a:noFill/>
        </p:spPr>
      </p:pic>
      <p:cxnSp>
        <p:nvCxnSpPr>
          <p:cNvPr id="10" name="Gerade Verbindung 9"/>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1" name="Grafik 10"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12" name="Grafik 11"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13" name="Grafik 12"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grpSp>
        <p:nvGrpSpPr>
          <p:cNvPr id="14" name="Gruppieren 13"/>
          <p:cNvGrpSpPr/>
          <p:nvPr/>
        </p:nvGrpSpPr>
        <p:grpSpPr bwMode="auto">
          <a:xfrm>
            <a:off x="3486565" y="0"/>
            <a:ext cx="3923777" cy="771278"/>
            <a:chOff x="3486565" y="0"/>
            <a:chExt cx="3923777" cy="771278"/>
          </a:xfrm>
        </p:grpSpPr>
        <p:pic>
          <p:nvPicPr>
            <p:cNvPr id="15" name="Grafik 14" descr="Ein Bild, das Screenshot, Text, Design enthält.&#10;&#10;Automatisch generierte Beschreibung"/>
            <p:cNvPicPr>
              <a:picLocks noChangeAspect="1"/>
            </p:cNvPicPr>
            <p:nvPr/>
          </p:nvPicPr>
          <p:blipFill>
            <a:blip r:embed="rId10"/>
            <a:srcRect l="-45" t="33673" r="16527" b="39146"/>
            <a:stretch/>
          </p:blipFill>
          <p:spPr bwMode="auto">
            <a:xfrm>
              <a:off x="3486565" y="0"/>
              <a:ext cx="3319350" cy="748845"/>
            </a:xfrm>
            <a:prstGeom prst="rect">
              <a:avLst/>
            </a:prstGeom>
            <a:ln>
              <a:noFill/>
            </a:ln>
          </p:spPr>
        </p:pic>
        <p:pic>
          <p:nvPicPr>
            <p:cNvPr id="16" name="Grafik 15" descr="Ein Bild, das Text, Screenshot, Schrift, Grafikdesign enthält.&#10;&#10;Automatisch generierte Beschreibung"/>
            <p:cNvPicPr>
              <a:picLocks noChangeAspect="1"/>
            </p:cNvPicPr>
            <p:nvPr/>
          </p:nvPicPr>
          <p:blipFill>
            <a:blip r:embed="rId11"/>
            <a:srcRect l="19210" t="58286" r="23664" b="26327"/>
            <a:stretch/>
          </p:blipFill>
          <p:spPr bwMode="auto">
            <a:xfrm>
              <a:off x="6805916" y="70945"/>
              <a:ext cx="604426" cy="700333"/>
            </a:xfrm>
            <a:prstGeom prst="rect">
              <a:avLst/>
            </a:prstGeom>
          </p:spPr>
        </p:pic>
      </p:grpSp>
      <p:sp>
        <p:nvSpPr>
          <p:cNvPr id="17" name="Rechteck 16"/>
          <p:cNvSpPr/>
          <p:nvPr/>
        </p:nvSpPr>
        <p:spPr bwMode="auto">
          <a:xfrm>
            <a:off x="10920251" y="5934489"/>
            <a:ext cx="1159151"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Pfeil nach rechts 17">
            <a:hlinkClick r:id="rId12" action="ppaction://hlinksldjump"/>
          </p:cNvPr>
          <p:cNvSpPr/>
          <p:nvPr/>
        </p:nvSpPr>
        <p:spPr bwMode="auto">
          <a:xfrm>
            <a:off x="11122467" y="6055158"/>
            <a:ext cx="801917"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 name="Textfeld 18"/>
          <p:cNvSpPr txBox="1"/>
          <p:nvPr/>
        </p:nvSpPr>
        <p:spPr bwMode="auto">
          <a:xfrm>
            <a:off x="452686" y="2504864"/>
            <a:ext cx="11286628" cy="2862322"/>
          </a:xfrm>
          <a:prstGeom prst="rect">
            <a:avLst/>
          </a:prstGeom>
          <a:noFill/>
        </p:spPr>
        <p:txBody>
          <a:bodyPr wrap="square">
            <a:spAutoFit/>
          </a:bodyPr>
          <a:lstStyle/>
          <a:p>
            <a:pPr>
              <a:defRPr/>
            </a:pPr>
            <a:r>
              <a:rPr lang="de-DE" sz="2000">
                <a:solidFill>
                  <a:srgbClr val="FA6200"/>
                </a:solidFill>
              </a:rPr>
              <a:t>Hinweis an Lehrkräfte:</a:t>
            </a:r>
            <a:endParaRPr/>
          </a:p>
          <a:p>
            <a:pPr>
              <a:defRPr/>
            </a:pPr>
            <a:endParaRPr lang="de-DE" sz="2000">
              <a:solidFill>
                <a:srgbClr val="FA6200"/>
              </a:solidFill>
            </a:endParaRPr>
          </a:p>
          <a:p>
            <a:pPr>
              <a:defRPr/>
            </a:pPr>
            <a:r>
              <a:rPr lang="de-DE" sz="2000">
                <a:solidFill>
                  <a:srgbClr val="FA6200"/>
                </a:solidFill>
              </a:rPr>
              <a:t>In der Fortbildung werden Sie die Möglichkeiten zur Erstellung eines eigenen DEANs kennenlernen. Sie können derartige interaktive eBooks sehr leicht mithilfe von PowerPoint selbst erstellen und diverse weitere Features sowie externe Medien nutzen und einbinden.</a:t>
            </a:r>
            <a:endParaRPr/>
          </a:p>
          <a:p>
            <a:pPr>
              <a:defRPr/>
            </a:pPr>
            <a:endParaRPr lang="de-DE" sz="2000">
              <a:solidFill>
                <a:srgbClr val="FA6200"/>
              </a:solidFill>
            </a:endParaRPr>
          </a:p>
          <a:p>
            <a:pPr>
              <a:defRPr/>
            </a:pPr>
            <a:r>
              <a:rPr lang="de-DE" sz="2000">
                <a:solidFill>
                  <a:srgbClr val="FA6200"/>
                </a:solidFill>
              </a:rPr>
              <a:t>Zur Orientierung: Die Erstellung dieses Beispiel-DEANs hat ca. 75 min Zeit beansprucht (ohne die Aufnahme der Experimentiervideos).</a:t>
            </a:r>
            <a:endParaRPr/>
          </a:p>
          <a:p>
            <a:pPr>
              <a:defRPr/>
            </a:pPr>
            <a:endParaRPr lang="de-DE" sz="2000">
              <a:solidFill>
                <a:srgbClr val="FA62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310206" y="1714500"/>
            <a:ext cx="2971743" cy="3429000"/>
          </a:xfrm>
        </p:spPr>
        <p:txBody>
          <a:bodyPr>
            <a:normAutofit/>
          </a:bodyPr>
          <a:lstStyle/>
          <a:p>
            <a:pPr>
              <a:defRPr/>
            </a:pPr>
            <a:r>
              <a:rPr lang="de-DE" sz="6600"/>
              <a:t>ENDE</a:t>
            </a:r>
            <a:endParaRPr/>
          </a:p>
        </p:txBody>
      </p:sp>
      <p:pic>
        <p:nvPicPr>
          <p:cNvPr id="5" name="Grafik 4" descr="Route zwei Stecknadeln mit Weg Silhouette"/>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617774" y="3180346"/>
            <a:ext cx="2171700" cy="2171700"/>
          </a:xfrm>
          <a:prstGeom prst="rect">
            <a:avLst/>
          </a:prstGeom>
        </p:spPr>
      </p:pic>
      <p:sp>
        <p:nvSpPr>
          <p:cNvPr id="3" name="Rechteck 2">
            <a:hlinkClick r:id="rId5" action="ppaction://hlinksldjump"/>
          </p:cNvPr>
          <p:cNvSpPr/>
          <p:nvPr/>
        </p:nvSpPr>
        <p:spPr bwMode="auto">
          <a:xfrm>
            <a:off x="8877353" y="72344"/>
            <a:ext cx="3230185" cy="66156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4" name="Gruppieren 3"/>
          <p:cNvGrpSpPr/>
          <p:nvPr/>
        </p:nvGrpSpPr>
        <p:grpSpPr bwMode="auto">
          <a:xfrm>
            <a:off x="8969546" y="177791"/>
            <a:ext cx="3005371" cy="426942"/>
            <a:chOff x="8969546" y="177791"/>
            <a:chExt cx="3005371" cy="426942"/>
          </a:xfrm>
        </p:grpSpPr>
        <p:pic>
          <p:nvPicPr>
            <p:cNvPr id="6" name="Picture 2" descr="Information, Symbol, Hilfe, Die Info">
              <a:hlinkClick r:id="rId5" action="ppaction://hlinksldjump"/>
            </p:cNvPr>
            <p:cNvPicPr>
              <a:picLocks noChangeAspect="1" noChangeArrowheads="1"/>
            </p:cNvPicPr>
            <p:nvPr/>
          </p:nvPicPr>
          <p:blipFill>
            <a:blip r:embed="rId6"/>
            <a:stretch/>
          </p:blipFill>
          <p:spPr bwMode="auto">
            <a:xfrm>
              <a:off x="11547975" y="177791"/>
              <a:ext cx="426942" cy="426942"/>
            </a:xfrm>
            <a:prstGeom prst="rect">
              <a:avLst/>
            </a:prstGeom>
            <a:noFill/>
          </p:spPr>
        </p:pic>
        <p:sp>
          <p:nvSpPr>
            <p:cNvPr id="7" name="Textfeld 6">
              <a:hlinkClick r:id="rId5" action="ppaction://hlinksldjump"/>
            </p:cNvPr>
            <p:cNvSpPr txBox="1"/>
            <p:nvPr/>
          </p:nvSpPr>
          <p:spPr bwMode="auto">
            <a:xfrm>
              <a:off x="8969546" y="195367"/>
              <a:ext cx="2683307" cy="369332"/>
            </a:xfrm>
            <a:prstGeom prst="rect">
              <a:avLst/>
            </a:prstGeom>
            <a:noFill/>
          </p:spPr>
          <p:txBody>
            <a:bodyPr wrap="square" rtlCol="0">
              <a:spAutoFit/>
            </a:bodyPr>
            <a:lstStyle/>
            <a:p>
              <a:pPr>
                <a:defRPr/>
              </a:pPr>
              <a:r>
                <a:rPr lang="de-DE">
                  <a:solidFill>
                    <a:schemeClr val="bg1"/>
                  </a:solidFill>
                </a:rPr>
                <a:t>Impressum &amp; Lizenzierung</a:t>
              </a:r>
              <a:endParaRPr/>
            </a:p>
          </p:txBody>
        </p:sp>
      </p:grpSp>
      <p:sp>
        <p:nvSpPr>
          <p:cNvPr id="10" name="Textfeld 9">
            <a:hlinkClick r:id="rId5" action="ppaction://hlinksldjump"/>
          </p:cNvPr>
          <p:cNvSpPr txBox="1"/>
          <p:nvPr/>
        </p:nvSpPr>
        <p:spPr bwMode="auto">
          <a:xfrm>
            <a:off x="8969545" y="5893263"/>
            <a:ext cx="2252637" cy="461665"/>
          </a:xfrm>
          <a:prstGeom prst="rect">
            <a:avLst/>
          </a:prstGeom>
          <a:noFill/>
        </p:spPr>
        <p:txBody>
          <a:bodyPr wrap="square" rtlCol="0">
            <a:spAutoFit/>
          </a:bodyPr>
          <a:lstStyle/>
          <a:p>
            <a:pPr>
              <a:defRPr/>
            </a:pPr>
            <a:r>
              <a:rPr lang="de-DE" sz="2400"/>
              <a:t>Zurück zum Start</a:t>
            </a:r>
            <a:endParaRPr sz="2400"/>
          </a:p>
        </p:txBody>
      </p:sp>
      <p:sp>
        <p:nvSpPr>
          <p:cNvPr id="11" name="Rechteck 10">
            <a:hlinkClick r:id="rId7" action="ppaction://hlinksldjump"/>
          </p:cNvPr>
          <p:cNvSpPr/>
          <p:nvPr/>
        </p:nvSpPr>
        <p:spPr bwMode="auto">
          <a:xfrm>
            <a:off x="8877353" y="5793316"/>
            <a:ext cx="2344829" cy="661560"/>
          </a:xfrm>
          <a:prstGeom prst="rect">
            <a:avLst/>
          </a:prstGeom>
          <a:solidFill>
            <a:schemeClr val="bg1">
              <a:lumMod val="85000"/>
              <a:alpha val="2903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Rechteck 9"/>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Picture 6" descr="Wissen schafft Zukunft: Leibniz-Institut für die Pädagogik der  Naturwissenschaften und Mathematik"/>
          <p:cNvPicPr>
            <a:picLocks noChangeAspect="1"/>
          </p:cNvPicPr>
          <p:nvPr/>
        </p:nvPicPr>
        <p:blipFill>
          <a:blip r:embed="rId3"/>
          <a:srcRect r="71521"/>
          <a:stretch/>
        </p:blipFill>
        <p:spPr bwMode="auto">
          <a:xfrm>
            <a:off x="0" y="0"/>
            <a:ext cx="623738" cy="638869"/>
          </a:xfrm>
          <a:prstGeom prst="rect">
            <a:avLst/>
          </a:prstGeom>
          <a:noFill/>
        </p:spPr>
      </p:pic>
      <p:pic>
        <p:nvPicPr>
          <p:cNvPr id="7" name="Grafik 6" descr="banerji-lab"/>
          <p:cNvPicPr>
            <a:picLocks noChangeAspect="1"/>
          </p:cNvPicPr>
          <p:nvPr/>
        </p:nvPicPr>
        <p:blipFill>
          <a:blip r:embed="rId4"/>
          <a:srcRect r="69033"/>
          <a:stretch/>
        </p:blipFill>
        <p:spPr bwMode="auto">
          <a:xfrm>
            <a:off x="623738" y="13456"/>
            <a:ext cx="659884" cy="638869"/>
          </a:xfrm>
          <a:prstGeom prst="rect">
            <a:avLst/>
          </a:prstGeom>
          <a:noFill/>
        </p:spPr>
      </p:pic>
      <p:pic>
        <p:nvPicPr>
          <p:cNvPr id="8" name="Picture 8" descr="Technische Universität München (TUM) Logo Download - AI - All Vector Logo"/>
          <p:cNvPicPr>
            <a:picLocks noChangeAspect="1"/>
          </p:cNvPicPr>
          <p:nvPr/>
        </p:nvPicPr>
        <p:blipFill>
          <a:blip r:embed="rId5"/>
          <a:srcRect t="19646" r="56961" b="38973"/>
          <a:stretch/>
        </p:blipFill>
        <p:spPr bwMode="auto">
          <a:xfrm>
            <a:off x="1308598" y="108705"/>
            <a:ext cx="858365" cy="448369"/>
          </a:xfrm>
          <a:prstGeom prst="rect">
            <a:avLst/>
          </a:prstGeom>
          <a:noFill/>
        </p:spPr>
      </p:pic>
      <p:cxnSp>
        <p:nvCxnSpPr>
          <p:cNvPr id="17" name="Gerade Verbindung 16"/>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33" name="Grafik 32" descr="Ein Bild, das Text, Schrift, Logo, Screenshot enthält.&#10;&#10;Automatisch generierte Beschreibung"/>
          <p:cNvPicPr>
            <a:picLocks noChangeAspect="1"/>
          </p:cNvPicPr>
          <p:nvPr/>
        </p:nvPicPr>
        <p:blipFill>
          <a:blip r:embed="rId6"/>
          <a:stretch/>
        </p:blipFill>
        <p:spPr bwMode="auto">
          <a:xfrm>
            <a:off x="11122467" y="106555"/>
            <a:ext cx="897647" cy="636810"/>
          </a:xfrm>
          <a:prstGeom prst="rect">
            <a:avLst/>
          </a:prstGeom>
        </p:spPr>
      </p:pic>
      <p:pic>
        <p:nvPicPr>
          <p:cNvPr id="34" name="Grafik 33" descr="Ein Bild, das Text, Schrift, Symbol, Flagge enthält.&#10;&#10;Automatisch generierte Beschreibung"/>
          <p:cNvPicPr>
            <a:picLocks noChangeAspect="1"/>
          </p:cNvPicPr>
          <p:nvPr/>
        </p:nvPicPr>
        <p:blipFill>
          <a:blip r:embed="rId7"/>
          <a:stretch/>
        </p:blipFill>
        <p:spPr bwMode="auto">
          <a:xfrm>
            <a:off x="10323899" y="120011"/>
            <a:ext cx="657829" cy="661403"/>
          </a:xfrm>
          <a:prstGeom prst="rect">
            <a:avLst/>
          </a:prstGeom>
        </p:spPr>
      </p:pic>
      <p:pic>
        <p:nvPicPr>
          <p:cNvPr id="35" name="Grafik 34" descr="Ein Bild, das Text, Schrift, Symbol, Screenshot enthält.&#10;&#10;Automatisch generierte Beschreibung"/>
          <p:cNvPicPr>
            <a:picLocks noChangeAspect="1"/>
          </p:cNvPicPr>
          <p:nvPr/>
        </p:nvPicPr>
        <p:blipFill>
          <a:blip r:embed="rId8"/>
          <a:stretch/>
        </p:blipFill>
        <p:spPr bwMode="auto">
          <a:xfrm>
            <a:off x="8700816" y="91040"/>
            <a:ext cx="1491934" cy="557074"/>
          </a:xfrm>
          <a:prstGeom prst="rect">
            <a:avLst/>
          </a:prstGeom>
        </p:spPr>
      </p:pic>
      <p:sp>
        <p:nvSpPr>
          <p:cNvPr id="11" name="Textfeld 10"/>
          <p:cNvSpPr txBox="1"/>
          <p:nvPr/>
        </p:nvSpPr>
        <p:spPr bwMode="auto">
          <a:xfrm>
            <a:off x="1160814" y="1084321"/>
            <a:ext cx="9886103" cy="4308872"/>
          </a:xfrm>
          <a:prstGeom prst="rect">
            <a:avLst/>
          </a:prstGeom>
          <a:noFill/>
        </p:spPr>
        <p:txBody>
          <a:bodyPr wrap="square" rtlCol="0">
            <a:spAutoFit/>
          </a:bodyPr>
          <a:lstStyle/>
          <a:p>
            <a:pPr algn="ctr">
              <a:defRPr/>
            </a:pPr>
            <a:r>
              <a:rPr lang="de-DE" sz="1600" b="1">
                <a:latin typeface="Tw Cen MT"/>
              </a:rPr>
              <a:t>Impressum</a:t>
            </a:r>
            <a:endParaRPr/>
          </a:p>
          <a:p>
            <a:pPr algn="ctr">
              <a:defRPr/>
            </a:pPr>
            <a:r>
              <a:rPr lang="de-DE" sz="1600">
                <a:latin typeface="Tw Cen MT"/>
              </a:rPr>
              <a:t>Bei der vorliegenden PowerPoint Datei handelt es sich um einen digitalen Experimentierassisstenten (DEAN) in Form eines eBooks, der für die Fortbildung „Digital gestütztes Experimentieren“ im Rahmen des lernen:digital Projektverbundes DigiProMIN (Chemie) erstellt wurde. Alle Inhalte der Datei wurden erstellt von</a:t>
            </a:r>
            <a:endParaRPr/>
          </a:p>
          <a:p>
            <a:pPr algn="ctr">
              <a:defRPr/>
            </a:pPr>
            <a:endParaRPr/>
          </a:p>
          <a:p>
            <a:pPr algn="ctr">
              <a:defRPr/>
            </a:pPr>
            <a:endParaRPr lang="de-DE" sz="1600">
              <a:latin typeface="Tw Cen MT"/>
            </a:endParaRPr>
          </a:p>
          <a:p>
            <a:pPr algn="ctr">
              <a:defRPr/>
            </a:pPr>
            <a:r>
              <a:rPr lang="de-DE" sz="1600" b="1">
                <a:latin typeface="Tw Cen MT"/>
              </a:rPr>
              <a:t>Dominik Diermann</a:t>
            </a:r>
            <a:endParaRPr/>
          </a:p>
          <a:p>
            <a:pPr algn="ctr">
              <a:defRPr/>
            </a:pPr>
            <a:r>
              <a:rPr lang="de-DE" sz="1600" b="1">
                <a:latin typeface="Tw Cen MT"/>
              </a:rPr>
              <a:t>&amp;</a:t>
            </a:r>
            <a:endParaRPr/>
          </a:p>
          <a:p>
            <a:pPr algn="ctr">
              <a:defRPr/>
            </a:pPr>
            <a:r>
              <a:rPr lang="de-DE" sz="1600" b="1">
                <a:latin typeface="Tw Cen MT"/>
              </a:rPr>
              <a:t>René Krinninger</a:t>
            </a:r>
            <a:endParaRPr/>
          </a:p>
          <a:p>
            <a:pPr algn="ctr">
              <a:defRPr/>
            </a:pPr>
            <a:r>
              <a:rPr lang="de-DE" sz="1600">
                <a:latin typeface="Tw Cen MT"/>
              </a:rPr>
              <a:t>Technische Universität München</a:t>
            </a:r>
            <a:endParaRPr/>
          </a:p>
          <a:p>
            <a:pPr algn="ctr">
              <a:defRPr/>
            </a:pPr>
            <a:r>
              <a:rPr lang="de-DE" sz="1600">
                <a:latin typeface="Tw Cen MT"/>
              </a:rPr>
              <a:t>School of Social Sciences and Technology – Didaktik der Chemie</a:t>
            </a:r>
            <a:endParaRPr lang="de-DE" sz="1600" b="1">
              <a:latin typeface="Tw Cen MT"/>
            </a:endParaRPr>
          </a:p>
          <a:p>
            <a:pPr algn="ctr">
              <a:defRPr/>
            </a:pPr>
            <a:endParaRPr lang="de-DE" sz="1600" b="1">
              <a:latin typeface="Tw Cen MT"/>
            </a:endParaRPr>
          </a:p>
          <a:p>
            <a:pPr algn="ctr">
              <a:defRPr/>
            </a:pPr>
            <a:endParaRPr lang="de-DE" sz="1600" b="1">
              <a:latin typeface="Tw Cen MT"/>
            </a:endParaRPr>
          </a:p>
          <a:p>
            <a:pPr algn="ctr">
              <a:defRPr/>
            </a:pPr>
            <a:r>
              <a:rPr lang="de-DE" sz="1600">
                <a:latin typeface="Tw Cen MT"/>
              </a:rPr>
              <a:t>gefördert durch das </a:t>
            </a:r>
            <a:endParaRPr/>
          </a:p>
          <a:p>
            <a:pPr algn="ctr">
              <a:defRPr/>
            </a:pPr>
            <a:r>
              <a:rPr lang="de-DE" sz="1600" b="1">
                <a:latin typeface="Tw Cen MT"/>
              </a:rPr>
              <a:t>Bundesministerium für Bildung und Forschung</a:t>
            </a:r>
            <a:endParaRPr/>
          </a:p>
          <a:p>
            <a:pPr algn="ctr">
              <a:defRPr/>
            </a:pPr>
            <a:endParaRPr lang="de-DE" sz="1600" b="1">
              <a:latin typeface="Tw Cen MT"/>
            </a:endParaRPr>
          </a:p>
          <a:p>
            <a:pPr algn="ctr">
              <a:defRPr/>
            </a:pPr>
            <a:r>
              <a:rPr lang="de-DE" sz="1600">
                <a:latin typeface="Tw Cen MT"/>
              </a:rPr>
              <a:t>Diese Präsentation ist lizensiert unter:</a:t>
            </a:r>
            <a:endParaRPr/>
          </a:p>
        </p:txBody>
      </p:sp>
      <p:pic>
        <p:nvPicPr>
          <p:cNvPr id="12" name="Bild 3"/>
          <p:cNvPicPr>
            <a:picLocks noChangeAspect="1"/>
          </p:cNvPicPr>
          <p:nvPr/>
        </p:nvPicPr>
        <p:blipFill>
          <a:blip r:embed="rId9"/>
          <a:stretch/>
        </p:blipFill>
        <p:spPr bwMode="auto">
          <a:xfrm>
            <a:off x="5457825" y="5438058"/>
            <a:ext cx="1276350" cy="449580"/>
          </a:xfrm>
          <a:prstGeom prst="rect">
            <a:avLst/>
          </a:prstGeom>
        </p:spPr>
      </p:pic>
      <p:sp>
        <p:nvSpPr>
          <p:cNvPr id="14" name="Rectangle 6"/>
          <p:cNvSpPr>
            <a:spLocks noChangeArrowheads="1"/>
          </p:cNvSpPr>
          <p:nvPr/>
        </p:nvSpPr>
        <p:spPr bwMode="auto">
          <a:xfrm>
            <a:off x="508394" y="5945102"/>
            <a:ext cx="11175212" cy="738664"/>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a:lnSpc>
                <a:spcPct val="100000"/>
              </a:lnSpc>
              <a:spcBef>
                <a:spcPts val="0"/>
              </a:spcBef>
              <a:spcAft>
                <a:spcPts val="0"/>
              </a:spcAft>
              <a:buClrTx/>
              <a:buSzTx/>
              <a:buFontTx/>
              <a:buNone/>
              <a:defRPr/>
            </a:pPr>
            <a:r>
              <a:rPr lang="de-DE" sz="1200" b="0" i="0" u="none" strike="noStrike" cap="none">
                <a:ln>
                  <a:noFill/>
                </a:ln>
                <a:latin typeface="Tw Cen MT"/>
                <a:ea typeface="Times New Roman"/>
              </a:rPr>
              <a:t>© Dominik Diermann 2024. Diese Datei und deren </a:t>
            </a:r>
            <a:r>
              <a:rPr lang="de-DE" sz="1200">
                <a:latin typeface="Tw Cen MT"/>
                <a:ea typeface="Times New Roman"/>
              </a:rPr>
              <a:t>I</a:t>
            </a:r>
            <a:r>
              <a:rPr lang="de-DE" sz="1200" b="0" i="0" u="none" strike="noStrike" cap="none">
                <a:ln>
                  <a:noFill/>
                </a:ln>
                <a:latin typeface="Tw Cen MT"/>
                <a:ea typeface="Times New Roman"/>
              </a:rPr>
              <a:t>nhalte sind freigegeben unter der Creative-Com­mons-Lizenz </a:t>
            </a:r>
            <a:endParaRPr/>
          </a:p>
          <a:p>
            <a:pPr marL="0" marR="0" lvl="0" indent="0" algn="ctr" defTabSz="914400">
              <a:lnSpc>
                <a:spcPct val="100000"/>
              </a:lnSpc>
              <a:spcBef>
                <a:spcPts val="0"/>
              </a:spcBef>
              <a:spcAft>
                <a:spcPts val="0"/>
              </a:spcAft>
              <a:buClrTx/>
              <a:buSzTx/>
              <a:buFontTx/>
              <a:buNone/>
              <a:defRPr/>
            </a:pPr>
            <a:r>
              <a:rPr lang="de-DE" sz="1200" b="0" i="0" u="none" strike="noStrike" cap="none">
                <a:ln>
                  <a:noFill/>
                </a:ln>
                <a:latin typeface="Tw Cen MT"/>
                <a:ea typeface="Times New Roman"/>
              </a:rPr>
              <a:t>Namensnennung, Weitergabe unter gleichen Bedingungen, Version 4.0 Deutschland (CC BY-SA 4.0 de).</a:t>
            </a:r>
            <a:r>
              <a:rPr lang="de-DE">
                <a:latin typeface="Tw Cen MT"/>
              </a:rPr>
              <a:t> </a:t>
            </a:r>
            <a:endParaRPr/>
          </a:p>
          <a:p>
            <a:pPr marL="0" marR="0" lvl="0" indent="0" algn="ctr" defTabSz="914400">
              <a:lnSpc>
                <a:spcPct val="100000"/>
              </a:lnSpc>
              <a:spcBef>
                <a:spcPts val="0"/>
              </a:spcBef>
              <a:spcAft>
                <a:spcPts val="0"/>
              </a:spcAft>
              <a:buClrTx/>
              <a:buSzTx/>
              <a:buFontTx/>
              <a:buNone/>
              <a:defRPr/>
            </a:pPr>
            <a:r>
              <a:rPr lang="en-US" sz="1200" b="0" i="0" u="none" strike="noStrike" cap="none">
                <a:ln>
                  <a:noFill/>
                </a:ln>
                <a:latin typeface="Tw Cen MT"/>
                <a:ea typeface="Times New Roman"/>
              </a:rPr>
              <a:t>URL: </a:t>
            </a:r>
            <a:r>
              <a:rPr lang="en-US" sz="1200" b="0" i="0" u="sng" strike="noStrike" cap="none">
                <a:ln>
                  <a:noFill/>
                </a:ln>
                <a:solidFill>
                  <a:srgbClr val="03869E"/>
                </a:solidFill>
                <a:latin typeface="Tw Cen MT"/>
                <a:ea typeface="Times New Roman"/>
                <a:hlinkClick r:id="rId10" tooltip="https://creativecommons.org/licenses/by-sa/4.0/de/legalcode"/>
              </a:rPr>
              <a:t>https://creativecommons.org/licenses/by-sa/4.0/de/legalcode</a:t>
            </a:r>
            <a:endParaRPr lang="en-US" sz="4000" b="0" i="0" u="none" strike="noStrike" cap="none">
              <a:ln>
                <a:noFill/>
              </a:ln>
              <a:solidFill>
                <a:srgbClr val="03869E"/>
              </a:solidFill>
              <a:latin typeface="Tw Cen MT"/>
            </a:endParaRPr>
          </a:p>
        </p:txBody>
      </p:sp>
      <p:pic>
        <p:nvPicPr>
          <p:cNvPr id="2" name="Picture 2"/>
          <p:cNvPicPr>
            <a:picLocks noChangeAspect="1" noChangeArrowheads="1"/>
          </p:cNvPicPr>
          <p:nvPr/>
        </p:nvPicPr>
        <p:blipFill>
          <a:blip r:embed="rId11"/>
          <a:stretch/>
        </p:blipFill>
        <p:spPr bwMode="auto">
          <a:xfrm>
            <a:off x="9814517" y="3999427"/>
            <a:ext cx="2205598" cy="2242217"/>
          </a:xfrm>
          <a:prstGeom prst="rect">
            <a:avLst/>
          </a:prstGeom>
          <a:noFill/>
        </p:spPr>
      </p:pic>
      <p:sp>
        <p:nvSpPr>
          <p:cNvPr id="3" name="Pfeil nach rechts 2">
            <a:hlinkClick r:id="rId12" action="ppaction://hlinksldjump"/>
          </p:cNvPr>
          <p:cNvSpPr/>
          <p:nvPr/>
        </p:nvSpPr>
        <p:spPr bwMode="auto">
          <a:xfrm rot="10800000">
            <a:off x="124471" y="6164854"/>
            <a:ext cx="998534" cy="548335"/>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4" name="Gruppieren 3"/>
          <p:cNvGrpSpPr/>
          <p:nvPr/>
        </p:nvGrpSpPr>
        <p:grpSpPr bwMode="auto">
          <a:xfrm>
            <a:off x="3486565" y="0"/>
            <a:ext cx="3923777" cy="771278"/>
            <a:chOff x="3486565" y="0"/>
            <a:chExt cx="3923777" cy="771278"/>
          </a:xfrm>
        </p:grpSpPr>
        <p:pic>
          <p:nvPicPr>
            <p:cNvPr id="5" name="Grafik 4" descr="Ein Bild, das Screenshot, Text, Design enthält.&#10;&#10;Automatisch generierte Beschreibung"/>
            <p:cNvPicPr>
              <a:picLocks noChangeAspect="1"/>
            </p:cNvPicPr>
            <p:nvPr/>
          </p:nvPicPr>
          <p:blipFill>
            <a:blip r:embed="rId13"/>
            <a:srcRect l="-45" t="33673" r="16527" b="39146"/>
            <a:stretch/>
          </p:blipFill>
          <p:spPr bwMode="auto">
            <a:xfrm>
              <a:off x="3486565" y="0"/>
              <a:ext cx="3319350" cy="748845"/>
            </a:xfrm>
            <a:prstGeom prst="rect">
              <a:avLst/>
            </a:prstGeom>
            <a:ln>
              <a:noFill/>
            </a:ln>
          </p:spPr>
        </p:pic>
        <p:pic>
          <p:nvPicPr>
            <p:cNvPr id="9" name="Grafik 8" descr="Ein Bild, das Text, Screenshot, Schrift, Grafikdesign enthält.&#10;&#10;Automatisch generierte Beschreibung"/>
            <p:cNvPicPr>
              <a:picLocks noChangeAspect="1"/>
            </p:cNvPicPr>
            <p:nvPr/>
          </p:nvPicPr>
          <p:blipFill>
            <a:blip r:embed="rId14"/>
            <a:srcRect l="19210" t="58286" r="23664" b="26327"/>
            <a:stretch/>
          </p:blipFill>
          <p:spPr bwMode="auto">
            <a:xfrm>
              <a:off x="6805916" y="70945"/>
              <a:ext cx="604426" cy="700333"/>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mc:Choice>
    <mc:Fallback xmlns:w="http://schemas.openxmlformats.org/wordprocessingml/2006/main" xmlns:m="http://schemas.openxmlformats.org/officeDocument/2006/math"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0" name="Rechteck 39"/>
          <p:cNvSpPr/>
          <p:nvPr/>
        </p:nvSpPr>
        <p:spPr bwMode="auto">
          <a:xfrm>
            <a:off x="9894627" y="1146013"/>
            <a:ext cx="2184775" cy="1276457"/>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3" name="Textfeld 32"/>
          <p:cNvSpPr txBox="1"/>
          <p:nvPr/>
        </p:nvSpPr>
        <p:spPr bwMode="auto">
          <a:xfrm>
            <a:off x="8728112" y="3247138"/>
            <a:ext cx="2700413" cy="2631490"/>
          </a:xfrm>
          <a:prstGeom prst="rect">
            <a:avLst/>
          </a:prstGeom>
          <a:noFill/>
        </p:spPr>
        <p:txBody>
          <a:bodyPr wrap="square">
            <a:spAutoFit/>
          </a:bodyPr>
          <a:lstStyle/>
          <a:p>
            <a:pPr marL="342900" indent="-342900">
              <a:buClr>
                <a:schemeClr val="accent1">
                  <a:lumMod val="40000"/>
                  <a:lumOff val="60000"/>
                </a:schemeClr>
              </a:buClr>
              <a:buFont typeface="Wingdings"/>
              <a:buChar char="§"/>
              <a:defRPr/>
            </a:pPr>
            <a:r>
              <a:rPr lang="de-DE" sz="2000">
                <a:latin typeface="Rockwell"/>
              </a:rPr>
              <a:t>Spatel</a:t>
            </a:r>
            <a:endParaRPr/>
          </a:p>
          <a:p>
            <a:pPr>
              <a:buClr>
                <a:schemeClr val="accent1">
                  <a:lumMod val="40000"/>
                  <a:lumOff val="60000"/>
                </a:schemeClr>
              </a:buClr>
              <a:defRPr/>
            </a:pPr>
            <a:endParaRPr lang="de-DE" sz="900">
              <a:latin typeface="Rockwell"/>
            </a:endParaRPr>
          </a:p>
          <a:p>
            <a:pPr>
              <a:buClr>
                <a:schemeClr val="accent1">
                  <a:lumMod val="40000"/>
                  <a:lumOff val="60000"/>
                </a:schemeClr>
              </a:buClr>
              <a:defRPr/>
            </a:pPr>
            <a:endParaRPr lang="de-DE" sz="900">
              <a:latin typeface="Rockwell"/>
            </a:endParaRPr>
          </a:p>
          <a:p>
            <a:pPr>
              <a:buClr>
                <a:schemeClr val="accent1">
                  <a:lumMod val="40000"/>
                  <a:lumOff val="60000"/>
                </a:schemeClr>
              </a:buClr>
              <a:defRPr/>
            </a:pPr>
            <a:endParaRPr lang="de-DE" sz="900">
              <a:latin typeface="Rockwell"/>
            </a:endParaRPr>
          </a:p>
          <a:p>
            <a:pPr>
              <a:buClr>
                <a:schemeClr val="accent1">
                  <a:lumMod val="40000"/>
                  <a:lumOff val="60000"/>
                </a:schemeClr>
              </a:buClr>
              <a:defRPr/>
            </a:pPr>
            <a:endParaRPr lang="de-DE" sz="900">
              <a:latin typeface="Rockwell"/>
            </a:endParaRPr>
          </a:p>
          <a:p>
            <a:pPr>
              <a:buClr>
                <a:schemeClr val="accent1">
                  <a:lumMod val="40000"/>
                  <a:lumOff val="60000"/>
                </a:schemeClr>
              </a:buClr>
              <a:defRPr/>
            </a:pPr>
            <a:endParaRPr lang="de-DE" sz="900">
              <a:latin typeface="Rockwell"/>
            </a:endParaRPr>
          </a:p>
          <a:p>
            <a:pPr marL="342900" indent="-342900">
              <a:buClr>
                <a:schemeClr val="accent1">
                  <a:lumMod val="40000"/>
                  <a:lumOff val="60000"/>
                </a:schemeClr>
              </a:buClr>
              <a:buFont typeface="Wingdings"/>
              <a:buChar char="§"/>
              <a:defRPr/>
            </a:pPr>
            <a:r>
              <a:rPr lang="de-DE" sz="2000">
                <a:latin typeface="Rockwell"/>
              </a:rPr>
              <a:t>Essigessenz</a:t>
            </a:r>
            <a:endParaRPr/>
          </a:p>
          <a:p>
            <a:pPr marL="342900" indent="-342900">
              <a:buClr>
                <a:schemeClr val="accent1">
                  <a:lumMod val="40000"/>
                  <a:lumOff val="60000"/>
                </a:schemeClr>
              </a:buClr>
              <a:buFont typeface="Wingdings"/>
              <a:buChar char="§"/>
              <a:defRPr/>
            </a:pPr>
            <a:endParaRPr lang="de-DE" sz="2000">
              <a:latin typeface="Rockwell"/>
            </a:endParaRPr>
          </a:p>
          <a:p>
            <a:pPr marL="342900" indent="-342900">
              <a:buClr>
                <a:schemeClr val="accent1">
                  <a:lumMod val="40000"/>
                  <a:lumOff val="60000"/>
                </a:schemeClr>
              </a:buClr>
              <a:buFont typeface="Wingdings"/>
              <a:buChar char="§"/>
              <a:defRPr/>
            </a:pPr>
            <a:endParaRPr lang="de-DE" sz="2000">
              <a:latin typeface="Rockwell"/>
            </a:endParaRPr>
          </a:p>
          <a:p>
            <a:pPr marL="342900" indent="-342900">
              <a:buClr>
                <a:schemeClr val="accent1">
                  <a:lumMod val="40000"/>
                  <a:lumOff val="60000"/>
                </a:schemeClr>
              </a:buClr>
              <a:buFont typeface="Wingdings"/>
              <a:buChar char="§"/>
              <a:defRPr/>
            </a:pPr>
            <a:r>
              <a:rPr lang="de-DE" sz="2000">
                <a:latin typeface="Rockwell"/>
              </a:rPr>
              <a:t>Magnesium-Band (oder Spähne)</a:t>
            </a:r>
            <a:endParaRPr/>
          </a:p>
        </p:txBody>
      </p:sp>
      <p:sp>
        <p:nvSpPr>
          <p:cNvPr id="7" name="Rechteck 6"/>
          <p:cNvSpPr/>
          <p:nvPr/>
        </p:nvSpPr>
        <p:spPr bwMode="auto">
          <a:xfrm>
            <a:off x="10920251" y="5934489"/>
            <a:ext cx="1159151"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Rechteck 7"/>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 name="Pfeil nach rechts 19">
            <a:hlinkClick r:id="rId3" action="ppaction://hlinksldjump"/>
          </p:cNvPr>
          <p:cNvSpPr/>
          <p:nvPr/>
        </p:nvSpPr>
        <p:spPr bwMode="auto">
          <a:xfrm>
            <a:off x="11122467" y="6055158"/>
            <a:ext cx="801917"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 action="ppaction://hlinkshowjump?jump=previousslide"/>
          </p:cNvPr>
          <p:cNvSpPr/>
          <p:nvPr/>
        </p:nvSpPr>
        <p:spPr bwMode="auto">
          <a:xfrm rot="10800000">
            <a:off x="124471" y="6164854"/>
            <a:ext cx="998534" cy="548335"/>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423297" y="1172849"/>
            <a:ext cx="10074275" cy="769590"/>
          </a:xfrm>
        </p:spPr>
        <p:txBody>
          <a:bodyPr anchor="ctr" anchorCtr="0">
            <a:normAutofit/>
          </a:bodyPr>
          <a:lstStyle/>
          <a:p>
            <a:pPr>
              <a:defRPr/>
            </a:pPr>
            <a:r>
              <a:rPr lang="de-DE" sz="3600" cap="none"/>
              <a:t>Versuchsvorbereitung</a:t>
            </a:r>
            <a:endParaRPr/>
          </a:p>
        </p:txBody>
      </p:sp>
      <p:pic>
        <p:nvPicPr>
          <p:cNvPr id="9" name="Picture 6" descr="Wissen schafft Zukunft: Leibniz-Institut für die Pädagogik der  Naturwissenschaften und Mathematik"/>
          <p:cNvPicPr>
            <a:picLocks noChangeAspect="1"/>
          </p:cNvPicPr>
          <p:nvPr/>
        </p:nvPicPr>
        <p:blipFill>
          <a:blip r:embed="rId4"/>
          <a:srcRect r="71521"/>
          <a:stretch/>
        </p:blipFill>
        <p:spPr bwMode="auto">
          <a:xfrm>
            <a:off x="0" y="0"/>
            <a:ext cx="623738" cy="638869"/>
          </a:xfrm>
          <a:prstGeom prst="rect">
            <a:avLst/>
          </a:prstGeom>
          <a:noFill/>
        </p:spPr>
      </p:pic>
      <p:pic>
        <p:nvPicPr>
          <p:cNvPr id="10" name="Grafik 9" descr="banerji-lab"/>
          <p:cNvPicPr>
            <a:picLocks noChangeAspect="1"/>
          </p:cNvPicPr>
          <p:nvPr/>
        </p:nvPicPr>
        <p:blipFill>
          <a:blip r:embed="rId5"/>
          <a:srcRect r="69033"/>
          <a:stretch/>
        </p:blipFill>
        <p:spPr bwMode="auto">
          <a:xfrm>
            <a:off x="623738" y="13456"/>
            <a:ext cx="659884" cy="638869"/>
          </a:xfrm>
          <a:prstGeom prst="rect">
            <a:avLst/>
          </a:prstGeom>
          <a:noFill/>
        </p:spPr>
      </p:pic>
      <p:pic>
        <p:nvPicPr>
          <p:cNvPr id="11" name="Picture 8" descr="Technische Universität München (TUM) Logo Download - AI - All Vector Logo"/>
          <p:cNvPicPr>
            <a:picLocks noChangeAspect="1"/>
          </p:cNvPicPr>
          <p:nvPr/>
        </p:nvPicPr>
        <p:blipFill>
          <a:blip r:embed="rId6"/>
          <a:srcRect t="19646" r="56961" b="38973"/>
          <a:stretch/>
        </p:blipFill>
        <p:spPr bwMode="auto">
          <a:xfrm>
            <a:off x="1308598" y="108705"/>
            <a:ext cx="858365" cy="448369"/>
          </a:xfrm>
          <a:prstGeom prst="rect">
            <a:avLst/>
          </a:prstGeom>
          <a:noFill/>
        </p:spPr>
      </p:pic>
      <p:cxnSp>
        <p:nvCxnSpPr>
          <p:cNvPr id="12" name="Gerade Verbindung 11"/>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3" name="Grafik 12"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14" name="Grafik 13"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15" name="Grafik 14"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grpSp>
        <p:nvGrpSpPr>
          <p:cNvPr id="16" name="Gruppieren 15"/>
          <p:cNvGrpSpPr/>
          <p:nvPr/>
        </p:nvGrpSpPr>
        <p:grpSpPr bwMode="auto">
          <a:xfrm>
            <a:off x="3486565" y="0"/>
            <a:ext cx="3923777" cy="771278"/>
            <a:chOff x="3486565" y="0"/>
            <a:chExt cx="3923777" cy="771278"/>
          </a:xfrm>
        </p:grpSpPr>
        <p:pic>
          <p:nvPicPr>
            <p:cNvPr id="17" name="Grafik 16" descr="Ein Bild, das Screenshot, Text, Design enthält.&#10;&#10;Automatisch generierte Beschreibung"/>
            <p:cNvPicPr>
              <a:picLocks noChangeAspect="1"/>
            </p:cNvPicPr>
            <p:nvPr/>
          </p:nvPicPr>
          <p:blipFill>
            <a:blip r:embed="rId10"/>
            <a:srcRect l="-45" t="33673" r="16527" b="39146"/>
            <a:stretch/>
          </p:blipFill>
          <p:spPr bwMode="auto">
            <a:xfrm>
              <a:off x="3486565" y="0"/>
              <a:ext cx="3319350" cy="748845"/>
            </a:xfrm>
            <a:prstGeom prst="rect">
              <a:avLst/>
            </a:prstGeom>
            <a:ln>
              <a:noFill/>
            </a:ln>
          </p:spPr>
        </p:pic>
        <p:pic>
          <p:nvPicPr>
            <p:cNvPr id="18" name="Grafik 17" descr="Ein Bild, das Text, Screenshot, Schrift, Grafikdesign enthält.&#10;&#10;Automatisch generierte Beschreibung"/>
            <p:cNvPicPr>
              <a:picLocks noChangeAspect="1"/>
            </p:cNvPicPr>
            <p:nvPr/>
          </p:nvPicPr>
          <p:blipFill>
            <a:blip r:embed="rId11"/>
            <a:srcRect l="19210" t="58286" r="23664" b="26327"/>
            <a:stretch/>
          </p:blipFill>
          <p:spPr bwMode="auto">
            <a:xfrm>
              <a:off x="6805916" y="70945"/>
              <a:ext cx="604426" cy="700333"/>
            </a:xfrm>
            <a:prstGeom prst="rect">
              <a:avLst/>
            </a:prstGeom>
          </p:spPr>
        </p:pic>
      </p:grpSp>
      <p:sp>
        <p:nvSpPr>
          <p:cNvPr id="3" name="Textfeld 2"/>
          <p:cNvSpPr txBox="1"/>
          <p:nvPr/>
        </p:nvSpPr>
        <p:spPr bwMode="auto">
          <a:xfrm>
            <a:off x="566116" y="1888234"/>
            <a:ext cx="7109376" cy="1015663"/>
          </a:xfrm>
          <a:prstGeom prst="rect">
            <a:avLst/>
          </a:prstGeom>
          <a:noFill/>
        </p:spPr>
        <p:txBody>
          <a:bodyPr wrap="square" rtlCol="0">
            <a:spAutoFit/>
          </a:bodyPr>
          <a:lstStyle/>
          <a:p>
            <a:pPr>
              <a:defRPr/>
            </a:pPr>
            <a:r>
              <a:rPr lang="de-DE" sz="2000" b="1"/>
              <a:t>Auftrag:</a:t>
            </a:r>
            <a:endParaRPr/>
          </a:p>
          <a:p>
            <a:pPr>
              <a:defRPr/>
            </a:pPr>
            <a:r>
              <a:rPr lang="de-DE" sz="2000"/>
              <a:t>Kontrolliere, ob du alle Materialien für das heutige Experiment hast! Du kannst die Kästchen abhaken. Du brauchst (mindestens):</a:t>
            </a:r>
            <a:endParaRPr/>
          </a:p>
        </p:txBody>
      </p:sp>
      <p:sp>
        <p:nvSpPr>
          <p:cNvPr id="4" name="Titel 1"/>
          <p:cNvSpPr txBox="1"/>
          <p:nvPr/>
        </p:nvSpPr>
        <p:spPr bwMode="auto">
          <a:xfrm>
            <a:off x="864201" y="3189467"/>
            <a:ext cx="3769913" cy="2474164"/>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342900" indent="-342900">
              <a:lnSpc>
                <a:spcPct val="100000"/>
              </a:lnSpc>
              <a:buClr>
                <a:schemeClr val="accent1">
                  <a:lumMod val="40000"/>
                  <a:lumOff val="60000"/>
                </a:schemeClr>
              </a:buClr>
              <a:buFont typeface="Wingdings"/>
              <a:buChar char="§"/>
              <a:defRPr/>
            </a:pPr>
            <a:r>
              <a:rPr lang="de-DE" sz="2000">
                <a:latin typeface="Rockwell"/>
              </a:rPr>
              <a:t>Reagenzglas mit seitlicher Öffnung</a:t>
            </a:r>
            <a:endParaRPr/>
          </a:p>
          <a:p>
            <a:pPr>
              <a:lnSpc>
                <a:spcPct val="100000"/>
              </a:lnSpc>
              <a:buClr>
                <a:schemeClr val="accent1">
                  <a:lumMod val="40000"/>
                  <a:lumOff val="60000"/>
                </a:schemeClr>
              </a:buClr>
              <a:defRPr/>
            </a:pPr>
            <a:endParaRPr lang="de-DE" sz="2000">
              <a:latin typeface="Rockwell"/>
            </a:endParaRPr>
          </a:p>
          <a:p>
            <a:pPr marL="342900" indent="-342900">
              <a:lnSpc>
                <a:spcPct val="100000"/>
              </a:lnSpc>
              <a:buClr>
                <a:schemeClr val="accent1">
                  <a:lumMod val="40000"/>
                  <a:lumOff val="60000"/>
                </a:schemeClr>
              </a:buClr>
              <a:buFont typeface="Wingdings"/>
              <a:buChar char="§"/>
              <a:defRPr/>
            </a:pPr>
            <a:r>
              <a:rPr lang="de-DE" sz="2000">
                <a:latin typeface="Rockwell"/>
              </a:rPr>
              <a:t>Micro-Scale Reagenzglas</a:t>
            </a:r>
            <a:endParaRPr/>
          </a:p>
          <a:p>
            <a:pPr marL="342900" indent="-342900">
              <a:lnSpc>
                <a:spcPct val="100000"/>
              </a:lnSpc>
              <a:buClr>
                <a:schemeClr val="accent1">
                  <a:lumMod val="40000"/>
                  <a:lumOff val="60000"/>
                </a:schemeClr>
              </a:buClr>
              <a:buFont typeface="Wingdings"/>
              <a:buChar char="§"/>
              <a:defRPr/>
            </a:pPr>
            <a:endParaRPr lang="de-DE" sz="2000">
              <a:latin typeface="Rockwell"/>
            </a:endParaRPr>
          </a:p>
          <a:p>
            <a:pPr marL="342900" indent="-342900">
              <a:lnSpc>
                <a:spcPct val="100000"/>
              </a:lnSpc>
              <a:buClr>
                <a:schemeClr val="accent1">
                  <a:lumMod val="40000"/>
                  <a:lumOff val="60000"/>
                </a:schemeClr>
              </a:buClr>
              <a:buFont typeface="Wingdings"/>
              <a:buChar char="§"/>
              <a:defRPr/>
            </a:pPr>
            <a:endParaRPr lang="de-DE" sz="2000">
              <a:latin typeface="Rockwell"/>
            </a:endParaRPr>
          </a:p>
          <a:p>
            <a:pPr marL="342900" indent="-342900">
              <a:lnSpc>
                <a:spcPct val="100000"/>
              </a:lnSpc>
              <a:buClr>
                <a:schemeClr val="accent1">
                  <a:lumMod val="40000"/>
                  <a:lumOff val="60000"/>
                </a:schemeClr>
              </a:buClr>
              <a:buFont typeface="Wingdings"/>
              <a:buChar char="§"/>
              <a:defRPr/>
            </a:pPr>
            <a:r>
              <a:rPr lang="de-DE" sz="2000">
                <a:latin typeface="Rockwell"/>
              </a:rPr>
              <a:t>Teelicht und Feuerzeug</a:t>
            </a:r>
            <a:endParaRPr/>
          </a:p>
        </p:txBody>
      </p:sp>
      <p:sp>
        <p:nvSpPr>
          <p:cNvPr id="5" name="Rechteck 4"/>
          <p:cNvSpPr/>
          <p:nvPr/>
        </p:nvSpPr>
        <p:spPr bwMode="auto">
          <a:xfrm>
            <a:off x="652140" y="3275992"/>
            <a:ext cx="437656" cy="473397"/>
          </a:xfrm>
          <a:prstGeom prst="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descr="Häkchen mit einfarbiger Füllung"/>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687721" y="3327071"/>
            <a:ext cx="373624" cy="373624"/>
          </a:xfrm>
          <a:prstGeom prst="rect">
            <a:avLst/>
          </a:prstGeom>
        </p:spPr>
      </p:pic>
      <p:sp>
        <p:nvSpPr>
          <p:cNvPr id="19" name="Rechteck 18"/>
          <p:cNvSpPr/>
          <p:nvPr/>
        </p:nvSpPr>
        <p:spPr bwMode="auto">
          <a:xfrm>
            <a:off x="655843" y="4184943"/>
            <a:ext cx="437656" cy="473397"/>
          </a:xfrm>
          <a:prstGeom prst="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2" name="Grafik 21" descr="Häkchen mit einfarbiger Füllung"/>
          <p:cNvPicPr>
            <a:picLocks noChangeAspect="1"/>
          </p:cNvPicPr>
          <p:nvPr/>
        </p:nvPicPr>
        <p:blipFill>
          <a:blip r:embed="rId12"/>
          <a:stretch/>
        </p:blipFill>
        <p:spPr bwMode="auto">
          <a:xfrm>
            <a:off x="694842" y="4241188"/>
            <a:ext cx="373624" cy="373624"/>
          </a:xfrm>
          <a:prstGeom prst="rect">
            <a:avLst/>
          </a:prstGeom>
        </p:spPr>
      </p:pic>
      <p:sp>
        <p:nvSpPr>
          <p:cNvPr id="23" name="Rechteck 22"/>
          <p:cNvSpPr/>
          <p:nvPr/>
        </p:nvSpPr>
        <p:spPr bwMode="auto">
          <a:xfrm>
            <a:off x="655843" y="5093854"/>
            <a:ext cx="437656" cy="473397"/>
          </a:xfrm>
          <a:prstGeom prst="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4" name="Grafik 23" descr="Häkchen mit einfarbiger Füllung"/>
          <p:cNvPicPr>
            <a:picLocks noChangeAspect="1"/>
          </p:cNvPicPr>
          <p:nvPr/>
        </p:nvPicPr>
        <p:blipFill>
          <a:blip r:embed="rId12"/>
          <a:stretch/>
        </p:blipFill>
        <p:spPr bwMode="auto">
          <a:xfrm>
            <a:off x="691189" y="5153395"/>
            <a:ext cx="373624" cy="373624"/>
          </a:xfrm>
          <a:prstGeom prst="rect">
            <a:avLst/>
          </a:prstGeom>
        </p:spPr>
      </p:pic>
      <p:sp>
        <p:nvSpPr>
          <p:cNvPr id="25" name="Titel 1"/>
          <p:cNvSpPr txBox="1"/>
          <p:nvPr/>
        </p:nvSpPr>
        <p:spPr bwMode="auto">
          <a:xfrm>
            <a:off x="4920958" y="3550453"/>
            <a:ext cx="3769913" cy="2375168"/>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342900" indent="-342900">
              <a:lnSpc>
                <a:spcPct val="100000"/>
              </a:lnSpc>
              <a:buClr>
                <a:schemeClr val="accent1">
                  <a:lumMod val="40000"/>
                  <a:lumOff val="60000"/>
                </a:schemeClr>
              </a:buClr>
              <a:buFont typeface="Wingdings"/>
              <a:buChar char="§"/>
              <a:defRPr/>
            </a:pPr>
            <a:r>
              <a:rPr lang="de-DE" sz="2000">
                <a:latin typeface="Rockwell"/>
              </a:rPr>
              <a:t>Spritze mit Reagenzglas-Stopfen</a:t>
            </a:r>
            <a:endParaRPr/>
          </a:p>
          <a:p>
            <a:pPr marL="342900" indent="-342900">
              <a:lnSpc>
                <a:spcPct val="100000"/>
              </a:lnSpc>
              <a:buClr>
                <a:schemeClr val="accent1">
                  <a:lumMod val="40000"/>
                  <a:lumOff val="60000"/>
                </a:schemeClr>
              </a:buClr>
              <a:buFont typeface="Wingdings"/>
              <a:buChar char="§"/>
              <a:defRPr/>
            </a:pPr>
            <a:endParaRPr lang="de-DE" sz="2000">
              <a:latin typeface="Rockwell"/>
            </a:endParaRPr>
          </a:p>
          <a:p>
            <a:pPr marL="342900" indent="-342900">
              <a:lnSpc>
                <a:spcPct val="100000"/>
              </a:lnSpc>
              <a:buClr>
                <a:schemeClr val="accent1">
                  <a:lumMod val="40000"/>
                  <a:lumOff val="60000"/>
                </a:schemeClr>
              </a:buClr>
              <a:buFont typeface="Wingdings"/>
              <a:buChar char="§"/>
              <a:defRPr/>
            </a:pPr>
            <a:r>
              <a:rPr lang="de-DE" sz="2000">
                <a:latin typeface="Rockwell"/>
              </a:rPr>
              <a:t>Gummi-Schlauch</a:t>
            </a:r>
            <a:endParaRPr/>
          </a:p>
          <a:p>
            <a:pPr marL="342900" indent="-342900">
              <a:lnSpc>
                <a:spcPct val="100000"/>
              </a:lnSpc>
              <a:buClr>
                <a:schemeClr val="accent1">
                  <a:lumMod val="40000"/>
                  <a:lumOff val="60000"/>
                </a:schemeClr>
              </a:buClr>
              <a:buFont typeface="Wingdings"/>
              <a:buChar char="§"/>
              <a:defRPr/>
            </a:pPr>
            <a:endParaRPr lang="de-DE" sz="2000">
              <a:latin typeface="Rockwell"/>
            </a:endParaRPr>
          </a:p>
          <a:p>
            <a:pPr marL="342900" indent="-342900">
              <a:lnSpc>
                <a:spcPct val="100000"/>
              </a:lnSpc>
              <a:buClr>
                <a:schemeClr val="accent1">
                  <a:lumMod val="40000"/>
                  <a:lumOff val="60000"/>
                </a:schemeClr>
              </a:buClr>
              <a:buFont typeface="Wingdings"/>
              <a:buChar char="§"/>
              <a:defRPr/>
            </a:pPr>
            <a:endParaRPr lang="de-DE" sz="2000">
              <a:latin typeface="Rockwell"/>
            </a:endParaRPr>
          </a:p>
          <a:p>
            <a:pPr marL="342900" indent="-342900">
              <a:lnSpc>
                <a:spcPct val="100000"/>
              </a:lnSpc>
              <a:buClr>
                <a:schemeClr val="accent1">
                  <a:lumMod val="40000"/>
                  <a:lumOff val="60000"/>
                </a:schemeClr>
              </a:buClr>
              <a:buFont typeface="Wingdings"/>
              <a:buChar char="§"/>
              <a:defRPr/>
            </a:pPr>
            <a:r>
              <a:rPr lang="de-DE" sz="2000">
                <a:latin typeface="Rockwell"/>
              </a:rPr>
              <a:t>Glaswanne</a:t>
            </a:r>
            <a:endParaRPr/>
          </a:p>
          <a:p>
            <a:pPr>
              <a:lnSpc>
                <a:spcPct val="100000"/>
              </a:lnSpc>
              <a:buClr>
                <a:schemeClr val="accent1">
                  <a:lumMod val="40000"/>
                  <a:lumOff val="60000"/>
                </a:schemeClr>
              </a:buClr>
              <a:defRPr/>
            </a:pPr>
            <a:endParaRPr lang="de-DE" sz="2000">
              <a:latin typeface="Rockwell"/>
            </a:endParaRPr>
          </a:p>
          <a:p>
            <a:pPr>
              <a:lnSpc>
                <a:spcPct val="100000"/>
              </a:lnSpc>
              <a:buClr>
                <a:schemeClr val="accent1">
                  <a:lumMod val="40000"/>
                  <a:lumOff val="60000"/>
                </a:schemeClr>
              </a:buClr>
              <a:defRPr/>
            </a:pPr>
            <a:endParaRPr lang="de-DE" sz="2000">
              <a:latin typeface="Rockwell"/>
            </a:endParaRPr>
          </a:p>
        </p:txBody>
      </p:sp>
      <p:sp>
        <p:nvSpPr>
          <p:cNvPr id="26" name="Rechteck 25"/>
          <p:cNvSpPr/>
          <p:nvPr/>
        </p:nvSpPr>
        <p:spPr bwMode="auto">
          <a:xfrm>
            <a:off x="4805995" y="3276000"/>
            <a:ext cx="437656" cy="473397"/>
          </a:xfrm>
          <a:prstGeom prst="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7" name="Grafik 26" descr="Häkchen mit einfarbiger Füllung"/>
          <p:cNvPicPr>
            <a:picLocks noChangeAspect="1"/>
          </p:cNvPicPr>
          <p:nvPr/>
        </p:nvPicPr>
        <p:blipFill>
          <a:blip r:embed="rId12"/>
          <a:stretch/>
        </p:blipFill>
        <p:spPr bwMode="auto">
          <a:xfrm>
            <a:off x="4836411" y="3326400"/>
            <a:ext cx="373624" cy="373624"/>
          </a:xfrm>
          <a:prstGeom prst="rect">
            <a:avLst/>
          </a:prstGeom>
        </p:spPr>
      </p:pic>
      <p:sp>
        <p:nvSpPr>
          <p:cNvPr id="28" name="Rechteck 27"/>
          <p:cNvSpPr/>
          <p:nvPr/>
        </p:nvSpPr>
        <p:spPr bwMode="auto">
          <a:xfrm>
            <a:off x="4808394" y="4186800"/>
            <a:ext cx="437656" cy="473397"/>
          </a:xfrm>
          <a:prstGeom prst="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9" name="Grafik 28" descr="Häkchen mit einfarbiger Füllung"/>
          <p:cNvPicPr>
            <a:picLocks noChangeAspect="1"/>
          </p:cNvPicPr>
          <p:nvPr/>
        </p:nvPicPr>
        <p:blipFill>
          <a:blip r:embed="rId12"/>
          <a:stretch/>
        </p:blipFill>
        <p:spPr bwMode="auto">
          <a:xfrm>
            <a:off x="4842228" y="4240800"/>
            <a:ext cx="373624" cy="373624"/>
          </a:xfrm>
          <a:prstGeom prst="rect">
            <a:avLst/>
          </a:prstGeom>
        </p:spPr>
      </p:pic>
      <p:sp>
        <p:nvSpPr>
          <p:cNvPr id="30" name="Rechteck 29"/>
          <p:cNvSpPr/>
          <p:nvPr/>
        </p:nvSpPr>
        <p:spPr bwMode="auto">
          <a:xfrm>
            <a:off x="8576898" y="3276000"/>
            <a:ext cx="437656" cy="473397"/>
          </a:xfrm>
          <a:prstGeom prst="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1" name="Grafik 30" descr="Häkchen mit einfarbiger Füllung"/>
          <p:cNvPicPr>
            <a:picLocks noChangeAspect="1"/>
          </p:cNvPicPr>
          <p:nvPr/>
        </p:nvPicPr>
        <p:blipFill>
          <a:blip r:embed="rId12"/>
          <a:stretch/>
        </p:blipFill>
        <p:spPr bwMode="auto">
          <a:xfrm>
            <a:off x="8609699" y="3326400"/>
            <a:ext cx="373624" cy="373624"/>
          </a:xfrm>
          <a:prstGeom prst="rect">
            <a:avLst/>
          </a:prstGeom>
        </p:spPr>
      </p:pic>
      <p:sp>
        <p:nvSpPr>
          <p:cNvPr id="34" name="Rechteck 33"/>
          <p:cNvSpPr/>
          <p:nvPr/>
        </p:nvSpPr>
        <p:spPr bwMode="auto">
          <a:xfrm>
            <a:off x="8576898" y="4186800"/>
            <a:ext cx="437656" cy="473397"/>
          </a:xfrm>
          <a:prstGeom prst="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5" name="Grafik 34" descr="Häkchen mit einfarbiger Füllung"/>
          <p:cNvPicPr>
            <a:picLocks noChangeAspect="1"/>
          </p:cNvPicPr>
          <p:nvPr/>
        </p:nvPicPr>
        <p:blipFill>
          <a:blip r:embed="rId12"/>
          <a:stretch/>
        </p:blipFill>
        <p:spPr bwMode="auto">
          <a:xfrm>
            <a:off x="8609699" y="4240800"/>
            <a:ext cx="373624" cy="373624"/>
          </a:xfrm>
          <a:prstGeom prst="rect">
            <a:avLst/>
          </a:prstGeom>
        </p:spPr>
      </p:pic>
      <p:sp>
        <p:nvSpPr>
          <p:cNvPr id="36" name="Rechteck 35"/>
          <p:cNvSpPr/>
          <p:nvPr/>
        </p:nvSpPr>
        <p:spPr bwMode="auto">
          <a:xfrm>
            <a:off x="4808394" y="5093854"/>
            <a:ext cx="437656" cy="473397"/>
          </a:xfrm>
          <a:prstGeom prst="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7" name="Grafik 36" descr="Häkchen mit einfarbiger Füllung"/>
          <p:cNvPicPr>
            <a:picLocks noChangeAspect="1"/>
          </p:cNvPicPr>
          <p:nvPr/>
        </p:nvPicPr>
        <p:blipFill>
          <a:blip r:embed="rId12"/>
          <a:stretch/>
        </p:blipFill>
        <p:spPr bwMode="auto">
          <a:xfrm>
            <a:off x="4837062" y="5155200"/>
            <a:ext cx="373624" cy="373624"/>
          </a:xfrm>
          <a:prstGeom prst="rect">
            <a:avLst/>
          </a:prstGeom>
        </p:spPr>
      </p:pic>
      <p:pic>
        <p:nvPicPr>
          <p:cNvPr id="38" name="Grafik 37" descr="Ein Bild, das Clipart, Grafiken, Screenshot, Animierter Cartoon enthält.&#10;&#10;Automatisch generierte Beschreibung">
            <a:hlinkClick r:id="rId14" action="ppaction://hlinksldjump"/>
          </p:cNvPr>
          <p:cNvPicPr>
            <a:picLocks noChangeAspect="1"/>
          </p:cNvPicPr>
          <p:nvPr/>
        </p:nvPicPr>
        <p:blipFill>
          <a:blip r:embed="rId15"/>
          <a:stretch/>
        </p:blipFill>
        <p:spPr bwMode="auto">
          <a:xfrm>
            <a:off x="10120143" y="938563"/>
            <a:ext cx="1799541" cy="1799541"/>
          </a:xfrm>
          <a:prstGeom prst="rect">
            <a:avLst/>
          </a:prstGeom>
          <a:ln>
            <a:noFill/>
          </a:ln>
          <a:effectLst>
            <a:outerShdw blurRad="292100" dist="139700" dir="2700000" algn="tl" rotWithShape="0">
              <a:srgbClr val="333333">
                <a:alpha val="65000"/>
              </a:srgbClr>
            </a:outerShdw>
          </a:effectLst>
        </p:spPr>
      </p:pic>
      <p:sp>
        <p:nvSpPr>
          <p:cNvPr id="39" name="Textfeld 38"/>
          <p:cNvSpPr txBox="1"/>
          <p:nvPr/>
        </p:nvSpPr>
        <p:spPr bwMode="auto">
          <a:xfrm>
            <a:off x="9745139" y="2422482"/>
            <a:ext cx="2446861" cy="646331"/>
          </a:xfrm>
          <a:prstGeom prst="rect">
            <a:avLst/>
          </a:prstGeom>
          <a:noFill/>
        </p:spPr>
        <p:txBody>
          <a:bodyPr wrap="square" rtlCol="0">
            <a:spAutoFit/>
          </a:bodyPr>
          <a:lstStyle/>
          <a:p>
            <a:pPr algn="ctr">
              <a:defRPr/>
            </a:pPr>
            <a:r>
              <a:rPr lang="de-DE" sz="1200">
                <a:solidFill>
                  <a:schemeClr val="bg1">
                    <a:lumMod val="75000"/>
                  </a:schemeClr>
                </a:solidFill>
              </a:rPr>
              <a:t>(Klicke auf DEAN, um dir Hinweise zum sicheren Umgang mit den Chemikalien anzusehen)</a:t>
            </a:r>
            <a:endParaRPr/>
          </a:p>
        </p:txBody>
      </p:sp>
      <p:sp>
        <p:nvSpPr>
          <p:cNvPr id="32" name="Rechteck 31"/>
          <p:cNvSpPr/>
          <p:nvPr/>
        </p:nvSpPr>
        <p:spPr bwMode="auto">
          <a:xfrm>
            <a:off x="8576898" y="5100887"/>
            <a:ext cx="437656" cy="473397"/>
          </a:xfrm>
          <a:prstGeom prst="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1" name="Grafik 40" descr="Häkchen mit einfarbiger Füllung"/>
          <p:cNvPicPr>
            <a:picLocks noChangeAspect="1"/>
          </p:cNvPicPr>
          <p:nvPr/>
        </p:nvPicPr>
        <p:blipFill>
          <a:blip r:embed="rId12"/>
          <a:stretch/>
        </p:blipFill>
        <p:spPr bwMode="auto">
          <a:xfrm>
            <a:off x="8609699" y="5154887"/>
            <a:ext cx="373624" cy="37362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7" restart="whenNotActive" fill="hold" evtFilter="cancelBubble" nodeType="interactiveSeq">
                <p:stCondLst>
                  <p:cond evt="onClick" delay="0">
                    <p:tgtEl>
                      <p:spTgt spid="3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35"/>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72" restart="whenNotActive" fill="hold" evtFilter="cancelBubble" nodeType="interactiveSeq">
                <p:stCondLst>
                  <p:cond evt="onClick" delay="0">
                    <p:tgtEl>
                      <p:spTgt spid="36"/>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2" restart="whenNotActive" fill="hold" evtFilter="cancelBubble" nodeType="interactiveSeq">
                <p:stCondLst>
                  <p:cond evt="onClick" delay="0">
                    <p:tgtEl>
                      <p:spTgt spid="32"/>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7" restart="whenNotActive" fill="hold" evtFilter="cancelBubble" nodeType="interactiveSeq">
                <p:stCondLst>
                  <p:cond evt="onClick" delay="0">
                    <p:tgtEl>
                      <p:spTgt spid="41"/>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Rechteck 7"/>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rId3" action="ppaction://hlinksldjump"/>
          </p:cNvPr>
          <p:cNvSpPr/>
          <p:nvPr/>
        </p:nvSpPr>
        <p:spPr bwMode="auto">
          <a:xfrm rot="10800000">
            <a:off x="124471" y="6164854"/>
            <a:ext cx="998534" cy="548335"/>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414306" y="1200218"/>
            <a:ext cx="10074275" cy="769590"/>
          </a:xfrm>
        </p:spPr>
        <p:txBody>
          <a:bodyPr anchor="ctr" anchorCtr="0">
            <a:normAutofit/>
          </a:bodyPr>
          <a:lstStyle/>
          <a:p>
            <a:pPr>
              <a:defRPr/>
            </a:pPr>
            <a:r>
              <a:rPr lang="de-DE" sz="3600" cap="none"/>
              <a:t>Sicherheitshinweise zur Knallgasprobe</a:t>
            </a:r>
            <a:endParaRPr/>
          </a:p>
        </p:txBody>
      </p:sp>
      <p:pic>
        <p:nvPicPr>
          <p:cNvPr id="9" name="Picture 6" descr="Wissen schafft Zukunft: Leibniz-Institut für die Pädagogik der  Naturwissenschaften und Mathematik"/>
          <p:cNvPicPr>
            <a:picLocks noChangeAspect="1"/>
          </p:cNvPicPr>
          <p:nvPr/>
        </p:nvPicPr>
        <p:blipFill>
          <a:blip r:embed="rId4"/>
          <a:srcRect r="71521"/>
          <a:stretch/>
        </p:blipFill>
        <p:spPr bwMode="auto">
          <a:xfrm>
            <a:off x="0" y="0"/>
            <a:ext cx="623738" cy="638869"/>
          </a:xfrm>
          <a:prstGeom prst="rect">
            <a:avLst/>
          </a:prstGeom>
          <a:noFill/>
        </p:spPr>
      </p:pic>
      <p:pic>
        <p:nvPicPr>
          <p:cNvPr id="10" name="Grafik 9" descr="banerji-lab"/>
          <p:cNvPicPr>
            <a:picLocks noChangeAspect="1"/>
          </p:cNvPicPr>
          <p:nvPr/>
        </p:nvPicPr>
        <p:blipFill>
          <a:blip r:embed="rId5"/>
          <a:srcRect r="69033"/>
          <a:stretch/>
        </p:blipFill>
        <p:spPr bwMode="auto">
          <a:xfrm>
            <a:off x="623738" y="13456"/>
            <a:ext cx="659884" cy="638869"/>
          </a:xfrm>
          <a:prstGeom prst="rect">
            <a:avLst/>
          </a:prstGeom>
          <a:noFill/>
        </p:spPr>
      </p:pic>
      <p:pic>
        <p:nvPicPr>
          <p:cNvPr id="11" name="Picture 8" descr="Technische Universität München (TUM) Logo Download - AI - All Vector Logo"/>
          <p:cNvPicPr>
            <a:picLocks noChangeAspect="1"/>
          </p:cNvPicPr>
          <p:nvPr/>
        </p:nvPicPr>
        <p:blipFill>
          <a:blip r:embed="rId6"/>
          <a:srcRect t="19646" r="56961" b="38973"/>
          <a:stretch/>
        </p:blipFill>
        <p:spPr bwMode="auto">
          <a:xfrm>
            <a:off x="1308598" y="108705"/>
            <a:ext cx="858365" cy="448369"/>
          </a:xfrm>
          <a:prstGeom prst="rect">
            <a:avLst/>
          </a:prstGeom>
          <a:noFill/>
        </p:spPr>
      </p:pic>
      <p:cxnSp>
        <p:nvCxnSpPr>
          <p:cNvPr id="12" name="Gerade Verbindung 11"/>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3" name="Grafik 12" descr="Ein Bild, das Text, Schrift, Logo, Screenshot enthält.&#10;&#10;Automatisch generierte Beschreibung"/>
          <p:cNvPicPr>
            <a:picLocks noChangeAspect="1"/>
          </p:cNvPicPr>
          <p:nvPr/>
        </p:nvPicPr>
        <p:blipFill>
          <a:blip r:embed="rId7"/>
          <a:stretch/>
        </p:blipFill>
        <p:spPr bwMode="auto">
          <a:xfrm>
            <a:off x="11122467" y="106555"/>
            <a:ext cx="897647" cy="636810"/>
          </a:xfrm>
          <a:prstGeom prst="rect">
            <a:avLst/>
          </a:prstGeom>
        </p:spPr>
      </p:pic>
      <p:pic>
        <p:nvPicPr>
          <p:cNvPr id="14" name="Grafik 13" descr="Ein Bild, das Text, Schrift, Symbol, Flagge enthält.&#10;&#10;Automatisch generierte Beschreibung"/>
          <p:cNvPicPr>
            <a:picLocks noChangeAspect="1"/>
          </p:cNvPicPr>
          <p:nvPr/>
        </p:nvPicPr>
        <p:blipFill>
          <a:blip r:embed="rId8"/>
          <a:stretch/>
        </p:blipFill>
        <p:spPr bwMode="auto">
          <a:xfrm>
            <a:off x="10323899" y="120011"/>
            <a:ext cx="657829" cy="661403"/>
          </a:xfrm>
          <a:prstGeom prst="rect">
            <a:avLst/>
          </a:prstGeom>
        </p:spPr>
      </p:pic>
      <p:pic>
        <p:nvPicPr>
          <p:cNvPr id="15" name="Grafik 14" descr="Ein Bild, das Text, Schrift, Symbol, Screenshot enthält.&#10;&#10;Automatisch generierte Beschreibung"/>
          <p:cNvPicPr>
            <a:picLocks noChangeAspect="1"/>
          </p:cNvPicPr>
          <p:nvPr/>
        </p:nvPicPr>
        <p:blipFill>
          <a:blip r:embed="rId9"/>
          <a:stretch/>
        </p:blipFill>
        <p:spPr bwMode="auto">
          <a:xfrm>
            <a:off x="8700816" y="91040"/>
            <a:ext cx="1491934" cy="557074"/>
          </a:xfrm>
          <a:prstGeom prst="rect">
            <a:avLst/>
          </a:prstGeom>
        </p:spPr>
      </p:pic>
      <p:grpSp>
        <p:nvGrpSpPr>
          <p:cNvPr id="16" name="Gruppieren 15"/>
          <p:cNvGrpSpPr/>
          <p:nvPr/>
        </p:nvGrpSpPr>
        <p:grpSpPr bwMode="auto">
          <a:xfrm>
            <a:off x="3486565" y="0"/>
            <a:ext cx="3923777" cy="771278"/>
            <a:chOff x="3486565" y="0"/>
            <a:chExt cx="3923777" cy="771278"/>
          </a:xfrm>
        </p:grpSpPr>
        <p:pic>
          <p:nvPicPr>
            <p:cNvPr id="17" name="Grafik 16" descr="Ein Bild, das Screenshot, Text, Design enthält.&#10;&#10;Automatisch generierte Beschreibung"/>
            <p:cNvPicPr>
              <a:picLocks noChangeAspect="1"/>
            </p:cNvPicPr>
            <p:nvPr/>
          </p:nvPicPr>
          <p:blipFill>
            <a:blip r:embed="rId10"/>
            <a:srcRect l="-45" t="33673" r="16527" b="39146"/>
            <a:stretch/>
          </p:blipFill>
          <p:spPr bwMode="auto">
            <a:xfrm>
              <a:off x="3486565" y="0"/>
              <a:ext cx="3319350" cy="748845"/>
            </a:xfrm>
            <a:prstGeom prst="rect">
              <a:avLst/>
            </a:prstGeom>
            <a:ln>
              <a:noFill/>
            </a:ln>
          </p:spPr>
        </p:pic>
        <p:pic>
          <p:nvPicPr>
            <p:cNvPr id="18" name="Grafik 17" descr="Ein Bild, das Text, Screenshot, Schrift, Grafikdesign enthält.&#10;&#10;Automatisch generierte Beschreibung"/>
            <p:cNvPicPr>
              <a:picLocks noChangeAspect="1"/>
            </p:cNvPicPr>
            <p:nvPr/>
          </p:nvPicPr>
          <p:blipFill>
            <a:blip r:embed="rId11"/>
            <a:srcRect l="19210" t="58286" r="23664" b="26327"/>
            <a:stretch/>
          </p:blipFill>
          <p:spPr bwMode="auto">
            <a:xfrm>
              <a:off x="6805916" y="70945"/>
              <a:ext cx="604426" cy="700333"/>
            </a:xfrm>
            <a:prstGeom prst="rect">
              <a:avLst/>
            </a:prstGeom>
          </p:spPr>
        </p:pic>
      </p:grpSp>
      <p:pic>
        <p:nvPicPr>
          <p:cNvPr id="3" name="Grafik 2"/>
          <p:cNvPicPr>
            <a:picLocks noChangeAspect="1"/>
          </p:cNvPicPr>
          <p:nvPr/>
        </p:nvPicPr>
        <p:blipFill>
          <a:blip r:embed="rId12"/>
          <a:stretch/>
        </p:blipFill>
        <p:spPr bwMode="auto">
          <a:xfrm>
            <a:off x="-367894" y="1898700"/>
            <a:ext cx="1952018" cy="1952018"/>
          </a:xfrm>
          <a:prstGeom prst="rect">
            <a:avLst/>
          </a:prstGeom>
        </p:spPr>
      </p:pic>
      <p:pic>
        <p:nvPicPr>
          <p:cNvPr id="4" name="Grafik 3"/>
          <p:cNvPicPr>
            <a:picLocks noChangeAspect="1"/>
          </p:cNvPicPr>
          <p:nvPr/>
        </p:nvPicPr>
        <p:blipFill>
          <a:blip r:embed="rId13"/>
          <a:stretch/>
        </p:blipFill>
        <p:spPr bwMode="auto">
          <a:xfrm>
            <a:off x="-366637" y="4037731"/>
            <a:ext cx="1952018" cy="1952018"/>
          </a:xfrm>
          <a:prstGeom prst="rect">
            <a:avLst/>
          </a:prstGeom>
        </p:spPr>
      </p:pic>
      <p:sp>
        <p:nvSpPr>
          <p:cNvPr id="5" name="Textfeld 4"/>
          <p:cNvSpPr txBox="1"/>
          <p:nvPr/>
        </p:nvSpPr>
        <p:spPr bwMode="auto">
          <a:xfrm>
            <a:off x="6805915" y="6492506"/>
            <a:ext cx="6881277" cy="307777"/>
          </a:xfrm>
          <a:prstGeom prst="rect">
            <a:avLst/>
          </a:prstGeom>
          <a:noFill/>
        </p:spPr>
        <p:txBody>
          <a:bodyPr wrap="square" rtlCol="0">
            <a:spAutoFit/>
          </a:bodyPr>
          <a:lstStyle/>
          <a:p>
            <a:pPr>
              <a:defRPr/>
            </a:pPr>
            <a:r>
              <a:rPr lang="de-DE" sz="1400"/>
              <a:t>Quellen: CARLROTH Sicherheitsdatenblatt für </a:t>
            </a:r>
            <a:r>
              <a:rPr lang="de-DE" sz="1400" u="sng">
                <a:solidFill>
                  <a:srgbClr val="03869E"/>
                </a:solidFill>
                <a:hlinkClick r:id="rId14" tooltip="https://www.carlroth.com/medias/SDB-4468-DE-DE.pdf?context=bWFzdGVyfHNlY3VyaXR5RGF0YXNoZWV0c3wyNzUxNTh8YXBwbGljYXRpb24vcGRmfGFEZ3pMMmcxTkM4NU1UUTFNREEyTURNd09EYzRMMU5FUWw4ME5EWTRYMFJGWDBSRkxuQmtaZ3w2MWUwOWJjYmM1YjE4NzQyOTQ4OGYwYzNjOTM2NGJmYWU3OTJkNjkyOTc2NTY3MDhjZTI1NzY0ZmU3MmVjZmM2"/>
              </a:rPr>
              <a:t>Magnesium</a:t>
            </a:r>
            <a:r>
              <a:rPr lang="de-DE" sz="1400">
                <a:solidFill>
                  <a:srgbClr val="03869E"/>
                </a:solidFill>
              </a:rPr>
              <a:t> </a:t>
            </a:r>
            <a:r>
              <a:rPr lang="de-DE" sz="1400"/>
              <a:t>und</a:t>
            </a:r>
            <a:r>
              <a:rPr lang="de-DE" sz="1400">
                <a:solidFill>
                  <a:srgbClr val="03869E"/>
                </a:solidFill>
              </a:rPr>
              <a:t> </a:t>
            </a:r>
            <a:r>
              <a:rPr lang="de-DE" sz="1400" u="sng">
                <a:solidFill>
                  <a:srgbClr val="03869E"/>
                </a:solidFill>
                <a:hlinkClick r:id="rId15" tooltip="https://www.carlroth.com/medias/SDB-4340-DE-DE.pdf?context=bWFzdGVyfHNlY3VyaXR5RGF0YXNoZWV0c3wzMzI4OTR8YXBwbGljYXRpb24vcGRmfGMyVmpkWEpwZEhsRVlYUmhjMmhsWlhSekwyZ3hZaTlvWXpVdk9UQXpPVE0zTmpJNE5UY3lOaTV3WkdZfDQ3NTcyYWNkNzAxZTZiMGYwMzljZDM2MDMzODIzMDJiMTY5NjFlY2E4YmVmYTVjMDczYWViZjlkMTRmOWQyYjA"/>
              </a:rPr>
              <a:t>Essigessenz</a:t>
            </a:r>
            <a:endParaRPr lang="de-DE" sz="1400">
              <a:solidFill>
                <a:srgbClr val="03869E"/>
              </a:solidFill>
            </a:endParaRPr>
          </a:p>
        </p:txBody>
      </p:sp>
      <p:sp>
        <p:nvSpPr>
          <p:cNvPr id="19" name="Textfeld 18"/>
          <p:cNvSpPr txBox="1"/>
          <p:nvPr/>
        </p:nvSpPr>
        <p:spPr bwMode="auto">
          <a:xfrm>
            <a:off x="1606598" y="1963913"/>
            <a:ext cx="10413516" cy="1815882"/>
          </a:xfrm>
          <a:prstGeom prst="rect">
            <a:avLst/>
          </a:prstGeom>
          <a:noFill/>
        </p:spPr>
        <p:txBody>
          <a:bodyPr wrap="square">
            <a:spAutoFit/>
          </a:bodyPr>
          <a:lstStyle/>
          <a:p>
            <a:pPr>
              <a:defRPr/>
            </a:pPr>
            <a:r>
              <a:rPr lang="de-DE" sz="1600" b="1"/>
              <a:t>Magnesium:</a:t>
            </a:r>
            <a:endParaRPr/>
          </a:p>
          <a:p>
            <a:pPr>
              <a:defRPr/>
            </a:pPr>
            <a:r>
              <a:rPr lang="de-DE" sz="1600"/>
              <a:t>H228 Entzündbarer Feststoff</a:t>
            </a:r>
            <a:br>
              <a:rPr lang="de-DE" sz="1600"/>
            </a:br>
            <a:r>
              <a:rPr lang="de-DE" sz="1600"/>
              <a:t>H261 In Berührung mit Wasser entstehen entzündbare Gase</a:t>
            </a:r>
            <a:endParaRPr/>
          </a:p>
          <a:p>
            <a:pPr>
              <a:defRPr/>
            </a:pPr>
            <a:endParaRPr lang="de-DE" sz="1600"/>
          </a:p>
          <a:p>
            <a:pPr>
              <a:defRPr/>
            </a:pPr>
            <a:r>
              <a:rPr lang="de-DE" sz="1600"/>
              <a:t>P210 Von Hitze, heißen Oberflächen, Funken, offenen Flammen sowie anderen Zündquellenarten fernhalten. Nicht rauchen </a:t>
            </a:r>
          </a:p>
          <a:p>
            <a:pPr>
              <a:defRPr/>
            </a:pPr>
            <a:r>
              <a:rPr lang="de-DE" sz="1600"/>
              <a:t>P370+P378 Bei Brand: Metallbrandpulver zum Löschen verwenden - kein Wasser verwenden </a:t>
            </a:r>
          </a:p>
          <a:p>
            <a:pPr>
              <a:defRPr/>
            </a:pPr>
            <a:r>
              <a:rPr lang="de-DE" sz="1600"/>
              <a:t>P402+P404 An einem trockenen Ort aufbewahren. In einem geschlossenen Behälter aufbewahren </a:t>
            </a:r>
          </a:p>
        </p:txBody>
      </p:sp>
      <p:sp>
        <p:nvSpPr>
          <p:cNvPr id="25" name="Rectangle 2"/>
          <p:cNvSpPr>
            <a:spLocks noChangeArrowheads="1"/>
          </p:cNvSpPr>
          <p:nvPr/>
        </p:nvSpPr>
        <p:spPr bwMode="auto">
          <a:xfrm>
            <a:off x="1638796" y="3922630"/>
            <a:ext cx="10428733" cy="255454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a:lnSpc>
                <a:spcPct val="100000"/>
              </a:lnSpc>
              <a:spcBef>
                <a:spcPts val="0"/>
              </a:spcBef>
              <a:spcAft>
                <a:spcPts val="0"/>
              </a:spcAft>
              <a:buClrTx/>
              <a:buSzTx/>
              <a:buFontTx/>
              <a:buNone/>
              <a:defRPr/>
            </a:pPr>
            <a:r>
              <a:rPr lang="de-DE" sz="1600" b="1" i="0" u="none" strike="noStrike" cap="none">
                <a:ln>
                  <a:noFill/>
                </a:ln>
                <a:solidFill>
                  <a:schemeClr val="tx1"/>
                </a:solidFill>
              </a:rPr>
              <a:t>Essigessenz:</a:t>
            </a:r>
            <a:endParaRPr/>
          </a:p>
          <a:p>
            <a:pPr defTabSz="914400">
              <a:spcBef>
                <a:spcPts val="0"/>
              </a:spcBef>
              <a:spcAft>
                <a:spcPts val="0"/>
              </a:spcAft>
              <a:defRPr/>
            </a:pPr>
            <a:r>
              <a:rPr lang="de-DE" sz="1600"/>
              <a:t>H314 Verursacht schwere Verätzungen der Haut und schwere Augenschäden</a:t>
            </a:r>
            <a:endParaRPr/>
          </a:p>
          <a:p>
            <a:pPr defTabSz="914400">
              <a:spcBef>
                <a:spcPts val="0"/>
              </a:spcBef>
              <a:spcAft>
                <a:spcPts val="0"/>
              </a:spcAft>
              <a:defRPr/>
            </a:pPr>
            <a:endParaRPr lang="de-DE" sz="1600" b="1" i="0" u="none" strike="noStrike" cap="none">
              <a:ln>
                <a:noFill/>
              </a:ln>
              <a:solidFill>
                <a:schemeClr val="tx1"/>
              </a:solidFill>
            </a:endParaRPr>
          </a:p>
          <a:p>
            <a:pPr marL="0" marR="0" lvl="0" indent="0" algn="l" defTabSz="914400">
              <a:lnSpc>
                <a:spcPct val="100000"/>
              </a:lnSpc>
              <a:spcBef>
                <a:spcPts val="0"/>
              </a:spcBef>
              <a:spcAft>
                <a:spcPts val="0"/>
              </a:spcAft>
              <a:buClrTx/>
              <a:buSzTx/>
              <a:buFontTx/>
              <a:buNone/>
              <a:defRPr/>
            </a:pPr>
            <a:r>
              <a:rPr lang="de-DE" sz="1600" b="0" i="0" u="none" strike="noStrike" cap="none">
                <a:ln>
                  <a:noFill/>
                </a:ln>
                <a:solidFill>
                  <a:schemeClr val="tx1"/>
                </a:solidFill>
              </a:rPr>
              <a:t>P260 Nebel/Dampf nicht einatmen</a:t>
            </a:r>
            <a:br>
              <a:rPr lang="de-DE" sz="1600" b="0" i="0" u="none" strike="noStrike" cap="none">
                <a:ln>
                  <a:noFill/>
                </a:ln>
                <a:solidFill>
                  <a:schemeClr val="tx1"/>
                </a:solidFill>
              </a:rPr>
            </a:br>
            <a:r>
              <a:rPr lang="de-DE" sz="1600" b="0" i="0" u="none" strike="noStrike" cap="none">
                <a:ln>
                  <a:noFill/>
                </a:ln>
                <a:solidFill>
                  <a:schemeClr val="tx1"/>
                </a:solidFill>
              </a:rPr>
              <a:t>P280 Schutzhandschuhe/Schutzkleidung/Augenschutz/Gesichtsschutz tragen </a:t>
            </a:r>
            <a:endParaRPr/>
          </a:p>
          <a:p>
            <a:pPr marL="0" marR="0" lvl="0" indent="0" algn="l" defTabSz="914400">
              <a:lnSpc>
                <a:spcPct val="100000"/>
              </a:lnSpc>
              <a:spcBef>
                <a:spcPts val="0"/>
              </a:spcBef>
              <a:spcAft>
                <a:spcPts val="0"/>
              </a:spcAft>
              <a:buClrTx/>
              <a:buSzTx/>
              <a:buFontTx/>
              <a:buNone/>
              <a:defRPr/>
            </a:pPr>
            <a:r>
              <a:rPr lang="de-DE" sz="1600" b="0" i="0" u="none" strike="noStrike" cap="none">
                <a:ln>
                  <a:noFill/>
                </a:ln>
                <a:solidFill>
                  <a:schemeClr val="tx1"/>
                </a:solidFill>
              </a:rPr>
              <a:t>P303+P361+P353 BEI BERÜHRUNG MIT DER HAUT (oder dem Haar): Alle kontaminierten Kleidungsstücke sofort ausziehen. Haut mit Wasser abwaschen [oder duschen]</a:t>
            </a:r>
            <a:br>
              <a:rPr lang="de-DE" sz="1600" b="0" i="0" u="none" strike="noStrike" cap="none">
                <a:ln>
                  <a:noFill/>
                </a:ln>
                <a:solidFill>
                  <a:schemeClr val="tx1"/>
                </a:solidFill>
              </a:rPr>
            </a:br>
            <a:r>
              <a:rPr lang="de-DE" sz="1600" b="0" i="0" u="none" strike="noStrike" cap="none">
                <a:ln>
                  <a:noFill/>
                </a:ln>
                <a:solidFill>
                  <a:schemeClr val="tx1"/>
                </a:solidFill>
              </a:rPr>
              <a:t>P305+P351+P338 BEI KONTAKT MIT DEN AUGEN: Einige Minuten lang behutsam mit Wasser spülen. Eventuell vorhandene Kontaktlinsen nach Möglichkeit entfernen. Weiter spülen </a:t>
            </a:r>
            <a:endParaRPr/>
          </a:p>
          <a:p>
            <a:pPr marL="0" marR="0" lvl="0" indent="0" algn="l" defTabSz="914400">
              <a:lnSpc>
                <a:spcPct val="100000"/>
              </a:lnSpc>
              <a:spcBef>
                <a:spcPts val="0"/>
              </a:spcBef>
              <a:spcAft>
                <a:spcPts val="0"/>
              </a:spcAft>
              <a:buClrTx/>
              <a:buSzTx/>
              <a:buFontTx/>
              <a:buNone/>
              <a:defRPr/>
            </a:pPr>
            <a:r>
              <a:rPr lang="de-DE" sz="1600" b="0" i="0" u="none" strike="noStrike" cap="none">
                <a:ln>
                  <a:noFill/>
                </a:ln>
                <a:solidFill>
                  <a:schemeClr val="tx1"/>
                </a:solidFill>
              </a:rPr>
              <a:t>P310 Sofort GIFTINFORMATIONSZENTRUM/Arzt anrufen </a:t>
            </a:r>
            <a:endParaRPr/>
          </a:p>
        </p:txBody>
      </p:sp>
      <p:cxnSp>
        <p:nvCxnSpPr>
          <p:cNvPr id="7" name="Gerade Verbindung 6"/>
          <p:cNvCxnSpPr/>
          <p:nvPr/>
        </p:nvCxnSpPr>
        <p:spPr bwMode="auto">
          <a:xfrm>
            <a:off x="124471" y="3928561"/>
            <a:ext cx="1189564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Rechteck 6"/>
          <p:cNvSpPr/>
          <p:nvPr/>
        </p:nvSpPr>
        <p:spPr bwMode="auto">
          <a:xfrm>
            <a:off x="9908275" y="5934489"/>
            <a:ext cx="2171127"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Rechteck 7"/>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 name="Pfeil nach rechts 19">
            <a:hlinkClick r:id="rId3" action="ppaction://hlinksldjump"/>
          </p:cNvPr>
          <p:cNvSpPr/>
          <p:nvPr/>
        </p:nvSpPr>
        <p:spPr bwMode="auto">
          <a:xfrm>
            <a:off x="10192751" y="6055158"/>
            <a:ext cx="1731634"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rId4" action="ppaction://hlinksldjump"/>
          </p:cNvPr>
          <p:cNvSpPr/>
          <p:nvPr/>
        </p:nvSpPr>
        <p:spPr bwMode="auto">
          <a:xfrm rot="10800000">
            <a:off x="124471" y="6164854"/>
            <a:ext cx="998534" cy="548335"/>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414306" y="1363579"/>
            <a:ext cx="10074275" cy="769590"/>
          </a:xfrm>
        </p:spPr>
        <p:txBody>
          <a:bodyPr anchor="ctr" anchorCtr="0">
            <a:normAutofit/>
          </a:bodyPr>
          <a:lstStyle/>
          <a:p>
            <a:pPr>
              <a:defRPr/>
            </a:pPr>
            <a:r>
              <a:rPr lang="de-DE" sz="3600" cap="none"/>
              <a:t>Aufbau</a:t>
            </a:r>
            <a:endParaRPr/>
          </a:p>
        </p:txBody>
      </p:sp>
      <p:pic>
        <p:nvPicPr>
          <p:cNvPr id="9"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10" name="Grafik 9"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11"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12" name="Gerade Verbindung 11"/>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3" name="Grafik 12"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4" name="Grafik 13"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5" name="Grafik 14"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6" name="Gruppieren 15"/>
          <p:cNvGrpSpPr/>
          <p:nvPr/>
        </p:nvGrpSpPr>
        <p:grpSpPr bwMode="auto">
          <a:xfrm>
            <a:off x="3486565" y="0"/>
            <a:ext cx="3923777" cy="771278"/>
            <a:chOff x="3486565" y="0"/>
            <a:chExt cx="3923777" cy="771278"/>
          </a:xfrm>
        </p:grpSpPr>
        <p:pic>
          <p:nvPicPr>
            <p:cNvPr id="17" name="Grafik 16"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8" name="Grafik 17"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sp>
        <p:nvSpPr>
          <p:cNvPr id="4" name="Textfeld 3"/>
          <p:cNvSpPr txBox="1"/>
          <p:nvPr/>
        </p:nvSpPr>
        <p:spPr bwMode="auto">
          <a:xfrm>
            <a:off x="414305" y="2168475"/>
            <a:ext cx="6614291" cy="3139321"/>
          </a:xfrm>
          <a:prstGeom prst="rect">
            <a:avLst/>
          </a:prstGeom>
          <a:noFill/>
        </p:spPr>
        <p:txBody>
          <a:bodyPr wrap="square">
            <a:spAutoFit/>
          </a:bodyPr>
          <a:lstStyle/>
          <a:p>
            <a:pPr>
              <a:defRPr/>
            </a:pPr>
            <a:r>
              <a:rPr lang="de-DE" sz="1800" b="1"/>
              <a:t>Auftrag: </a:t>
            </a:r>
            <a:endParaRPr/>
          </a:p>
          <a:p>
            <a:pPr>
              <a:defRPr/>
            </a:pPr>
            <a:r>
              <a:rPr lang="de-DE" sz="1800"/>
              <a:t>Magnesium reagiert mit Essigessenz unter Bildung von Wasserstoff, den wir für die Knallgasprobe zu einer Zündquelle bringen müssen. Baue mit den Materialien eine passende Apparatur auf, um Wasserstoff herzustellen und nachzuweisen.</a:t>
            </a:r>
            <a:endParaRPr/>
          </a:p>
          <a:p>
            <a:pPr>
              <a:defRPr/>
            </a:pPr>
            <a:endParaRPr lang="de-DE"/>
          </a:p>
          <a:p>
            <a:pPr>
              <a:defRPr/>
            </a:pPr>
            <a:r>
              <a:rPr lang="de-DE" sz="1800"/>
              <a:t>Klicke auf den „Hinweis“-Button, wenn du einen Tipp zum Vorgehen möchtest!</a:t>
            </a:r>
            <a:endParaRPr/>
          </a:p>
          <a:p>
            <a:pPr>
              <a:defRPr/>
            </a:pPr>
            <a:endParaRPr lang="de-DE"/>
          </a:p>
          <a:p>
            <a:pPr>
              <a:defRPr/>
            </a:pPr>
            <a:r>
              <a:rPr lang="de-DE" sz="1800"/>
              <a:t>Klicke auf den Pfeil zur Durchführung, wenn du (und deine Lehrkraft) mit deinem Aufbau zufrieden sind.</a:t>
            </a:r>
            <a:endParaRPr/>
          </a:p>
        </p:txBody>
      </p:sp>
      <p:sp>
        <p:nvSpPr>
          <p:cNvPr id="25" name="Textfeld 24">
            <a:hlinkClick r:id="rId13" action="ppaction://hlinksldjump"/>
          </p:cNvPr>
          <p:cNvSpPr txBox="1"/>
          <p:nvPr/>
        </p:nvSpPr>
        <p:spPr bwMode="auto">
          <a:xfrm>
            <a:off x="8461841" y="3105406"/>
            <a:ext cx="2892867" cy="1477328"/>
          </a:xfrm>
          <a:prstGeom prst="rect">
            <a:avLst/>
          </a:prstGeom>
          <a:solidFill>
            <a:srgbClr val="FA6200"/>
          </a:solidFill>
        </p:spPr>
        <p:txBody>
          <a:bodyPr wrap="square" rtlCol="0">
            <a:spAutoFit/>
          </a:bodyPr>
          <a:lstStyle/>
          <a:p>
            <a:pPr algn="ctr">
              <a:defRPr/>
            </a:pPr>
            <a:endParaRPr lang="de-DE">
              <a:solidFill>
                <a:schemeClr val="bg1"/>
              </a:solidFill>
            </a:endParaRPr>
          </a:p>
          <a:p>
            <a:pPr algn="ctr">
              <a:defRPr/>
            </a:pPr>
            <a:endParaRPr lang="de-DE">
              <a:solidFill>
                <a:schemeClr val="bg1"/>
              </a:solidFill>
            </a:endParaRPr>
          </a:p>
          <a:p>
            <a:pPr algn="ctr">
              <a:defRPr/>
            </a:pPr>
            <a:r>
              <a:rPr lang="de-DE">
                <a:solidFill>
                  <a:schemeClr val="bg1"/>
                </a:solidFill>
              </a:rPr>
              <a:t>HINWEIS 1</a:t>
            </a:r>
            <a:endParaRPr/>
          </a:p>
          <a:p>
            <a:pPr algn="ctr">
              <a:defRPr/>
            </a:pPr>
            <a:endParaRPr lang="de-DE">
              <a:solidFill>
                <a:schemeClr val="bg1"/>
              </a:solidFill>
            </a:endParaRPr>
          </a:p>
          <a:p>
            <a:pPr algn="ctr">
              <a:defRPr/>
            </a:pPr>
            <a:endParaRPr lang="de-DE">
              <a:solidFill>
                <a:schemeClr val="bg1"/>
              </a:solidFill>
            </a:endParaRPr>
          </a:p>
        </p:txBody>
      </p:sp>
      <p:sp>
        <p:nvSpPr>
          <p:cNvPr id="3" name="Textfeld 2">
            <a:hlinkClick r:id="rId3" action="ppaction://hlinksldjump"/>
          </p:cNvPr>
          <p:cNvSpPr txBox="1"/>
          <p:nvPr/>
        </p:nvSpPr>
        <p:spPr bwMode="auto">
          <a:xfrm>
            <a:off x="10303561" y="6276988"/>
            <a:ext cx="1380552" cy="276999"/>
          </a:xfrm>
          <a:prstGeom prst="rect">
            <a:avLst/>
          </a:prstGeom>
          <a:noFill/>
        </p:spPr>
        <p:txBody>
          <a:bodyPr wrap="square">
            <a:spAutoFit/>
          </a:bodyPr>
          <a:lstStyle/>
          <a:p>
            <a:pPr>
              <a:defRPr/>
            </a:pPr>
            <a:r>
              <a:rPr lang="de-DE" sz="1200">
                <a:solidFill>
                  <a:schemeClr val="bg1"/>
                </a:solidFill>
              </a:rPr>
              <a:t>zur Durchführung</a:t>
            </a:r>
            <a:endParaRPr/>
          </a:p>
        </p:txBody>
      </p:sp>
      <p:pic>
        <p:nvPicPr>
          <p:cNvPr id="6" name="Grafik 5" descr="Doppeltippen-Geste mit einfarbiger Füllung"/>
          <p:cNvPicPr>
            <a:picLocks noChangeAspect="1"/>
          </p:cNvPicPr>
          <p:nvPr/>
        </p:nvPicPr>
        <p:blipFill>
          <a:blip r:embed="rId14">
            <a:extLst>
              <a:ext uri="{96DAC541-7B7A-43D3-8B79-37D633B846F1}">
                <asvg:svgBlip xmlns:asvg="http://schemas.microsoft.com/office/drawing/2016/SVG/main" r:embed="rId15"/>
              </a:ext>
            </a:extLst>
          </a:blip>
          <a:stretch/>
        </p:blipFill>
        <p:spPr bwMode="auto">
          <a:xfrm rot="19368897">
            <a:off x="11171083" y="3402145"/>
            <a:ext cx="883848" cy="88384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Rechteck 6"/>
          <p:cNvSpPr/>
          <p:nvPr/>
        </p:nvSpPr>
        <p:spPr bwMode="auto">
          <a:xfrm>
            <a:off x="9908275" y="5934489"/>
            <a:ext cx="2171127"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Rechteck 7"/>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 name="Pfeil nach rechts 19">
            <a:hlinkClick r:id="rId3" action="ppaction://hlinksldjump"/>
          </p:cNvPr>
          <p:cNvSpPr/>
          <p:nvPr/>
        </p:nvSpPr>
        <p:spPr bwMode="auto">
          <a:xfrm>
            <a:off x="10192751" y="6055158"/>
            <a:ext cx="1731634"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rId4" action="ppaction://hlinksldjump"/>
          </p:cNvPr>
          <p:cNvSpPr/>
          <p:nvPr/>
        </p:nvSpPr>
        <p:spPr bwMode="auto">
          <a:xfrm rot="10800000">
            <a:off x="124471" y="6164854"/>
            <a:ext cx="998534" cy="548335"/>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414306" y="1363579"/>
            <a:ext cx="10074275" cy="769590"/>
          </a:xfrm>
        </p:spPr>
        <p:txBody>
          <a:bodyPr anchor="ctr" anchorCtr="0">
            <a:normAutofit/>
          </a:bodyPr>
          <a:lstStyle/>
          <a:p>
            <a:pPr>
              <a:defRPr/>
            </a:pPr>
            <a:r>
              <a:rPr lang="de-DE" sz="3600" cap="none"/>
              <a:t>Aufbau – Hinweis 1</a:t>
            </a:r>
            <a:endParaRPr/>
          </a:p>
        </p:txBody>
      </p:sp>
      <p:pic>
        <p:nvPicPr>
          <p:cNvPr id="9"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10" name="Grafik 9"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11"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12" name="Gerade Verbindung 11"/>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3" name="Grafik 12"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4" name="Grafik 13"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5" name="Grafik 14"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6" name="Gruppieren 15"/>
          <p:cNvGrpSpPr/>
          <p:nvPr/>
        </p:nvGrpSpPr>
        <p:grpSpPr bwMode="auto">
          <a:xfrm>
            <a:off x="3486565" y="0"/>
            <a:ext cx="3923777" cy="771278"/>
            <a:chOff x="3486565" y="0"/>
            <a:chExt cx="3923777" cy="771278"/>
          </a:xfrm>
        </p:grpSpPr>
        <p:pic>
          <p:nvPicPr>
            <p:cNvPr id="17" name="Grafik 16"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8" name="Grafik 17"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sp>
        <p:nvSpPr>
          <p:cNvPr id="25" name="Textfeld 24">
            <a:hlinkClick r:id="rId13" action="ppaction://hlinksldjump"/>
          </p:cNvPr>
          <p:cNvSpPr txBox="1"/>
          <p:nvPr/>
        </p:nvSpPr>
        <p:spPr bwMode="auto">
          <a:xfrm>
            <a:off x="8461841" y="3105406"/>
            <a:ext cx="2892867" cy="1477328"/>
          </a:xfrm>
          <a:prstGeom prst="rect">
            <a:avLst/>
          </a:prstGeom>
          <a:solidFill>
            <a:srgbClr val="FA6200"/>
          </a:solidFill>
        </p:spPr>
        <p:txBody>
          <a:bodyPr wrap="square" rtlCol="0">
            <a:spAutoFit/>
          </a:bodyPr>
          <a:lstStyle/>
          <a:p>
            <a:pPr algn="ctr">
              <a:defRPr/>
            </a:pPr>
            <a:endParaRPr lang="de-DE">
              <a:solidFill>
                <a:schemeClr val="bg1"/>
              </a:solidFill>
            </a:endParaRPr>
          </a:p>
          <a:p>
            <a:pPr algn="ctr">
              <a:defRPr/>
            </a:pPr>
            <a:endParaRPr lang="de-DE">
              <a:solidFill>
                <a:schemeClr val="bg1"/>
              </a:solidFill>
            </a:endParaRPr>
          </a:p>
          <a:p>
            <a:pPr algn="ctr">
              <a:defRPr/>
            </a:pPr>
            <a:r>
              <a:rPr lang="de-DE">
                <a:solidFill>
                  <a:schemeClr val="bg1"/>
                </a:solidFill>
              </a:rPr>
              <a:t>HINWEIS 2</a:t>
            </a:r>
            <a:endParaRPr/>
          </a:p>
          <a:p>
            <a:pPr algn="ctr">
              <a:defRPr/>
            </a:pPr>
            <a:endParaRPr lang="de-DE">
              <a:solidFill>
                <a:schemeClr val="bg1"/>
              </a:solidFill>
            </a:endParaRPr>
          </a:p>
          <a:p>
            <a:pPr algn="ctr">
              <a:defRPr/>
            </a:pPr>
            <a:endParaRPr lang="de-DE">
              <a:solidFill>
                <a:schemeClr val="bg1"/>
              </a:solidFill>
            </a:endParaRPr>
          </a:p>
        </p:txBody>
      </p:sp>
      <p:sp>
        <p:nvSpPr>
          <p:cNvPr id="5" name="Textfeld 4"/>
          <p:cNvSpPr txBox="1"/>
          <p:nvPr/>
        </p:nvSpPr>
        <p:spPr bwMode="auto">
          <a:xfrm>
            <a:off x="414306" y="4279174"/>
            <a:ext cx="6614291" cy="1477328"/>
          </a:xfrm>
          <a:prstGeom prst="rect">
            <a:avLst/>
          </a:prstGeom>
          <a:noFill/>
        </p:spPr>
        <p:txBody>
          <a:bodyPr wrap="square">
            <a:spAutoFit/>
          </a:bodyPr>
          <a:lstStyle/>
          <a:p>
            <a:pPr>
              <a:defRPr/>
            </a:pPr>
            <a:r>
              <a:rPr lang="de-DE" sz="1800"/>
              <a:t>Klicke auf den „Hinweis“-Button, wenn du einen weiteren Tipp zum Vorgehen möchtest!</a:t>
            </a:r>
            <a:endParaRPr/>
          </a:p>
          <a:p>
            <a:pPr>
              <a:defRPr/>
            </a:pPr>
            <a:endParaRPr lang="de-DE"/>
          </a:p>
          <a:p>
            <a:pPr>
              <a:defRPr/>
            </a:pPr>
            <a:r>
              <a:rPr lang="de-DE" sz="1800"/>
              <a:t>Klicke auf den Pfeil zur Durchführung, wenn du (und deine Lehrkraft) mit deinem Aufbau zufrieden sind.</a:t>
            </a:r>
            <a:endParaRPr/>
          </a:p>
        </p:txBody>
      </p:sp>
      <p:sp>
        <p:nvSpPr>
          <p:cNvPr id="6" name="Textfeld 5"/>
          <p:cNvSpPr txBox="1"/>
          <p:nvPr/>
        </p:nvSpPr>
        <p:spPr bwMode="auto">
          <a:xfrm>
            <a:off x="414306" y="2354432"/>
            <a:ext cx="6614291" cy="1477328"/>
          </a:xfrm>
          <a:prstGeom prst="rect">
            <a:avLst/>
          </a:prstGeom>
          <a:noFill/>
          <a:ln>
            <a:solidFill>
              <a:schemeClr val="accent1"/>
            </a:solidFill>
          </a:ln>
        </p:spPr>
        <p:txBody>
          <a:bodyPr wrap="square">
            <a:spAutoFit/>
          </a:bodyPr>
          <a:lstStyle/>
          <a:p>
            <a:pPr>
              <a:defRPr/>
            </a:pPr>
            <a:r>
              <a:rPr lang="de-DE" sz="1800"/>
              <a:t>Du brauchst </a:t>
            </a:r>
            <a:endParaRPr/>
          </a:p>
          <a:p>
            <a:pPr marL="342900" indent="-342900">
              <a:buAutoNum type="alphaLcParenR"/>
              <a:defRPr/>
            </a:pPr>
            <a:r>
              <a:rPr lang="de-DE"/>
              <a:t>Einen Ort, an dem du kontrolliert Wasserstoff entwickeln kannst</a:t>
            </a:r>
            <a:endParaRPr/>
          </a:p>
          <a:p>
            <a:pPr marL="342900" indent="-342900">
              <a:buAutoNum type="alphaLcParenR"/>
              <a:defRPr/>
            </a:pPr>
            <a:r>
              <a:rPr lang="de-DE"/>
              <a:t>Eine Möglichkeit den Wasserstoff zu sammeln und zu sehen, ob genug Gas entstanden ist</a:t>
            </a:r>
            <a:endParaRPr lang="de-DE" sz="1800"/>
          </a:p>
          <a:p>
            <a:pPr>
              <a:defRPr/>
            </a:pPr>
            <a:r>
              <a:rPr lang="de-DE"/>
              <a:t>Wie könntest du das mit den Materialien bewerkstelligen?</a:t>
            </a:r>
            <a:endParaRPr lang="de-DE" sz="1800"/>
          </a:p>
        </p:txBody>
      </p:sp>
      <p:sp>
        <p:nvSpPr>
          <p:cNvPr id="4" name="Textfeld 3">
            <a:hlinkClick r:id="rId3" action="ppaction://hlinksldjump"/>
          </p:cNvPr>
          <p:cNvSpPr txBox="1"/>
          <p:nvPr/>
        </p:nvSpPr>
        <p:spPr bwMode="auto">
          <a:xfrm>
            <a:off x="10303561" y="6276988"/>
            <a:ext cx="1380552" cy="276999"/>
          </a:xfrm>
          <a:prstGeom prst="rect">
            <a:avLst/>
          </a:prstGeom>
          <a:noFill/>
        </p:spPr>
        <p:txBody>
          <a:bodyPr wrap="square">
            <a:spAutoFit/>
          </a:bodyPr>
          <a:lstStyle/>
          <a:p>
            <a:pPr>
              <a:defRPr/>
            </a:pPr>
            <a:r>
              <a:rPr lang="de-DE" sz="1200">
                <a:solidFill>
                  <a:schemeClr val="bg1"/>
                </a:solidFill>
              </a:rPr>
              <a:t>zur Durchführung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Rechteck 6"/>
          <p:cNvSpPr/>
          <p:nvPr/>
        </p:nvSpPr>
        <p:spPr bwMode="auto">
          <a:xfrm>
            <a:off x="9908275" y="5934489"/>
            <a:ext cx="2171127" cy="890259"/>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Rechteck 7"/>
          <p:cNvSpPr/>
          <p:nvPr/>
        </p:nvSpPr>
        <p:spPr bwMode="auto">
          <a:xfrm>
            <a:off x="74596" y="6030693"/>
            <a:ext cx="1159151" cy="769590"/>
          </a:xfrm>
          <a:prstGeom prst="rect">
            <a:avLst/>
          </a:prstGeom>
          <a:solidFill>
            <a:schemeClr val="bg1">
              <a:lumMod val="85000"/>
              <a:alpha val="495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 name="Pfeil nach rechts 19">
            <a:hlinkClick r:id="rId3" action="ppaction://hlinksldjump"/>
          </p:cNvPr>
          <p:cNvSpPr/>
          <p:nvPr/>
        </p:nvSpPr>
        <p:spPr bwMode="auto">
          <a:xfrm>
            <a:off x="10192751" y="6055158"/>
            <a:ext cx="1731634" cy="769590"/>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Pfeil nach rechts 20">
            <a:hlinkClick r:id="rId4" action="ppaction://hlinksldjump"/>
          </p:cNvPr>
          <p:cNvSpPr/>
          <p:nvPr/>
        </p:nvSpPr>
        <p:spPr bwMode="auto">
          <a:xfrm rot="10800000">
            <a:off x="124471" y="6164854"/>
            <a:ext cx="998534" cy="548335"/>
          </a:xfrm>
          <a:prstGeom prst="rightArrow">
            <a:avLst>
              <a:gd name="adj1" fmla="val 50000"/>
              <a:gd name="adj2" fmla="val 50000"/>
            </a:avLst>
          </a:prstGeom>
          <a:solidFill>
            <a:srgbClr val="03869E"/>
          </a:solidFill>
          <a:ln>
            <a:solidFill>
              <a:srgbClr val="0386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a:xfrm>
            <a:off x="414306" y="1363579"/>
            <a:ext cx="10074275" cy="769590"/>
          </a:xfrm>
        </p:spPr>
        <p:txBody>
          <a:bodyPr anchor="ctr" anchorCtr="0">
            <a:normAutofit/>
          </a:bodyPr>
          <a:lstStyle/>
          <a:p>
            <a:pPr>
              <a:defRPr/>
            </a:pPr>
            <a:r>
              <a:rPr lang="de-DE" sz="3600" cap="none"/>
              <a:t>Aufbau – Hinweis 2</a:t>
            </a:r>
            <a:endParaRPr/>
          </a:p>
        </p:txBody>
      </p:sp>
      <p:pic>
        <p:nvPicPr>
          <p:cNvPr id="9" name="Picture 6" descr="Wissen schafft Zukunft: Leibniz-Institut für die Pädagogik der  Naturwissenschaften und Mathematik"/>
          <p:cNvPicPr>
            <a:picLocks noChangeAspect="1"/>
          </p:cNvPicPr>
          <p:nvPr/>
        </p:nvPicPr>
        <p:blipFill>
          <a:blip r:embed="rId5"/>
          <a:srcRect r="71521"/>
          <a:stretch/>
        </p:blipFill>
        <p:spPr bwMode="auto">
          <a:xfrm>
            <a:off x="0" y="0"/>
            <a:ext cx="623738" cy="638869"/>
          </a:xfrm>
          <a:prstGeom prst="rect">
            <a:avLst/>
          </a:prstGeom>
          <a:noFill/>
        </p:spPr>
      </p:pic>
      <p:pic>
        <p:nvPicPr>
          <p:cNvPr id="10" name="Grafik 9" descr="banerji-lab"/>
          <p:cNvPicPr>
            <a:picLocks noChangeAspect="1"/>
          </p:cNvPicPr>
          <p:nvPr/>
        </p:nvPicPr>
        <p:blipFill>
          <a:blip r:embed="rId6"/>
          <a:srcRect r="69033"/>
          <a:stretch/>
        </p:blipFill>
        <p:spPr bwMode="auto">
          <a:xfrm>
            <a:off x="623738" y="13456"/>
            <a:ext cx="659884" cy="638869"/>
          </a:xfrm>
          <a:prstGeom prst="rect">
            <a:avLst/>
          </a:prstGeom>
          <a:noFill/>
        </p:spPr>
      </p:pic>
      <p:pic>
        <p:nvPicPr>
          <p:cNvPr id="11" name="Picture 8" descr="Technische Universität München (TUM) Logo Download - AI - All Vector Logo"/>
          <p:cNvPicPr>
            <a:picLocks noChangeAspect="1"/>
          </p:cNvPicPr>
          <p:nvPr/>
        </p:nvPicPr>
        <p:blipFill>
          <a:blip r:embed="rId7"/>
          <a:srcRect t="19646" r="56961" b="38973"/>
          <a:stretch/>
        </p:blipFill>
        <p:spPr bwMode="auto">
          <a:xfrm>
            <a:off x="1308598" y="108705"/>
            <a:ext cx="858365" cy="448369"/>
          </a:xfrm>
          <a:prstGeom prst="rect">
            <a:avLst/>
          </a:prstGeom>
          <a:noFill/>
        </p:spPr>
      </p:pic>
      <p:cxnSp>
        <p:nvCxnSpPr>
          <p:cNvPr id="12" name="Gerade Verbindung 11"/>
          <p:cNvCxnSpPr/>
          <p:nvPr/>
        </p:nvCxnSpPr>
        <p:spPr bwMode="auto">
          <a:xfrm>
            <a:off x="-162234" y="958645"/>
            <a:ext cx="12545545" cy="0"/>
          </a:xfrm>
          <a:prstGeom prst="line">
            <a:avLst/>
          </a:prstGeom>
          <a:ln>
            <a:solidFill>
              <a:srgbClr val="03869E"/>
            </a:solidFill>
          </a:ln>
        </p:spPr>
        <p:style>
          <a:lnRef idx="3">
            <a:schemeClr val="accent1"/>
          </a:lnRef>
          <a:fillRef idx="0">
            <a:schemeClr val="accent1"/>
          </a:fillRef>
          <a:effectRef idx="2">
            <a:schemeClr val="accent1"/>
          </a:effectRef>
          <a:fontRef idx="minor">
            <a:schemeClr val="tx1"/>
          </a:fontRef>
        </p:style>
      </p:cxnSp>
      <p:pic>
        <p:nvPicPr>
          <p:cNvPr id="13" name="Grafik 12" descr="Ein Bild, das Text, Schrift, Logo, Screenshot enthält.&#10;&#10;Automatisch generierte Beschreibung"/>
          <p:cNvPicPr>
            <a:picLocks noChangeAspect="1"/>
          </p:cNvPicPr>
          <p:nvPr/>
        </p:nvPicPr>
        <p:blipFill>
          <a:blip r:embed="rId8"/>
          <a:stretch/>
        </p:blipFill>
        <p:spPr bwMode="auto">
          <a:xfrm>
            <a:off x="11122467" y="106555"/>
            <a:ext cx="897647" cy="636810"/>
          </a:xfrm>
          <a:prstGeom prst="rect">
            <a:avLst/>
          </a:prstGeom>
        </p:spPr>
      </p:pic>
      <p:pic>
        <p:nvPicPr>
          <p:cNvPr id="14" name="Grafik 13" descr="Ein Bild, das Text, Schrift, Symbol, Flagge enthält.&#10;&#10;Automatisch generierte Beschreibung"/>
          <p:cNvPicPr>
            <a:picLocks noChangeAspect="1"/>
          </p:cNvPicPr>
          <p:nvPr/>
        </p:nvPicPr>
        <p:blipFill>
          <a:blip r:embed="rId9"/>
          <a:stretch/>
        </p:blipFill>
        <p:spPr bwMode="auto">
          <a:xfrm>
            <a:off x="10323899" y="120011"/>
            <a:ext cx="657829" cy="661403"/>
          </a:xfrm>
          <a:prstGeom prst="rect">
            <a:avLst/>
          </a:prstGeom>
        </p:spPr>
      </p:pic>
      <p:pic>
        <p:nvPicPr>
          <p:cNvPr id="15" name="Grafik 14" descr="Ein Bild, das Text, Schrift, Symbol, Screenshot enthält.&#10;&#10;Automatisch generierte Beschreibung"/>
          <p:cNvPicPr>
            <a:picLocks noChangeAspect="1"/>
          </p:cNvPicPr>
          <p:nvPr/>
        </p:nvPicPr>
        <p:blipFill>
          <a:blip r:embed="rId10"/>
          <a:stretch/>
        </p:blipFill>
        <p:spPr bwMode="auto">
          <a:xfrm>
            <a:off x="8700816" y="91040"/>
            <a:ext cx="1491934" cy="557074"/>
          </a:xfrm>
          <a:prstGeom prst="rect">
            <a:avLst/>
          </a:prstGeom>
        </p:spPr>
      </p:pic>
      <p:grpSp>
        <p:nvGrpSpPr>
          <p:cNvPr id="16" name="Gruppieren 15"/>
          <p:cNvGrpSpPr/>
          <p:nvPr/>
        </p:nvGrpSpPr>
        <p:grpSpPr bwMode="auto">
          <a:xfrm>
            <a:off x="3486565" y="0"/>
            <a:ext cx="3923777" cy="771278"/>
            <a:chOff x="3486565" y="0"/>
            <a:chExt cx="3923777" cy="771278"/>
          </a:xfrm>
        </p:grpSpPr>
        <p:pic>
          <p:nvPicPr>
            <p:cNvPr id="17" name="Grafik 16" descr="Ein Bild, das Screenshot, Text, Design enthält.&#10;&#10;Automatisch generierte Beschreibung"/>
            <p:cNvPicPr>
              <a:picLocks noChangeAspect="1"/>
            </p:cNvPicPr>
            <p:nvPr/>
          </p:nvPicPr>
          <p:blipFill>
            <a:blip r:embed="rId11"/>
            <a:srcRect l="-45" t="33673" r="16527" b="39146"/>
            <a:stretch/>
          </p:blipFill>
          <p:spPr bwMode="auto">
            <a:xfrm>
              <a:off x="3486565" y="0"/>
              <a:ext cx="3319350" cy="748845"/>
            </a:xfrm>
            <a:prstGeom prst="rect">
              <a:avLst/>
            </a:prstGeom>
            <a:ln>
              <a:noFill/>
            </a:ln>
          </p:spPr>
        </p:pic>
        <p:pic>
          <p:nvPicPr>
            <p:cNvPr id="18" name="Grafik 17" descr="Ein Bild, das Text, Screenshot, Schrift, Grafikdesign enthält.&#10;&#10;Automatisch generierte Beschreibung"/>
            <p:cNvPicPr>
              <a:picLocks noChangeAspect="1"/>
            </p:cNvPicPr>
            <p:nvPr/>
          </p:nvPicPr>
          <p:blipFill>
            <a:blip r:embed="rId12"/>
            <a:srcRect l="19210" t="58286" r="23664" b="26327"/>
            <a:stretch/>
          </p:blipFill>
          <p:spPr bwMode="auto">
            <a:xfrm>
              <a:off x="6805916" y="70945"/>
              <a:ext cx="604426" cy="700333"/>
            </a:xfrm>
            <a:prstGeom prst="rect">
              <a:avLst/>
            </a:prstGeom>
          </p:spPr>
        </p:pic>
      </p:grpSp>
      <p:sp>
        <p:nvSpPr>
          <p:cNvPr id="4" name="Textfeld 3"/>
          <p:cNvSpPr txBox="1"/>
          <p:nvPr/>
        </p:nvSpPr>
        <p:spPr bwMode="auto">
          <a:xfrm>
            <a:off x="414305" y="2168475"/>
            <a:ext cx="6614291" cy="369332"/>
          </a:xfrm>
          <a:prstGeom prst="rect">
            <a:avLst/>
          </a:prstGeom>
          <a:noFill/>
        </p:spPr>
        <p:txBody>
          <a:bodyPr wrap="square">
            <a:spAutoFit/>
          </a:bodyPr>
          <a:lstStyle/>
          <a:p>
            <a:pPr>
              <a:defRPr/>
            </a:pPr>
            <a:endParaRPr lang="de-DE" sz="1800"/>
          </a:p>
        </p:txBody>
      </p:sp>
      <p:sp>
        <p:nvSpPr>
          <p:cNvPr id="25" name="Textfeld 24">
            <a:hlinkClick r:id="rId13" action="ppaction://hlinksldjump"/>
          </p:cNvPr>
          <p:cNvSpPr txBox="1"/>
          <p:nvPr/>
        </p:nvSpPr>
        <p:spPr bwMode="auto">
          <a:xfrm>
            <a:off x="8461841" y="3105406"/>
            <a:ext cx="2892867" cy="1477328"/>
          </a:xfrm>
          <a:prstGeom prst="rect">
            <a:avLst/>
          </a:prstGeom>
          <a:solidFill>
            <a:srgbClr val="FA6200"/>
          </a:solidFill>
        </p:spPr>
        <p:txBody>
          <a:bodyPr wrap="square" rtlCol="0">
            <a:spAutoFit/>
          </a:bodyPr>
          <a:lstStyle/>
          <a:p>
            <a:pPr algn="ctr">
              <a:defRPr/>
            </a:pPr>
            <a:endParaRPr lang="de-DE">
              <a:solidFill>
                <a:schemeClr val="bg1"/>
              </a:solidFill>
            </a:endParaRPr>
          </a:p>
          <a:p>
            <a:pPr algn="ctr">
              <a:defRPr/>
            </a:pPr>
            <a:endParaRPr lang="de-DE">
              <a:solidFill>
                <a:schemeClr val="bg1"/>
              </a:solidFill>
            </a:endParaRPr>
          </a:p>
          <a:p>
            <a:pPr algn="ctr">
              <a:defRPr/>
            </a:pPr>
            <a:r>
              <a:rPr lang="de-DE">
                <a:solidFill>
                  <a:schemeClr val="bg1"/>
                </a:solidFill>
              </a:rPr>
              <a:t>HINWEIS 3</a:t>
            </a:r>
            <a:endParaRPr/>
          </a:p>
          <a:p>
            <a:pPr algn="ctr">
              <a:defRPr/>
            </a:pPr>
            <a:endParaRPr lang="de-DE">
              <a:solidFill>
                <a:schemeClr val="bg1"/>
              </a:solidFill>
            </a:endParaRPr>
          </a:p>
          <a:p>
            <a:pPr algn="ctr">
              <a:defRPr/>
            </a:pPr>
            <a:endParaRPr lang="de-DE">
              <a:solidFill>
                <a:schemeClr val="bg1"/>
              </a:solidFill>
            </a:endParaRPr>
          </a:p>
        </p:txBody>
      </p:sp>
      <p:sp>
        <p:nvSpPr>
          <p:cNvPr id="5" name="Textfeld 4"/>
          <p:cNvSpPr txBox="1"/>
          <p:nvPr/>
        </p:nvSpPr>
        <p:spPr bwMode="auto">
          <a:xfrm>
            <a:off x="414306" y="4279174"/>
            <a:ext cx="6614291" cy="1477328"/>
          </a:xfrm>
          <a:prstGeom prst="rect">
            <a:avLst/>
          </a:prstGeom>
          <a:noFill/>
        </p:spPr>
        <p:txBody>
          <a:bodyPr wrap="square">
            <a:spAutoFit/>
          </a:bodyPr>
          <a:lstStyle/>
          <a:p>
            <a:pPr>
              <a:defRPr/>
            </a:pPr>
            <a:r>
              <a:rPr lang="de-DE" sz="1800"/>
              <a:t>Klicke auf den „Hinweis“-Button, wenn du die Lösung zum richtigen Versuchsaufbau sehen möchtest!</a:t>
            </a:r>
            <a:endParaRPr/>
          </a:p>
          <a:p>
            <a:pPr>
              <a:defRPr/>
            </a:pPr>
            <a:endParaRPr lang="de-DE"/>
          </a:p>
          <a:p>
            <a:pPr>
              <a:defRPr/>
            </a:pPr>
            <a:r>
              <a:rPr lang="de-DE" sz="1800"/>
              <a:t>Klicke auf den Pfeil zur Durchführung, wenn du (und deine Lehrkraft) mit deinem Aufbau zufrieden sind.</a:t>
            </a:r>
            <a:endParaRPr/>
          </a:p>
        </p:txBody>
      </p:sp>
      <p:sp>
        <p:nvSpPr>
          <p:cNvPr id="19" name="Textfeld 18"/>
          <p:cNvSpPr txBox="1"/>
          <p:nvPr/>
        </p:nvSpPr>
        <p:spPr bwMode="auto">
          <a:xfrm>
            <a:off x="414306" y="2354432"/>
            <a:ext cx="6614291" cy="1754326"/>
          </a:xfrm>
          <a:prstGeom prst="rect">
            <a:avLst/>
          </a:prstGeom>
          <a:noFill/>
          <a:ln>
            <a:solidFill>
              <a:schemeClr val="accent1"/>
            </a:solidFill>
          </a:ln>
        </p:spPr>
        <p:txBody>
          <a:bodyPr wrap="square">
            <a:spAutoFit/>
          </a:bodyPr>
          <a:lstStyle/>
          <a:p>
            <a:pPr>
              <a:defRPr/>
            </a:pPr>
            <a:r>
              <a:rPr lang="de-DE" sz="1800"/>
              <a:t>Nutze das Reagenzglas mit Seitenausgang und den Stopfen mit Spritze, um darin Magnesium und Essigessenz zur Reaktion zu bringen. Leite den entstehenden Wasserstoff dann über die Seitenöffnung ab.</a:t>
            </a:r>
            <a:endParaRPr/>
          </a:p>
          <a:p>
            <a:pPr>
              <a:defRPr/>
            </a:pPr>
            <a:endParaRPr lang="de-DE"/>
          </a:p>
          <a:p>
            <a:pPr>
              <a:defRPr/>
            </a:pPr>
            <a:r>
              <a:rPr lang="de-DE" sz="1800"/>
              <a:t>Fülle die Wanne mit Wasser. Wie kannst du diese nun sinnvoll einsetzen? </a:t>
            </a:r>
            <a:endParaRPr/>
          </a:p>
        </p:txBody>
      </p:sp>
      <p:sp>
        <p:nvSpPr>
          <p:cNvPr id="6" name="Textfeld 5">
            <a:hlinkClick r:id="rId3" action="ppaction://hlinksldjump"/>
          </p:cNvPr>
          <p:cNvSpPr txBox="1"/>
          <p:nvPr/>
        </p:nvSpPr>
        <p:spPr bwMode="auto">
          <a:xfrm>
            <a:off x="10303561" y="6276988"/>
            <a:ext cx="1380552" cy="276999"/>
          </a:xfrm>
          <a:prstGeom prst="rect">
            <a:avLst/>
          </a:prstGeom>
          <a:noFill/>
        </p:spPr>
        <p:txBody>
          <a:bodyPr wrap="square">
            <a:spAutoFit/>
          </a:bodyPr>
          <a:lstStyle/>
          <a:p>
            <a:pPr>
              <a:defRPr/>
            </a:pPr>
            <a:r>
              <a:rPr lang="de-DE" sz="1200">
                <a:solidFill>
                  <a:schemeClr val="bg1"/>
                </a:solidFill>
              </a:rPr>
              <a:t>zur Durchführung</a:t>
            </a:r>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Schaltkreis">
  <a:themeElements>
    <a:clrScheme name="DigiProMIN_VM">
      <a:dk1>
        <a:srgbClr val="000000"/>
      </a:dk1>
      <a:lt1>
        <a:srgbClr val="FFFFFF"/>
      </a:lt1>
      <a:dk2>
        <a:srgbClr val="03859D"/>
      </a:dk2>
      <a:lt2>
        <a:srgbClr val="4DA1CB"/>
      </a:lt2>
      <a:accent1>
        <a:srgbClr val="F96100"/>
      </a:accent1>
      <a:accent2>
        <a:srgbClr val="FAA93A"/>
      </a:accent2>
      <a:accent3>
        <a:srgbClr val="D35940"/>
      </a:accent3>
      <a:accent4>
        <a:srgbClr val="B258D3"/>
      </a:accent4>
      <a:accent5>
        <a:srgbClr val="86F564"/>
      </a:accent5>
      <a:accent6>
        <a:srgbClr val="8AC4A7"/>
      </a:accent6>
      <a:hlink>
        <a:srgbClr val="B8FA56"/>
      </a:hlink>
      <a:folHlink>
        <a:srgbClr val="7AF8CC"/>
      </a:folHlink>
    </a:clrScheme>
    <a:fontScheme name="Schaltkreis">
      <a:majorFont>
        <a:latin typeface="Tw Cen MT"/>
        <a:ea typeface="Arial"/>
        <a:cs typeface="Arial"/>
      </a:majorFont>
      <a:minorFont>
        <a:latin typeface="Tw Cen MT"/>
        <a:ea typeface="Arial"/>
        <a:cs typeface="Arial"/>
      </a:minorFont>
    </a:fontScheme>
    <a:fmtScheme name="Schaltkreis">
      <a:fillStyleLst>
        <a:solidFill>
          <a:schemeClr val="phClr"/>
        </a:solidFill>
        <a:gradFill>
          <a:gsLst>
            <a:gs pos="0">
              <a:schemeClr val="phClr">
                <a:tint val="58000"/>
                <a:satMod val="108000"/>
                <a:lumMod val="110000"/>
              </a:schemeClr>
            </a:gs>
            <a:gs pos="100000">
              <a:schemeClr val="phClr">
                <a:tint val="81000"/>
                <a:satMod val="109000"/>
                <a:lumMod val="105000"/>
              </a:schemeClr>
            </a:gs>
          </a:gsLst>
          <a:lin ang="5040000" scaled="0"/>
        </a:gradFill>
        <a:gradFill>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{DC3C5930-7AFC-C144-AC50-814768AF2ECB}tf10001122</Template>
  <TotalTime>0</TotalTime>
  <Words>2267</Words>
  <Application>Microsoft Office PowerPoint</Application>
  <PresentationFormat>Breitbild</PresentationFormat>
  <Paragraphs>377</Paragraphs>
  <Slides>45</Slides>
  <Notes>45</Notes>
  <HiddenSlides>1</HiddenSlides>
  <MMClips>3</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45</vt:i4>
      </vt:variant>
    </vt:vector>
  </HeadingPairs>
  <TitlesOfParts>
    <vt:vector size="53" baseType="lpstr">
      <vt:lpstr>Arial</vt:lpstr>
      <vt:lpstr>Calibri</vt:lpstr>
      <vt:lpstr>Rockwell</vt:lpstr>
      <vt:lpstr>Times New Roman</vt:lpstr>
      <vt:lpstr>Trebuchet MS</vt:lpstr>
      <vt:lpstr>Tw Cen MT</vt:lpstr>
      <vt:lpstr>Wingdings</vt:lpstr>
      <vt:lpstr>Schaltkreis</vt:lpstr>
      <vt:lpstr>PowerPoint-Präsentation</vt:lpstr>
      <vt:lpstr>Die KnallGasProbe</vt:lpstr>
      <vt:lpstr>PowerPoint-Präsentation</vt:lpstr>
      <vt:lpstr>Was wir heute machen:</vt:lpstr>
      <vt:lpstr>Versuchsvorbereitung</vt:lpstr>
      <vt:lpstr>Sicherheitshinweise zur Knallgasprobe</vt:lpstr>
      <vt:lpstr>Aufbau</vt:lpstr>
      <vt:lpstr>Aufbau – Hinweis 1</vt:lpstr>
      <vt:lpstr>Aufbau – Hinweis 2</vt:lpstr>
      <vt:lpstr>Aufbau – Hinweis 3</vt:lpstr>
      <vt:lpstr>Durchführung</vt:lpstr>
      <vt:lpstr>Aufbau</vt:lpstr>
      <vt:lpstr>Tipp 1 - Vorbereitung</vt:lpstr>
      <vt:lpstr>Tipp 2 - Durchführung</vt:lpstr>
      <vt:lpstr>Tipp 3 - Durchführungsvideo</vt:lpstr>
      <vt:lpstr>Beobachtung</vt:lpstr>
      <vt:lpstr>Interpretation</vt:lpstr>
      <vt:lpstr>Interpretation</vt:lpstr>
      <vt:lpstr>Interpretation</vt:lpstr>
      <vt:lpstr>Interpretation</vt:lpstr>
      <vt:lpstr>Interpretation</vt:lpstr>
      <vt:lpstr>Interpretation</vt:lpstr>
      <vt:lpstr>Interpretation</vt:lpstr>
      <vt:lpstr>Interpretation</vt:lpstr>
      <vt:lpstr>Interpretation</vt:lpstr>
      <vt:lpstr>Interpretation</vt:lpstr>
      <vt:lpstr>Interpretation</vt:lpstr>
      <vt:lpstr>Interpretation</vt:lpstr>
      <vt:lpstr>Interpretation</vt:lpstr>
      <vt:lpstr>Interpretation</vt:lpstr>
      <vt:lpstr>Interpretation</vt:lpstr>
      <vt:lpstr>Interpretation</vt:lpstr>
      <vt:lpstr>Interpretation</vt:lpstr>
      <vt:lpstr>Interpretation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Austausch mit deiner Klasse</vt:lpstr>
      <vt:lpstr>Zurück zur Fortbildung</vt:lpstr>
      <vt:lpstr>ENDE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gestütztes Experimentieren</dc:title>
  <dc:creator>Dominik Diermann</dc:creator>
  <cp:lastModifiedBy>Forster, Katharina</cp:lastModifiedBy>
  <cp:revision>312</cp:revision>
  <dcterms:created xsi:type="dcterms:W3CDTF">2023-10-17T13:06:03Z</dcterms:created>
  <dcterms:modified xsi:type="dcterms:W3CDTF">2025-02-18T13:57:07Z</dcterms:modified>
</cp:coreProperties>
</file>