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86" y="11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6A3517A-ECE9-4BBF-A809-F6397513FA10}" type="datetimeFigureOut">
              <a:rPr lang="de-DE"/>
              <a:t>18.02.2025</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3ADD933F-7D4A-4041-8EFB-D6307E1A7458}"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15E4D19-D8C8-1F2F-B3C3-19D8F91600D2}"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464DE2-CB24-3BD4-D118-3E4BAF7F79E6}"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8DB7CFA-3BFB-B0F2-A7F4-F0C11CD7EDA8}"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1FEDE58-098A-923B-5464-47D6E20F97A4}"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2879D74-9146-1574-34EA-B061BF4CEDFA}"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D5B80E7-10C8-80DA-4BA1-F1D193CD53B4}"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16C227F-B7A9-05BE-A275-400E92C8051B}"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32C4934-5CBA-26BF-CF0A-F2FBD30EF314}"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4A84583-0762-A1F3-7352-A3FCDB68F2B0}"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E01700D-7D54-758B-2F5A-D7B30C3214F5}"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6932AA1-5506-A079-AA1D-5C5CA4F15C9D}"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2E6F067-9756-8F70-07C5-EAA5D3E4974B}"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0227C52-FD99-3775-3DB1-69B73738AF6D}"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BCCC4C9-B670-E7E4-CA2D-2ECFF6012180}" type="slidenum">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695EA94-6C1E-8B64-EF10-34CE6B26B946}"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Videotimer</a:t>
            </a:r>
          </a:p>
        </p:txBody>
      </p:sp>
      <p:sp>
        <p:nvSpPr>
          <p:cNvPr id="4" name="Foliennummernplatzhalter 3"/>
          <p:cNvSpPr>
            <a:spLocks noGrp="1"/>
          </p:cNvSpPr>
          <p:nvPr>
            <p:ph type="sldNum" sz="quarter" idx="5"/>
          </p:nvPr>
        </p:nvSpPr>
        <p:spPr bwMode="auto"/>
        <p:txBody>
          <a:bodyPr/>
          <a:lstStyle/>
          <a:p>
            <a:pPr>
              <a:defRPr/>
            </a:pPr>
            <a:fld id="{3ADD933F-7D4A-4041-8EFB-D6307E1A7458}" type="slidenum">
              <a:rPr lang="de-DE"/>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AD46F8F-1A53-C137-A4FE-561944DE9058}" type="slidenum">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CCE5665-9B9D-31F4-291F-E87193934477}" type="slidenum">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C55DE79-EFE2-D03A-BEE2-2E2DE412D7CF}"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30AF33A-D3CA-F07E-2EC6-104030846261}" type="slidenum">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724A6EB-13A8-0219-40A7-A454CB86CFAA}" type="slidenum">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B458497-3ED8-53E5-FA4A-BAD217061547}" type="slidenum">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F95F661-02C9-E04D-9F3D-EE0C3A53833B}"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Ändern evtl Quelle. Reagenzgläser mit versch. Hintergründen morphen.</a:t>
            </a:r>
            <a:endParaRPr/>
          </a:p>
        </p:txBody>
      </p:sp>
      <p:sp>
        <p:nvSpPr>
          <p:cNvPr id="4" name="Foliennummernplatzhalter 3"/>
          <p:cNvSpPr>
            <a:spLocks noGrp="1"/>
          </p:cNvSpPr>
          <p:nvPr>
            <p:ph type="sldNum" sz="quarter" idx="5"/>
          </p:nvPr>
        </p:nvSpPr>
        <p:spPr bwMode="auto"/>
        <p:txBody>
          <a:bodyPr/>
          <a:lstStyle/>
          <a:p>
            <a:pPr>
              <a:defRPr/>
            </a:pPr>
            <a:fld id="{3ADD933F-7D4A-4041-8EFB-D6307E1A7458}" type="slidenum">
              <a:rPr lang="de-DE"/>
              <a:t>31</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ECF2D1E-D797-20A1-1B4C-9AEA0BD5C904}" type="slidenum">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09C7616-D6AC-7BB6-C26C-16164A1975DC}" type="slidenum">
              <a:r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BE429AB-868B-E463-F13F-D13C5413BC0A}" type="slidenum">
              <a:r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84BCA14-A0DA-15AB-CB61-F282257E94AB}" type="slidenum">
              <a:r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Endbild einfügen</a:t>
            </a:r>
            <a:endParaRPr/>
          </a:p>
        </p:txBody>
      </p:sp>
      <p:sp>
        <p:nvSpPr>
          <p:cNvPr id="4" name="Foliennummernplatzhalter 3"/>
          <p:cNvSpPr>
            <a:spLocks noGrp="1"/>
          </p:cNvSpPr>
          <p:nvPr>
            <p:ph type="sldNum" sz="quarter" idx="5"/>
          </p:nvPr>
        </p:nvSpPr>
        <p:spPr bwMode="auto"/>
        <p:txBody>
          <a:bodyPr/>
          <a:lstStyle/>
          <a:p>
            <a:pPr>
              <a:defRPr/>
            </a:pPr>
            <a:fld id="{3ADD933F-7D4A-4041-8EFB-D6307E1A7458}" type="slidenum">
              <a:rPr lang="de-DE"/>
              <a:t>36</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5510F01-3DE3-B859-F1D2-A4F407367354}" type="slidenum">
              <a:rPr/>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9410619-EB0C-12D4-FE05-D54EF1046DB9}"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Pfeile wegmachen</a:t>
            </a:r>
            <a:endParaRPr/>
          </a:p>
        </p:txBody>
      </p:sp>
      <p:sp>
        <p:nvSpPr>
          <p:cNvPr id="4" name="Foliennummernplatzhalter 3"/>
          <p:cNvSpPr>
            <a:spLocks noGrp="1"/>
          </p:cNvSpPr>
          <p:nvPr>
            <p:ph type="sldNum" sz="quarter" idx="5"/>
          </p:nvPr>
        </p:nvSpPr>
        <p:spPr bwMode="auto"/>
        <p:txBody>
          <a:bodyPr/>
          <a:lstStyle/>
          <a:p>
            <a:pPr>
              <a:defRPr/>
            </a:pPr>
            <a:fld id="{3ADD933F-7D4A-4041-8EFB-D6307E1A7458}"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74EC5B5-BA12-375E-FF9B-AC0D3D2BA135}"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66665ED-92E8-7AE2-9AE2-472F2D64F925}"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4CAEE70-1F80-7A26-012E-7B64D1C93F36}"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63743C8-4D5C-087D-DF04-7C2AD9D3370A}"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4" name="Datumsplatzhalter 3"/>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Panoramabild mit Beschriftung">
    <p:bg>
      <p:bgRef idx="1001">
        <a:schemeClr val="bg1"/>
      </p:bgRef>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141410" y="4304664"/>
            <a:ext cx="9912355" cy="819355"/>
          </a:xfrm>
        </p:spPr>
        <p:txBody>
          <a:bodyPr anchor="b">
            <a:normAutofit/>
          </a:bodyPr>
          <a:lstStyle>
            <a:lvl1pPr>
              <a:defRPr sz="3200"/>
            </a:lvl1pPr>
          </a:lstStyle>
          <a:p>
            <a:pPr>
              <a:defRPr/>
            </a:pPr>
            <a:r>
              <a:rPr lang="de-DE"/>
              <a:t>Mastertitelformat bearbeiten</a:t>
            </a:r>
            <a:endParaRPr lang="en-US"/>
          </a:p>
        </p:txBody>
      </p:sp>
      <p:sp>
        <p:nvSpPr>
          <p:cNvPr id="3" name="Picture Placeholder 2"/>
          <p:cNvSpPr>
            <a:spLocks noGrp="1" noChangeAspect="1"/>
          </p:cNvSpPr>
          <p:nvPr>
            <p:ph type="pic" idx="1"/>
          </p:nvPr>
        </p:nvSpPr>
        <p:spPr bwMode="auto">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defRPr/>
            </a:pPr>
            <a:r>
              <a:rPr lang="de-DE"/>
              <a:t>Bild durch Klicken auf Symbol hinzufügen</a:t>
            </a:r>
            <a:endParaRPr lang="en-US"/>
          </a:p>
        </p:txBody>
      </p:sp>
      <p:sp>
        <p:nvSpPr>
          <p:cNvPr id="4" name="Text Placeholder 3"/>
          <p:cNvSpPr>
            <a:spLocks noGrp="1"/>
          </p:cNvSpPr>
          <p:nvPr>
            <p:ph type="body" sz="half" idx="2"/>
          </p:nvPr>
        </p:nvSpPr>
        <p:spPr bwMode="auto">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48A87A34-81AB-432B-8DAE-1953F412C126}" type="datetimeFigureOut">
              <a:rPr lang="en-US"/>
              <a:t>2/18/2025</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6D22F896-40B5-4ADD-8801-0D06FADFA095}" type="slidenum">
              <a:rPr lang="en-US"/>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4" name="Datumsplatzhalter 3"/>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9D3F698-4351-44F7-B201-CD5C065BFD43}" type="datetimeFigureOut">
              <a:rPr lang="de-DE"/>
              <a:t>18.02.2025</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8FE25AC-F020-4C4D-A88A-3C8055964B0B}"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14.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ixabay.com/de/users/openclipart-vectors-30363/" TargetMode="External"/><Relationship Id="rId5" Type="http://schemas.openxmlformats.org/officeDocument/2006/relationships/hyperlink" Target="https://pixabay.com/de/vectors/geschirr-schmutzig-hausarbeit-576376/"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3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33.xml"/><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34.xml"/><Relationship Id="rId4" Type="http://schemas.openxmlformats.org/officeDocument/2006/relationships/slide" Target="slide35.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slide" Target="slide3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3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3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34.xml"/></Relationships>
</file>

<file path=ppt/slides/_rels/slide3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9.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0.xml"/><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7.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31.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6.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Picture 8" descr="Technische Universität München (TUM) Logo Download - AI - All Vector Logo"/>
          <p:cNvPicPr>
            <a:picLocks noChangeAspect="1"/>
          </p:cNvPicPr>
          <p:nvPr/>
        </p:nvPicPr>
        <p:blipFill>
          <a:blip r:embed="rId3"/>
          <a:srcRect t="19646" r="56961" b="38973"/>
          <a:stretch/>
        </p:blipFill>
        <p:spPr bwMode="auto">
          <a:xfrm>
            <a:off x="11220694" y="108705"/>
            <a:ext cx="858365" cy="448369"/>
          </a:xfrm>
          <a:prstGeom prst="rect">
            <a:avLst/>
          </a:prstGeom>
          <a:noFill/>
        </p:spPr>
      </p:pic>
      <p:sp>
        <p:nvSpPr>
          <p:cNvPr id="11" name="Textfeld 10"/>
          <p:cNvSpPr txBox="1"/>
          <p:nvPr/>
        </p:nvSpPr>
        <p:spPr bwMode="auto">
          <a:xfrm>
            <a:off x="1160814" y="1084321"/>
            <a:ext cx="9886103" cy="2308324"/>
          </a:xfrm>
          <a:prstGeom prst="rect">
            <a:avLst/>
          </a:prstGeom>
          <a:noFill/>
        </p:spPr>
        <p:txBody>
          <a:bodyPr wrap="square" rtlCol="0">
            <a:spAutoFit/>
          </a:bodyPr>
          <a:lstStyle/>
          <a:p>
            <a:pPr algn="ctr">
              <a:defRPr/>
            </a:pPr>
            <a:r>
              <a:rPr lang="de-DE" sz="1600" b="1">
                <a:latin typeface="Tw Cen MT"/>
              </a:rPr>
              <a:t>Impressum</a:t>
            </a:r>
            <a:endParaRPr/>
          </a:p>
          <a:p>
            <a:pPr algn="ctr">
              <a:defRPr/>
            </a:pPr>
            <a:r>
              <a:rPr lang="de-DE" sz="1600">
                <a:latin typeface="Tw Cen MT"/>
              </a:rPr>
              <a:t>Bei der vorliegenden PowerPoint Datei handelt es sich um einen digitalen Experimentierassisstenten (DEAN) in Form eines eBooks, der im Rahmen der Lehrveranstaltungen „Innovationen im naturwissenschaftlichen Unterricht (Chemie)“ und „Schulpraxis im Unterricht der FOS/BOS Chemie“ an der Technischen Universität München erstellt wurde. Alle Inhalte der Datei wurden erstellt von</a:t>
            </a:r>
            <a:endParaRPr/>
          </a:p>
          <a:p>
            <a:pPr algn="ctr">
              <a:defRPr/>
            </a:pPr>
            <a:endParaRPr lang="de-DE" sz="1600">
              <a:latin typeface="Tw Cen MT"/>
            </a:endParaRPr>
          </a:p>
          <a:p>
            <a:pPr algn="ctr">
              <a:defRPr/>
            </a:pPr>
            <a:r>
              <a:rPr lang="de-DE" sz="1600" b="1">
                <a:latin typeface="Tw Cen MT"/>
              </a:rPr>
              <a:t>Matthias Weinauer</a:t>
            </a:r>
          </a:p>
          <a:p>
            <a:pPr algn="ctr">
              <a:defRPr/>
            </a:pPr>
            <a:r>
              <a:rPr lang="de-DE" sz="1600">
                <a:latin typeface="Tw Cen MT"/>
              </a:rPr>
              <a:t>und</a:t>
            </a:r>
            <a:endParaRPr/>
          </a:p>
          <a:p>
            <a:pPr algn="ctr">
              <a:defRPr/>
            </a:pPr>
            <a:r>
              <a:rPr lang="de-DE" sz="1600" b="1">
                <a:latin typeface="Tw Cen MT"/>
              </a:rPr>
              <a:t>Alina Sollfrank</a:t>
            </a:r>
            <a:endParaRPr/>
          </a:p>
        </p:txBody>
      </p:sp>
      <p:pic>
        <p:nvPicPr>
          <p:cNvPr id="12" name="Bild 3"/>
          <p:cNvPicPr>
            <a:picLocks noChangeAspect="1"/>
          </p:cNvPicPr>
          <p:nvPr/>
        </p:nvPicPr>
        <p:blipFill>
          <a:blip r:embed="rId4"/>
          <a:stretch/>
        </p:blipFill>
        <p:spPr bwMode="auto">
          <a:xfrm>
            <a:off x="5457824" y="4274708"/>
            <a:ext cx="1276350" cy="449580"/>
          </a:xfrm>
          <a:prstGeom prst="rect">
            <a:avLst/>
          </a:prstGeom>
        </p:spPr>
      </p:pic>
      <p:sp>
        <p:nvSpPr>
          <p:cNvPr id="14" name="Rectangle 6"/>
          <p:cNvSpPr>
            <a:spLocks noChangeArrowheads="1"/>
          </p:cNvSpPr>
          <p:nvPr/>
        </p:nvSpPr>
        <p:spPr bwMode="auto">
          <a:xfrm>
            <a:off x="508393" y="4886776"/>
            <a:ext cx="11175212"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1400" b="1" i="0" u="none" strike="noStrike" cap="none">
                <a:ln>
                  <a:noFill/>
                </a:ln>
                <a:latin typeface="Tw Cen MT"/>
                <a:ea typeface="Times New Roman"/>
              </a:rPr>
              <a:t>© Matthias Weinauer und Alina Sollfrank</a:t>
            </a:r>
            <a:r>
              <a:rPr lang="de-DE" sz="1400" b="0" i="0" u="none" strike="noStrike" cap="none">
                <a:ln>
                  <a:noFill/>
                </a:ln>
                <a:latin typeface="Tw Cen MT"/>
                <a:ea typeface="Times New Roman"/>
              </a:rPr>
              <a:t>. </a:t>
            </a:r>
            <a:r>
              <a:rPr lang="de-DE" sz="1400">
                <a:latin typeface="Tw Cen MT"/>
              </a:rPr>
              <a:t>Dieses Material wurde im Rahmen des Seminars „Innovationen im naturwissenschaftlichen Unterricht (Chemie)“ (2023) von </a:t>
            </a:r>
            <a:r>
              <a:rPr lang="de-DE" sz="1400" i="0" u="none" strike="noStrike" cap="none">
                <a:ln>
                  <a:noFill/>
                </a:ln>
                <a:latin typeface="Tw Cen MT"/>
                <a:ea typeface="Times New Roman"/>
              </a:rPr>
              <a:t>Matthias Weinauer und Alina Sollfrank </a:t>
            </a:r>
            <a:r>
              <a:rPr lang="de-DE" sz="1400">
                <a:latin typeface="Tw Cen MT"/>
              </a:rPr>
              <a:t>an der Technischen Universität München erstellt. Das Material und seine Inhalte sind – soweit nicht anders angegeben - lizenziert unter der </a:t>
            </a:r>
            <a:r>
              <a:rPr lang="de-DE" sz="1400" b="1">
                <a:latin typeface="Tw Cen MT"/>
              </a:rPr>
              <a:t>Creative Commons Lizenz CC BY-NC-SA 4.0 </a:t>
            </a:r>
            <a:r>
              <a:rPr lang="de-DE" sz="1400">
                <a:latin typeface="Tw Cen MT"/>
              </a:rPr>
              <a:t>(für den vollständigen Lizenztext siehe https://creativecommons.org/licenses/by-nc-sa/4.0/legalcode). </a:t>
            </a:r>
            <a:endParaRPr/>
          </a:p>
        </p:txBody>
      </p:sp>
      <p:pic>
        <p:nvPicPr>
          <p:cNvPr id="10" name="Grafik 9">
            <a:extLst>
              <a:ext uri="{FF2B5EF4-FFF2-40B4-BE49-F238E27FC236}">
                <a16:creationId xmlns:a16="http://schemas.microsoft.com/office/drawing/2014/main" id="{2CB30CC7-C361-4CD6-B92F-96A417986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7355" y="2709762"/>
            <a:ext cx="2086266" cy="143847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hteck 4"/>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Rechteck 5">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12" name="Textfeld 11"/>
          <p:cNvSpPr txBox="1"/>
          <p:nvPr/>
        </p:nvSpPr>
        <p:spPr bwMode="auto">
          <a:xfrm>
            <a:off x="2395536" y="923925"/>
            <a:ext cx="7400925" cy="954107"/>
          </a:xfrm>
          <a:prstGeom prst="rect">
            <a:avLst/>
          </a:prstGeom>
          <a:noFill/>
        </p:spPr>
        <p:txBody>
          <a:bodyPr wrap="square" rtlCol="0">
            <a:spAutoFit/>
          </a:bodyPr>
          <a:lstStyle/>
          <a:p>
            <a:pPr>
              <a:defRPr/>
            </a:pPr>
            <a:r>
              <a:rPr lang="de-DE" sz="2800"/>
              <a:t>Hier sehen Sie die schematische Darstellung eines Tensids auf Teilchenebne.</a:t>
            </a:r>
            <a:endParaRPr/>
          </a:p>
        </p:txBody>
      </p:sp>
      <p:sp>
        <p:nvSpPr>
          <p:cNvPr id="13" name="Rechteck 12">
            <a:hlinkClick r:id="rId4"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grpSp>
        <p:nvGrpSpPr>
          <p:cNvPr id="4" name="Gruppieren 3"/>
          <p:cNvGrpSpPr/>
          <p:nvPr/>
        </p:nvGrpSpPr>
        <p:grpSpPr bwMode="auto">
          <a:xfrm>
            <a:off x="3575519" y="2120832"/>
            <a:ext cx="5040960" cy="2413987"/>
            <a:chOff x="3575519" y="2120832"/>
            <a:chExt cx="5040960" cy="2413987"/>
          </a:xfrm>
        </p:grpSpPr>
        <p:pic>
          <p:nvPicPr>
            <p:cNvPr id="11" name="Grafik 10"/>
            <p:cNvPicPr>
              <a:picLocks noChangeAspect="1"/>
            </p:cNvPicPr>
            <p:nvPr/>
          </p:nvPicPr>
          <p:blipFill>
            <a:blip r:embed="rId5"/>
            <a:srcRect t="14991" r="3518" b="2790"/>
            <a:stretch/>
          </p:blipFill>
          <p:spPr bwMode="auto">
            <a:xfrm>
              <a:off x="3575519" y="2120832"/>
              <a:ext cx="5040960" cy="2413987"/>
            </a:xfrm>
            <a:prstGeom prst="rect">
              <a:avLst/>
            </a:prstGeom>
            <a:ln w="38100">
              <a:solidFill>
                <a:schemeClr val="tx1"/>
              </a:solidFill>
            </a:ln>
          </p:spPr>
        </p:pic>
        <p:sp>
          <p:nvSpPr>
            <p:cNvPr id="2" name="Textfeld 1"/>
            <p:cNvSpPr txBox="1"/>
            <p:nvPr/>
          </p:nvSpPr>
          <p:spPr bwMode="auto">
            <a:xfrm>
              <a:off x="6779942" y="2163808"/>
              <a:ext cx="1836538" cy="353943"/>
            </a:xfrm>
            <a:prstGeom prst="rect">
              <a:avLst/>
            </a:prstGeom>
            <a:solidFill>
              <a:schemeClr val="bg1"/>
            </a:solidFill>
          </p:spPr>
          <p:txBody>
            <a:bodyPr wrap="square" rtlCol="0">
              <a:spAutoFit/>
            </a:bodyPr>
            <a:lstStyle/>
            <a:p>
              <a:pPr>
                <a:defRPr/>
              </a:pPr>
              <a:r>
                <a:rPr lang="de-DE" sz="1700">
                  <a:latin typeface="Arial"/>
                  <a:cs typeface="Arial"/>
                </a:rPr>
                <a:t>Lipophiler Rest</a:t>
              </a:r>
              <a:endParaRPr/>
            </a:p>
          </p:txBody>
        </p:sp>
        <p:sp>
          <p:nvSpPr>
            <p:cNvPr id="3" name="Textfeld 2"/>
            <p:cNvSpPr txBox="1"/>
            <p:nvPr/>
          </p:nvSpPr>
          <p:spPr bwMode="auto">
            <a:xfrm>
              <a:off x="3575519" y="4144177"/>
              <a:ext cx="1836538" cy="353943"/>
            </a:xfrm>
            <a:prstGeom prst="rect">
              <a:avLst/>
            </a:prstGeom>
            <a:solidFill>
              <a:schemeClr val="bg1"/>
            </a:solidFill>
          </p:spPr>
          <p:txBody>
            <a:bodyPr wrap="square" rtlCol="0">
              <a:spAutoFit/>
            </a:bodyPr>
            <a:lstStyle/>
            <a:p>
              <a:pPr>
                <a:defRPr/>
              </a:pPr>
              <a:r>
                <a:rPr lang="de-DE" sz="1700">
                  <a:latin typeface="Arial"/>
                  <a:cs typeface="Arial"/>
                </a:rPr>
                <a:t>Hydrophiler Kopf</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hteck 4"/>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Rechteck 5">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pic>
        <p:nvPicPr>
          <p:cNvPr id="9" name="Grafik 8"/>
          <p:cNvPicPr>
            <a:picLocks noChangeAspect="1"/>
          </p:cNvPicPr>
          <p:nvPr/>
        </p:nvPicPr>
        <p:blipFill>
          <a:blip r:embed="rId4"/>
          <a:stretch/>
        </p:blipFill>
        <p:spPr bwMode="auto">
          <a:xfrm>
            <a:off x="4717540" y="1464182"/>
            <a:ext cx="2756917" cy="3929636"/>
          </a:xfrm>
          <a:prstGeom prst="rect">
            <a:avLst/>
          </a:prstGeom>
          <a:ln w="38100">
            <a:solidFill>
              <a:schemeClr val="tx1"/>
            </a:solidFill>
          </a:ln>
        </p:spPr>
      </p:pic>
      <p:sp>
        <p:nvSpPr>
          <p:cNvPr id="3" name="Textfeld 2"/>
          <p:cNvSpPr txBox="1"/>
          <p:nvPr/>
        </p:nvSpPr>
        <p:spPr bwMode="auto">
          <a:xfrm>
            <a:off x="1415529" y="659336"/>
            <a:ext cx="9360938" cy="954107"/>
          </a:xfrm>
          <a:prstGeom prst="rect">
            <a:avLst/>
          </a:prstGeom>
          <a:noFill/>
        </p:spPr>
        <p:txBody>
          <a:bodyPr wrap="square" rtlCol="0">
            <a:spAutoFit/>
          </a:bodyPr>
          <a:lstStyle/>
          <a:p>
            <a:pPr algn="ctr">
              <a:defRPr/>
            </a:pPr>
            <a:r>
              <a:rPr lang="de-DE" sz="2800"/>
              <a:t>Zu Beginn befinden sich nur Kohle und Wasser im Becherglas.</a:t>
            </a:r>
            <a:endParaRPr/>
          </a:p>
          <a:p>
            <a:pPr algn="just">
              <a:defRPr/>
            </a:pPr>
            <a:endParaRPr lang="de-DE" sz="2800"/>
          </a:p>
        </p:txBody>
      </p:sp>
      <p:sp>
        <p:nvSpPr>
          <p:cNvPr id="12" name="Rechteck 11">
            <a:hlinkClick r:id="rId5"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feld 7"/>
          <p:cNvSpPr txBox="1"/>
          <p:nvPr/>
        </p:nvSpPr>
        <p:spPr bwMode="auto">
          <a:xfrm>
            <a:off x="4995470" y="1935048"/>
            <a:ext cx="5724524" cy="523220"/>
          </a:xfrm>
          <a:prstGeom prst="rect">
            <a:avLst/>
          </a:prstGeom>
          <a:noFill/>
        </p:spPr>
        <p:txBody>
          <a:bodyPr wrap="square" rtlCol="0">
            <a:spAutoFit/>
          </a:bodyPr>
          <a:lstStyle/>
          <a:p>
            <a:pPr algn="ctr">
              <a:defRPr/>
            </a:pPr>
            <a:r>
              <a:rPr lang="de-DE" sz="2800"/>
              <a:t>Was wird nun passieren?</a:t>
            </a:r>
            <a:endParaRPr/>
          </a:p>
        </p:txBody>
      </p:sp>
      <p:sp>
        <p:nvSpPr>
          <p:cNvPr id="9" name="Rechteck 8">
            <a:hlinkClick r:id="rId3" action="ppaction://hlinksldjump"/>
          </p:cNvPr>
          <p:cNvSpPr/>
          <p:nvPr/>
        </p:nvSpPr>
        <p:spPr bwMode="auto">
          <a:xfrm>
            <a:off x="5126243" y="2771232"/>
            <a:ext cx="5462980" cy="682399"/>
          </a:xfrm>
          <a:prstGeom prst="rect">
            <a:avLst/>
          </a:prstGeom>
          <a:solidFill>
            <a:schemeClr val="bg2">
              <a:lumMod val="9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solidFill>
                  <a:schemeClr val="tx1"/>
                </a:solidFill>
              </a:rPr>
              <a:t>Lipophile Reste lagern sich an der Kohle an.</a:t>
            </a:r>
            <a:endParaRPr/>
          </a:p>
        </p:txBody>
      </p:sp>
      <p:sp>
        <p:nvSpPr>
          <p:cNvPr id="10" name="Rechteck 9">
            <a:hlinkClick r:id="rId4" action="ppaction://hlinksldjump"/>
          </p:cNvPr>
          <p:cNvSpPr/>
          <p:nvPr/>
        </p:nvSpPr>
        <p:spPr bwMode="auto">
          <a:xfrm>
            <a:off x="5126243" y="3743161"/>
            <a:ext cx="5462980" cy="682399"/>
          </a:xfrm>
          <a:prstGeom prst="rect">
            <a:avLst/>
          </a:prstGeom>
          <a:solidFill>
            <a:schemeClr val="bg2">
              <a:lumMod val="9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solidFill>
                  <a:schemeClr val="tx1"/>
                </a:solidFill>
              </a:rPr>
              <a:t>Hydrophile Köpfe lagern sich an der Kohle an.</a:t>
            </a:r>
            <a:endParaRPr/>
          </a:p>
        </p:txBody>
      </p:sp>
      <p:sp>
        <p:nvSpPr>
          <p:cNvPr id="11" name="Rechteck 10">
            <a:hlinkClick r:id="rId5" action="ppaction://hlinksldjump"/>
          </p:cNvPr>
          <p:cNvSpPr/>
          <p:nvPr/>
        </p:nvSpPr>
        <p:spPr bwMode="auto">
          <a:xfrm>
            <a:off x="5126243" y="4715090"/>
            <a:ext cx="5462980" cy="682399"/>
          </a:xfrm>
          <a:prstGeom prst="rect">
            <a:avLst/>
          </a:prstGeom>
          <a:solidFill>
            <a:schemeClr val="bg2">
              <a:lumMod val="9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solidFill>
                  <a:schemeClr val="tx1"/>
                </a:solidFill>
              </a:rPr>
              <a:t>Die Tenside bewegen sich frei und unkontrolliert</a:t>
            </a:r>
            <a:endParaRPr/>
          </a:p>
        </p:txBody>
      </p:sp>
      <p:pic>
        <p:nvPicPr>
          <p:cNvPr id="13" name="Grafik 12"/>
          <p:cNvPicPr>
            <a:picLocks noChangeAspect="1"/>
          </p:cNvPicPr>
          <p:nvPr/>
        </p:nvPicPr>
        <p:blipFill>
          <a:blip r:embed="rId6"/>
          <a:stretch/>
        </p:blipFill>
        <p:spPr bwMode="auto">
          <a:xfrm>
            <a:off x="910322" y="949843"/>
            <a:ext cx="3094483" cy="4447646"/>
          </a:xfrm>
          <a:prstGeom prst="rect">
            <a:avLst/>
          </a:prstGeom>
          <a:ln w="38100">
            <a:solidFill>
              <a:schemeClr val="tx1"/>
            </a:solidFill>
          </a:ln>
        </p:spPr>
      </p:pic>
      <p:sp>
        <p:nvSpPr>
          <p:cNvPr id="14" name="Rechteck 13"/>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Rechteck 14">
            <a:hlinkClick r:id="rId7"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17" name="Textfeld 16"/>
          <p:cNvSpPr txBox="1"/>
          <p:nvPr/>
        </p:nvSpPr>
        <p:spPr bwMode="auto">
          <a:xfrm>
            <a:off x="4360244" y="772555"/>
            <a:ext cx="6960101" cy="954107"/>
          </a:xfrm>
          <a:prstGeom prst="rect">
            <a:avLst/>
          </a:prstGeom>
          <a:noFill/>
        </p:spPr>
        <p:txBody>
          <a:bodyPr wrap="square" rtlCol="0">
            <a:spAutoFit/>
          </a:bodyPr>
          <a:lstStyle/>
          <a:p>
            <a:pPr algn="just">
              <a:defRPr/>
            </a:pPr>
            <a:r>
              <a:rPr lang="de-DE" sz="2800"/>
              <a:t>Nach Zugabe des Spülmittels liegen die Ten-side wie in der Abbildung vor.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3"/>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 name="Rechteck 4">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7" name="Rechteck 6"/>
          <p:cNvSpPr/>
          <p:nvPr/>
        </p:nvSpPr>
        <p:spPr bwMode="auto">
          <a:xfrm>
            <a:off x="4286449" y="1450028"/>
            <a:ext cx="3619099" cy="567891"/>
          </a:xfrm>
          <a:prstGeom prst="rect">
            <a:avLst/>
          </a:prstGeom>
          <a:solidFill>
            <a:schemeClr val="accent5">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b="1">
                <a:solidFill>
                  <a:schemeClr val="tx1"/>
                </a:solidFill>
              </a:rPr>
              <a:t>Das ist leider falsch</a:t>
            </a:r>
            <a:endParaRPr/>
          </a:p>
        </p:txBody>
      </p:sp>
      <p:sp>
        <p:nvSpPr>
          <p:cNvPr id="8" name="Textfeld 7"/>
          <p:cNvSpPr txBox="1"/>
          <p:nvPr/>
        </p:nvSpPr>
        <p:spPr bwMode="auto">
          <a:xfrm>
            <a:off x="2371023" y="2431146"/>
            <a:ext cx="7449954" cy="2123658"/>
          </a:xfrm>
          <a:prstGeom prst="rect">
            <a:avLst/>
          </a:prstGeom>
          <a:noFill/>
        </p:spPr>
        <p:txBody>
          <a:bodyPr wrap="square" rtlCol="0">
            <a:spAutoFit/>
          </a:bodyPr>
          <a:lstStyle/>
          <a:p>
            <a:pPr>
              <a:defRPr/>
            </a:pPr>
            <a:r>
              <a:rPr lang="de-DE" sz="2800"/>
              <a:t>Kohle allein löst sich </a:t>
            </a:r>
            <a:r>
              <a:rPr lang="de-DE" sz="2800" b="1"/>
              <a:t>nicht</a:t>
            </a:r>
            <a:r>
              <a:rPr lang="de-DE" sz="2800"/>
              <a:t> so gut in Wasser. Sie ist also lipophil.</a:t>
            </a:r>
            <a:endParaRPr/>
          </a:p>
          <a:p>
            <a:pPr>
              <a:defRPr/>
            </a:pPr>
            <a:endParaRPr lang="de-DE" sz="2000"/>
          </a:p>
          <a:p>
            <a:pPr algn="ctr">
              <a:defRPr/>
            </a:pPr>
            <a:r>
              <a:rPr lang="de-DE" sz="2800"/>
              <a:t>Überlegen Sie sich, welcher Tensid-Teil sich </a:t>
            </a:r>
            <a:endParaRPr/>
          </a:p>
          <a:p>
            <a:pPr algn="ctr">
              <a:defRPr/>
            </a:pPr>
            <a:r>
              <a:rPr lang="de-DE" sz="2800"/>
              <a:t>anlagern wird.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hteck 5"/>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Rechteck 6">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8" name="Rechteck 7"/>
          <p:cNvSpPr/>
          <p:nvPr/>
        </p:nvSpPr>
        <p:spPr bwMode="auto">
          <a:xfrm>
            <a:off x="4286449" y="1690660"/>
            <a:ext cx="3619099" cy="567891"/>
          </a:xfrm>
          <a:prstGeom prst="rect">
            <a:avLst/>
          </a:prstGeom>
          <a:solidFill>
            <a:schemeClr val="accent5">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b="1">
                <a:solidFill>
                  <a:schemeClr val="tx1"/>
                </a:solidFill>
              </a:rPr>
              <a:t>Das ist leider falsch</a:t>
            </a:r>
            <a:endParaRPr/>
          </a:p>
        </p:txBody>
      </p:sp>
      <p:sp>
        <p:nvSpPr>
          <p:cNvPr id="9" name="Textfeld 8"/>
          <p:cNvSpPr txBox="1"/>
          <p:nvPr/>
        </p:nvSpPr>
        <p:spPr bwMode="auto">
          <a:xfrm>
            <a:off x="2371023" y="2671777"/>
            <a:ext cx="7449954" cy="1384995"/>
          </a:xfrm>
          <a:prstGeom prst="rect">
            <a:avLst/>
          </a:prstGeom>
          <a:noFill/>
        </p:spPr>
        <p:txBody>
          <a:bodyPr wrap="square" rtlCol="0">
            <a:spAutoFit/>
          </a:bodyPr>
          <a:lstStyle/>
          <a:p>
            <a:pPr algn="just">
              <a:defRPr/>
            </a:pPr>
            <a:r>
              <a:rPr lang="de-DE" sz="2800"/>
              <a:t>Wenn sich die Tenside frei und unkontrolliert bewegen, würden wir im Versuch keinen Unter-schied erkennen können.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3"/>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7" name="Grafik 6"/>
          <p:cNvPicPr>
            <a:picLocks noChangeAspect="1"/>
          </p:cNvPicPr>
          <p:nvPr/>
        </p:nvPicPr>
        <p:blipFill>
          <a:blip r:embed="rId3"/>
          <a:stretch/>
        </p:blipFill>
        <p:spPr bwMode="auto">
          <a:xfrm>
            <a:off x="920591" y="582724"/>
            <a:ext cx="3247149" cy="4643650"/>
          </a:xfrm>
          <a:prstGeom prst="rect">
            <a:avLst/>
          </a:prstGeom>
          <a:ln w="38100">
            <a:solidFill>
              <a:schemeClr val="tx1"/>
            </a:solidFill>
          </a:ln>
        </p:spPr>
      </p:pic>
      <p:sp>
        <p:nvSpPr>
          <p:cNvPr id="8" name="Band: nach oben gekippt 7"/>
          <p:cNvSpPr/>
          <p:nvPr/>
        </p:nvSpPr>
        <p:spPr bwMode="auto">
          <a:xfrm>
            <a:off x="6095999" y="582724"/>
            <a:ext cx="3667225" cy="612648"/>
          </a:xfrm>
          <a:prstGeom prst="ribbon2">
            <a:avLst>
              <a:gd name="adj1" fmla="val 16667"/>
              <a:gd name="adj2" fmla="val 5000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500" b="1">
                <a:solidFill>
                  <a:schemeClr val="tx1"/>
                </a:solidFill>
              </a:rPr>
              <a:t>Richtig!</a:t>
            </a:r>
            <a:endParaRPr/>
          </a:p>
        </p:txBody>
      </p:sp>
      <p:sp>
        <p:nvSpPr>
          <p:cNvPr id="9" name="Textfeld 8"/>
          <p:cNvSpPr txBox="1"/>
          <p:nvPr/>
        </p:nvSpPr>
        <p:spPr bwMode="auto">
          <a:xfrm>
            <a:off x="5091722" y="1790666"/>
            <a:ext cx="5724524" cy="523220"/>
          </a:xfrm>
          <a:prstGeom prst="rect">
            <a:avLst/>
          </a:prstGeom>
          <a:noFill/>
        </p:spPr>
        <p:txBody>
          <a:bodyPr wrap="square" rtlCol="0">
            <a:spAutoFit/>
          </a:bodyPr>
          <a:lstStyle/>
          <a:p>
            <a:pPr algn="ctr">
              <a:defRPr/>
            </a:pPr>
            <a:r>
              <a:rPr lang="de-DE" sz="2800"/>
              <a:t>Was wird als nächstes passieren?</a:t>
            </a:r>
            <a:endParaRPr/>
          </a:p>
        </p:txBody>
      </p:sp>
      <p:sp>
        <p:nvSpPr>
          <p:cNvPr id="10" name="Rechteck 9">
            <a:hlinkClick r:id="rId4" action="ppaction://hlinksldjump"/>
          </p:cNvPr>
          <p:cNvSpPr/>
          <p:nvPr/>
        </p:nvSpPr>
        <p:spPr bwMode="auto">
          <a:xfrm>
            <a:off x="5222495" y="4543975"/>
            <a:ext cx="5462980" cy="682399"/>
          </a:xfrm>
          <a:prstGeom prst="rect">
            <a:avLst/>
          </a:prstGeom>
          <a:solidFill>
            <a:schemeClr val="bg2">
              <a:lumMod val="9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solidFill>
                  <a:schemeClr val="tx1"/>
                </a:solidFill>
              </a:rPr>
              <a:t>Tenside umgeben die Kohle vollständig und lösen sie aus dem Wasser.</a:t>
            </a:r>
            <a:endParaRPr/>
          </a:p>
        </p:txBody>
      </p:sp>
      <p:sp>
        <p:nvSpPr>
          <p:cNvPr id="11" name="Rechteck 10">
            <a:hlinkClick r:id="rId5" action="ppaction://hlinksldjump"/>
          </p:cNvPr>
          <p:cNvSpPr/>
          <p:nvPr/>
        </p:nvSpPr>
        <p:spPr bwMode="auto">
          <a:xfrm>
            <a:off x="5222495" y="3598779"/>
            <a:ext cx="5462980" cy="682399"/>
          </a:xfrm>
          <a:prstGeom prst="rect">
            <a:avLst/>
          </a:prstGeom>
          <a:solidFill>
            <a:schemeClr val="bg2">
              <a:lumMod val="9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solidFill>
                  <a:schemeClr val="tx1"/>
                </a:solidFill>
              </a:rPr>
              <a:t>Tenside zerteilen die Kohle in kleinere Teilchen.</a:t>
            </a:r>
            <a:endParaRPr/>
          </a:p>
        </p:txBody>
      </p:sp>
      <p:sp>
        <p:nvSpPr>
          <p:cNvPr id="12" name="Rechteck 11">
            <a:hlinkClick r:id="rId6" action="ppaction://hlinksldjump"/>
          </p:cNvPr>
          <p:cNvSpPr/>
          <p:nvPr/>
        </p:nvSpPr>
        <p:spPr bwMode="auto">
          <a:xfrm>
            <a:off x="5222495" y="2653583"/>
            <a:ext cx="5462980" cy="682399"/>
          </a:xfrm>
          <a:prstGeom prst="rect">
            <a:avLst/>
          </a:prstGeom>
          <a:solidFill>
            <a:schemeClr val="bg2">
              <a:lumMod val="9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solidFill>
                  <a:schemeClr val="tx1"/>
                </a:solidFill>
              </a:rPr>
              <a:t>Tenside überlegen es sich anders und drehen wieder um.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Band: nach oben gekippt 3"/>
          <p:cNvSpPr/>
          <p:nvPr/>
        </p:nvSpPr>
        <p:spPr bwMode="auto">
          <a:xfrm>
            <a:off x="5959073" y="1079079"/>
            <a:ext cx="3667225" cy="612648"/>
          </a:xfrm>
          <a:prstGeom prst="ribbon2">
            <a:avLst>
              <a:gd name="adj1" fmla="val 16667"/>
              <a:gd name="adj2" fmla="val 5000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500" b="1">
                <a:solidFill>
                  <a:schemeClr val="tx1"/>
                </a:solidFill>
              </a:rPr>
              <a:t>Richtig!</a:t>
            </a:r>
            <a:endParaRPr/>
          </a:p>
        </p:txBody>
      </p:sp>
      <p:sp>
        <p:nvSpPr>
          <p:cNvPr id="5" name="Rechteck 4"/>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3" name="Grafik 12"/>
          <p:cNvPicPr>
            <a:picLocks noChangeAspect="1"/>
          </p:cNvPicPr>
          <p:nvPr/>
        </p:nvPicPr>
        <p:blipFill>
          <a:blip r:embed="rId3"/>
          <a:stretch/>
        </p:blipFill>
        <p:spPr bwMode="auto">
          <a:xfrm>
            <a:off x="1602531" y="1063954"/>
            <a:ext cx="2905301" cy="4151884"/>
          </a:xfrm>
          <a:prstGeom prst="rect">
            <a:avLst/>
          </a:prstGeom>
          <a:ln w="38100">
            <a:solidFill>
              <a:schemeClr val="tx1"/>
            </a:solidFill>
          </a:ln>
        </p:spPr>
      </p:pic>
      <p:sp>
        <p:nvSpPr>
          <p:cNvPr id="14" name="Textfeld 13"/>
          <p:cNvSpPr txBox="1"/>
          <p:nvPr/>
        </p:nvSpPr>
        <p:spPr bwMode="auto">
          <a:xfrm>
            <a:off x="4794417" y="2016512"/>
            <a:ext cx="5996539" cy="2246769"/>
          </a:xfrm>
          <a:prstGeom prst="rect">
            <a:avLst/>
          </a:prstGeom>
          <a:noFill/>
        </p:spPr>
        <p:txBody>
          <a:bodyPr wrap="square" rtlCol="0">
            <a:spAutoFit/>
          </a:bodyPr>
          <a:lstStyle/>
          <a:p>
            <a:pPr algn="just">
              <a:defRPr/>
            </a:pPr>
            <a:r>
              <a:rPr lang="de-DE" sz="2800"/>
              <a:t>Durch die Zerkleinerung der Kohle kann der Schmutz als gebildete </a:t>
            </a:r>
            <a:r>
              <a:rPr lang="de-DE" sz="2800" b="1"/>
              <a:t>Mizelle</a:t>
            </a:r>
            <a:r>
              <a:rPr lang="de-DE" sz="2800"/>
              <a:t> durch den Filter transportiert werden. Die hy-drophilen Köpfe bewirken höhere Was-serlöslichkeit.  </a:t>
            </a:r>
            <a:endParaRPr/>
          </a:p>
        </p:txBody>
      </p:sp>
      <p:sp>
        <p:nvSpPr>
          <p:cNvPr id="15" name="Rechteck 14">
            <a:hlinkClick r:id="rId4"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3"/>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Rechteck 6"/>
          <p:cNvSpPr/>
          <p:nvPr/>
        </p:nvSpPr>
        <p:spPr bwMode="auto">
          <a:xfrm>
            <a:off x="4286449" y="1503819"/>
            <a:ext cx="3619099" cy="567891"/>
          </a:xfrm>
          <a:prstGeom prst="rect">
            <a:avLst/>
          </a:prstGeom>
          <a:solidFill>
            <a:schemeClr val="accent5">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b="1">
                <a:solidFill>
                  <a:schemeClr val="tx1"/>
                </a:solidFill>
              </a:rPr>
              <a:t>Das ist leider falsch</a:t>
            </a:r>
            <a:endParaRPr/>
          </a:p>
        </p:txBody>
      </p:sp>
      <p:sp>
        <p:nvSpPr>
          <p:cNvPr id="8" name="Textfeld 7"/>
          <p:cNvSpPr txBox="1"/>
          <p:nvPr/>
        </p:nvSpPr>
        <p:spPr bwMode="auto">
          <a:xfrm>
            <a:off x="2759748" y="2429530"/>
            <a:ext cx="6672499" cy="2246769"/>
          </a:xfrm>
          <a:prstGeom prst="rect">
            <a:avLst/>
          </a:prstGeom>
          <a:noFill/>
        </p:spPr>
        <p:txBody>
          <a:bodyPr wrap="square" rtlCol="0">
            <a:spAutoFit/>
          </a:bodyPr>
          <a:lstStyle/>
          <a:p>
            <a:pPr algn="just">
              <a:defRPr/>
            </a:pPr>
            <a:r>
              <a:rPr lang="de-DE" sz="2800"/>
              <a:t>Das reine Umgeben der Kohle mit Tensiden bewirkt keine bessere Filtration. Ein lösen aus dem Wasser würde zwei Phasen er-geben, die wir im Experiment nicht fest-stellen konnten. </a:t>
            </a:r>
            <a:endParaRPr/>
          </a:p>
        </p:txBody>
      </p:sp>
      <p:sp>
        <p:nvSpPr>
          <p:cNvPr id="9" name="Rechteck 8">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3"/>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Rechteck 6"/>
          <p:cNvSpPr/>
          <p:nvPr/>
        </p:nvSpPr>
        <p:spPr bwMode="auto">
          <a:xfrm>
            <a:off x="4286449" y="3021622"/>
            <a:ext cx="3619099" cy="567891"/>
          </a:xfrm>
          <a:prstGeom prst="rect">
            <a:avLst/>
          </a:prstGeom>
          <a:solidFill>
            <a:schemeClr val="accent5">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b="1">
                <a:solidFill>
                  <a:schemeClr val="tx1"/>
                </a:solidFill>
              </a:rPr>
              <a:t>Das ist leider falsch</a:t>
            </a:r>
            <a:endParaRPr/>
          </a:p>
        </p:txBody>
      </p:sp>
      <p:sp>
        <p:nvSpPr>
          <p:cNvPr id="8" name="Rechteck 7">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804745" y="996156"/>
            <a:ext cx="10515600" cy="4351338"/>
          </a:xfrm>
        </p:spPr>
        <p:txBody>
          <a:bodyPr/>
          <a:lstStyle/>
          <a:p>
            <a:pPr marL="0" indent="0" algn="just">
              <a:buNone/>
              <a:defRPr/>
            </a:pPr>
            <a:r>
              <a:rPr lang="de-DE"/>
              <a:t>Nun wissen sie, was auf Teilchenebene passiert. Erklären Sie das eben gesehene noch einmal in eigenen Worten auf dieser Ebene. </a:t>
            </a:r>
            <a:endParaRPr/>
          </a:p>
          <a:p>
            <a:pPr algn="just">
              <a:defRPr/>
            </a:pPr>
            <a:endParaRPr lang="de-DE"/>
          </a:p>
          <a:p>
            <a:pPr algn="just">
              <a:defRPr/>
            </a:pPr>
            <a:endParaRPr lang="de-DE"/>
          </a:p>
          <a:p>
            <a:pPr algn="just">
              <a:defRPr/>
            </a:pPr>
            <a:endParaRPr lang="de-DE"/>
          </a:p>
          <a:p>
            <a:pPr marL="0" indent="0" algn="just">
              <a:buNone/>
              <a:defRPr/>
            </a:pPr>
            <a:endParaRPr lang="de-DE"/>
          </a:p>
        </p:txBody>
      </p:sp>
      <p:sp>
        <p:nvSpPr>
          <p:cNvPr id="5" name="Rechteck 4"/>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Rechteck 6">
            <a:hlinkClick r:id="rId3"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
        <p:nvSpPr>
          <p:cNvPr id="8" name="Rechteck 7"/>
          <p:cNvSpPr/>
          <p:nvPr/>
        </p:nvSpPr>
        <p:spPr bwMode="auto">
          <a:xfrm>
            <a:off x="1119186" y="2059375"/>
            <a:ext cx="9953625" cy="3127222"/>
          </a:xfrm>
          <a:prstGeom prst="rect">
            <a:avLst/>
          </a:prstGeom>
          <a:solidFill>
            <a:schemeClr val="accent1">
              <a:lumMod val="20000"/>
              <a:lumOff val="80000"/>
            </a:schemeClr>
          </a:solidFill>
          <a:ln w="19050">
            <a:solidFill>
              <a:schemeClr val="tx1"/>
            </a:solidFill>
          </a:ln>
          <a:effectLst>
            <a:glow rad="63500">
              <a:schemeClr val="accent3">
                <a:satMod val="175000"/>
                <a:alpha val="40000"/>
              </a:schemeClr>
            </a:glow>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9" name="Grafik 8" descr="Klemmbrett mit einfarbiger Füllung"/>
          <p:cNvPicPr>
            <a:picLocks noChangeAspect="1"/>
          </p:cNvPicPr>
          <p:nvPr/>
        </p:nvPicPr>
        <p:blipFill>
          <a:blip r:embed="rId4"/>
          <a:stretch/>
        </p:blipFill>
        <p:spPr bwMode="auto">
          <a:xfrm>
            <a:off x="343142" y="3313574"/>
            <a:ext cx="618823" cy="6188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Rechteck 7"/>
          <p:cNvSpPr/>
          <p:nvPr/>
        </p:nvSpPr>
        <p:spPr bwMode="auto">
          <a:xfrm>
            <a:off x="1167159" y="2052833"/>
            <a:ext cx="9857678" cy="1371600"/>
          </a:xfrm>
          <a:prstGeom prst="rect">
            <a:avLst/>
          </a:prstGeom>
          <a:solidFill>
            <a:srgbClr val="94CC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Textfeld 9"/>
          <p:cNvSpPr txBox="1"/>
          <p:nvPr/>
        </p:nvSpPr>
        <p:spPr bwMode="auto">
          <a:xfrm>
            <a:off x="1501534" y="2120063"/>
            <a:ext cx="9188926" cy="1569660"/>
          </a:xfrm>
          <a:prstGeom prst="rect">
            <a:avLst/>
          </a:prstGeom>
          <a:noFill/>
        </p:spPr>
        <p:txBody>
          <a:bodyPr wrap="square" rtlCol="0">
            <a:spAutoFit/>
          </a:bodyPr>
          <a:lstStyle/>
          <a:p>
            <a:pPr>
              <a:defRPr/>
            </a:pPr>
            <a:r>
              <a:rPr lang="de-DE" sz="9500" b="1" cap="small"/>
              <a:t>Eine riesen Sauerei</a:t>
            </a:r>
            <a:endParaRPr/>
          </a:p>
        </p:txBody>
      </p:sp>
      <p:sp>
        <p:nvSpPr>
          <p:cNvPr id="2" name="Rechteck 1"/>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Rechteck 6">
            <a:hlinkClick r:id="rId3" action="ppaction://hlinksldjump"/>
          </p:cNvPr>
          <p:cNvSpPr/>
          <p:nvPr/>
        </p:nvSpPr>
        <p:spPr bwMode="auto">
          <a:xfrm>
            <a:off x="4649779" y="5916966"/>
            <a:ext cx="2892439"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Los geht‘s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731043" y="878581"/>
            <a:ext cx="10589302" cy="4667780"/>
          </a:xfrm>
        </p:spPr>
        <p:txBody>
          <a:bodyPr>
            <a:normAutofit/>
          </a:bodyPr>
          <a:lstStyle/>
          <a:p>
            <a:pPr marL="0" indent="0" algn="just">
              <a:buNone/>
              <a:defRPr/>
            </a:pPr>
            <a:r>
              <a:rPr lang="de-DE"/>
              <a:t>Nachdem Sie nun allen Dreck von den Tellern geputzt haben fällt Ihnen und Ihren Gästen auf, dass das Bier alle ist. Weil Sie gute Gastgeber sind, schwingen Sie sich aufs Rad, um neues holen zu gehen. Bei dieser Aktion springt Ihnen die Kette raus. Beim Wiedereinlegen der Kette werden ihre Hände voller Schmieröl. 	</a:t>
            </a:r>
            <a:endParaRPr/>
          </a:p>
          <a:p>
            <a:pPr marL="0" indent="0" algn="just">
              <a:buNone/>
              <a:defRPr/>
            </a:pPr>
            <a:endParaRPr lang="de-DE" sz="900"/>
          </a:p>
          <a:p>
            <a:pPr marL="0" indent="0" algn="ctr">
              <a:buNone/>
              <a:defRPr/>
            </a:pPr>
            <a:r>
              <a:rPr lang="de-DE" b="1"/>
              <a:t>Heute scheint wirklich nicht Ihr Tag zu sein... </a:t>
            </a:r>
            <a:endParaRPr/>
          </a:p>
          <a:p>
            <a:pPr marL="0" indent="0" algn="just">
              <a:buNone/>
              <a:defRPr/>
            </a:pPr>
            <a:endParaRPr lang="de-DE" sz="900"/>
          </a:p>
          <a:p>
            <a:pPr marL="0" indent="0" algn="just">
              <a:buNone/>
              <a:defRPr/>
            </a:pPr>
            <a:r>
              <a:rPr lang="de-DE"/>
              <a:t>Zuhause angekommen Waschen Sie sich die Hände wieder sauber. Sie nutzen dabei eine </a:t>
            </a:r>
            <a:r>
              <a:rPr lang="de-DE" b="1"/>
              <a:t>Handseife</a:t>
            </a:r>
            <a:r>
              <a:rPr lang="de-DE"/>
              <a:t>. </a:t>
            </a:r>
            <a:endParaRPr/>
          </a:p>
          <a:p>
            <a:pPr marL="0" indent="0" algn="ctr">
              <a:buNone/>
              <a:defRPr/>
            </a:pPr>
            <a:r>
              <a:rPr lang="de-DE"/>
              <a:t>Aber warum nicht das Spülmittel von vorhin?</a:t>
            </a:r>
            <a:endParaRPr/>
          </a:p>
        </p:txBody>
      </p:sp>
      <p:sp>
        <p:nvSpPr>
          <p:cNvPr id="4" name="Rechteck 3"/>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 name="Rechteck 4">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6" name="Rechteck 5">
            <a:hlinkClick r:id="rId4"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ctr">
              <a:defRPr/>
            </a:pPr>
            <a:r>
              <a:rPr lang="de-DE" b="1">
                <a:latin typeface="Calibri"/>
              </a:rPr>
              <a:t>Versuch 2</a:t>
            </a:r>
            <a:endParaRPr/>
          </a:p>
        </p:txBody>
      </p:sp>
      <p:sp>
        <p:nvSpPr>
          <p:cNvPr id="3" name="Inhaltsplatzhalter 2"/>
          <p:cNvSpPr>
            <a:spLocks noGrp="1"/>
          </p:cNvSpPr>
          <p:nvPr>
            <p:ph idx="1"/>
          </p:nvPr>
        </p:nvSpPr>
        <p:spPr bwMode="auto"/>
        <p:txBody>
          <a:bodyPr/>
          <a:lstStyle/>
          <a:p>
            <a:pPr marL="0" indent="0" algn="just">
              <a:buNone/>
              <a:defRPr/>
            </a:pPr>
            <a:r>
              <a:rPr lang="de-DE"/>
              <a:t>Machen Sie einen Selbstversuch, um die Unterschiede von verschie-denen Handwascharten herauszufinden. </a:t>
            </a:r>
            <a:endParaRPr/>
          </a:p>
          <a:p>
            <a:pPr marL="0" indent="0">
              <a:buNone/>
              <a:defRPr/>
            </a:pPr>
            <a:endParaRPr lang="de-DE"/>
          </a:p>
          <a:p>
            <a:pPr marL="0" indent="0">
              <a:buNone/>
              <a:defRPr/>
            </a:pPr>
            <a:r>
              <a:rPr lang="de-DE"/>
              <a:t>Sie benötigen dazu: </a:t>
            </a:r>
            <a:endParaRPr/>
          </a:p>
          <a:p>
            <a:pPr marL="0" indent="0">
              <a:buNone/>
              <a:defRPr/>
            </a:pPr>
            <a:r>
              <a:rPr lang="de-DE"/>
              <a:t>Olivenöl, Waschbecken, Flüssigseife, Spülmittel, Tücher zum Abtrocknen </a:t>
            </a:r>
            <a:endParaRPr/>
          </a:p>
        </p:txBody>
      </p:sp>
      <p:sp>
        <p:nvSpPr>
          <p:cNvPr id="4" name="Rechteck 3"/>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 name="Rechteck 4">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6" name="Rechteck 5">
            <a:hlinkClick r:id="rId4"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779489" y="1565628"/>
            <a:ext cx="10574310" cy="4351338"/>
          </a:xfrm>
        </p:spPr>
        <p:txBody>
          <a:bodyPr/>
          <a:lstStyle/>
          <a:p>
            <a:pPr marL="0" indent="0" algn="just">
              <a:buNone/>
              <a:defRPr/>
            </a:pPr>
            <a:r>
              <a:rPr lang="de-DE"/>
              <a:t>Dieser Versuch wird </a:t>
            </a:r>
            <a:r>
              <a:rPr lang="de-DE" b="1"/>
              <a:t>dreimal</a:t>
            </a:r>
            <a:r>
              <a:rPr lang="de-DE"/>
              <a:t> unter verschiedenen Bedingungen durch-geführt. </a:t>
            </a:r>
            <a:endParaRPr/>
          </a:p>
          <a:p>
            <a:pPr marL="0" indent="0" algn="just">
              <a:buNone/>
              <a:defRPr/>
            </a:pPr>
            <a:endParaRPr lang="de-DE" sz="900"/>
          </a:p>
          <a:p>
            <a:pPr marL="0" indent="0" algn="just">
              <a:buNone/>
              <a:defRPr/>
            </a:pPr>
            <a:r>
              <a:rPr lang="de-DE"/>
              <a:t>Benetzen Sie Ihre Hände mit Olivenöl und verreiben Sie es kräftig. Waschen Sie sich die Hände zunächst </a:t>
            </a:r>
            <a:r>
              <a:rPr lang="de-DE" b="1"/>
              <a:t>nur mit Wasser </a:t>
            </a:r>
            <a:r>
              <a:rPr lang="de-DE"/>
              <a:t>und </a:t>
            </a:r>
            <a:r>
              <a:rPr lang="de-DE" b="1"/>
              <a:t>danach</a:t>
            </a:r>
            <a:r>
              <a:rPr lang="de-DE"/>
              <a:t> gut mit Seife ab. </a:t>
            </a:r>
            <a:endParaRPr/>
          </a:p>
          <a:p>
            <a:pPr marL="0" indent="0" algn="just">
              <a:buNone/>
              <a:defRPr/>
            </a:pPr>
            <a:endParaRPr lang="de-DE" sz="900"/>
          </a:p>
          <a:p>
            <a:pPr marL="0" indent="0" algn="just">
              <a:buNone/>
              <a:defRPr/>
            </a:pPr>
            <a:r>
              <a:rPr lang="de-DE"/>
              <a:t>Trocknen Sie Ihre Hände und notieren Sie sich ihre Beobachtungen auf der nächsten Seite. </a:t>
            </a:r>
            <a:endParaRPr/>
          </a:p>
          <a:p>
            <a:pPr algn="just">
              <a:defRPr/>
            </a:pPr>
            <a:endParaRPr lang="de-DE"/>
          </a:p>
        </p:txBody>
      </p:sp>
      <p:sp>
        <p:nvSpPr>
          <p:cNvPr id="4" name="Rechteck 3"/>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 name="Rechteck 4">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6" name="Rechteck 5">
            <a:hlinkClick r:id="rId4"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241140"/>
            <a:ext cx="10515600" cy="1325563"/>
          </a:xfrm>
        </p:spPr>
        <p:txBody>
          <a:bodyPr/>
          <a:lstStyle/>
          <a:p>
            <a:pPr algn="ctr">
              <a:defRPr/>
            </a:pPr>
            <a:r>
              <a:rPr lang="de-DE" b="1">
                <a:latin typeface="Calibri"/>
              </a:rPr>
              <a:t>Beobachtungen</a:t>
            </a:r>
            <a:endParaRPr/>
          </a:p>
        </p:txBody>
      </p:sp>
      <p:sp>
        <p:nvSpPr>
          <p:cNvPr id="3" name="Rechteck 2"/>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Rechteck 5">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7" name="Rechteck 6">
            <a:hlinkClick r:id="rId4"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
        <p:nvSpPr>
          <p:cNvPr id="8" name="Rechteck 7"/>
          <p:cNvSpPr/>
          <p:nvPr/>
        </p:nvSpPr>
        <p:spPr bwMode="auto">
          <a:xfrm>
            <a:off x="1119186" y="1442715"/>
            <a:ext cx="9953625" cy="1935915"/>
          </a:xfrm>
          <a:prstGeom prst="rect">
            <a:avLst/>
          </a:prstGeom>
          <a:solidFill>
            <a:schemeClr val="accent1">
              <a:lumMod val="20000"/>
              <a:lumOff val="80000"/>
            </a:schemeClr>
          </a:solidFill>
          <a:ln w="19050">
            <a:solidFill>
              <a:schemeClr val="tx1"/>
            </a:solidFill>
          </a:ln>
          <a:effectLst>
            <a:glow rad="63500">
              <a:schemeClr val="accent3">
                <a:satMod val="175000"/>
                <a:alpha val="40000"/>
              </a:schemeClr>
            </a:glow>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Rechteck 8"/>
          <p:cNvSpPr/>
          <p:nvPr/>
        </p:nvSpPr>
        <p:spPr bwMode="auto">
          <a:xfrm>
            <a:off x="1119185" y="3612247"/>
            <a:ext cx="9953625" cy="1935915"/>
          </a:xfrm>
          <a:prstGeom prst="rect">
            <a:avLst/>
          </a:prstGeom>
          <a:solidFill>
            <a:schemeClr val="accent1">
              <a:lumMod val="20000"/>
              <a:lumOff val="80000"/>
            </a:schemeClr>
          </a:solidFill>
          <a:ln w="19050">
            <a:solidFill>
              <a:schemeClr val="tx1"/>
            </a:solidFill>
          </a:ln>
          <a:effectLst>
            <a:glow rad="63500">
              <a:schemeClr val="accent3">
                <a:satMod val="175000"/>
                <a:alpha val="40000"/>
              </a:schemeClr>
            </a:glow>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Textfeld 9"/>
          <p:cNvSpPr txBox="1"/>
          <p:nvPr/>
        </p:nvSpPr>
        <p:spPr bwMode="auto">
          <a:xfrm>
            <a:off x="1119185" y="1459644"/>
            <a:ext cx="2987806" cy="400110"/>
          </a:xfrm>
          <a:prstGeom prst="rect">
            <a:avLst/>
          </a:prstGeom>
          <a:noFill/>
        </p:spPr>
        <p:txBody>
          <a:bodyPr wrap="none" rtlCol="0">
            <a:spAutoFit/>
          </a:bodyPr>
          <a:lstStyle/>
          <a:p>
            <a:pPr>
              <a:defRPr/>
            </a:pPr>
            <a:r>
              <a:rPr lang="de-DE" sz="2000"/>
              <a:t>Händewaschen </a:t>
            </a:r>
            <a:r>
              <a:rPr lang="de-DE" sz="2000" b="1"/>
              <a:t>ohne</a:t>
            </a:r>
            <a:r>
              <a:rPr lang="de-DE" sz="2000"/>
              <a:t> Seife</a:t>
            </a:r>
            <a:endParaRPr/>
          </a:p>
        </p:txBody>
      </p:sp>
      <p:sp>
        <p:nvSpPr>
          <p:cNvPr id="11" name="Textfeld 10"/>
          <p:cNvSpPr txBox="1"/>
          <p:nvPr/>
        </p:nvSpPr>
        <p:spPr bwMode="auto">
          <a:xfrm>
            <a:off x="1119185" y="3636951"/>
            <a:ext cx="2803460" cy="400110"/>
          </a:xfrm>
          <a:prstGeom prst="rect">
            <a:avLst/>
          </a:prstGeom>
          <a:noFill/>
        </p:spPr>
        <p:txBody>
          <a:bodyPr wrap="none" rtlCol="0">
            <a:spAutoFit/>
          </a:bodyPr>
          <a:lstStyle/>
          <a:p>
            <a:pPr>
              <a:defRPr/>
            </a:pPr>
            <a:r>
              <a:rPr lang="de-DE" sz="2000"/>
              <a:t>Händewaschen </a:t>
            </a:r>
            <a:r>
              <a:rPr lang="de-DE" sz="2000" b="1"/>
              <a:t>mit</a:t>
            </a:r>
            <a:r>
              <a:rPr lang="de-DE" sz="2000"/>
              <a:t> Seife</a:t>
            </a:r>
            <a:endParaRPr/>
          </a:p>
        </p:txBody>
      </p:sp>
      <p:pic>
        <p:nvPicPr>
          <p:cNvPr id="12" name="Grafik 11" descr="Klemmbrett mit einfarbiger Füllung"/>
          <p:cNvPicPr>
            <a:picLocks noChangeAspect="1"/>
          </p:cNvPicPr>
          <p:nvPr/>
        </p:nvPicPr>
        <p:blipFill>
          <a:blip r:embed="rId5"/>
          <a:stretch/>
        </p:blipFill>
        <p:spPr bwMode="auto">
          <a:xfrm>
            <a:off x="339626" y="2101260"/>
            <a:ext cx="618823" cy="618823"/>
          </a:xfrm>
          <a:prstGeom prst="rect">
            <a:avLst/>
          </a:prstGeom>
        </p:spPr>
      </p:pic>
      <p:pic>
        <p:nvPicPr>
          <p:cNvPr id="13" name="Grafik 12" descr="Klemmbrett mit einfarbiger Füllung"/>
          <p:cNvPicPr>
            <a:picLocks noChangeAspect="1"/>
          </p:cNvPicPr>
          <p:nvPr/>
        </p:nvPicPr>
        <p:blipFill>
          <a:blip r:embed="rId5"/>
          <a:stretch/>
        </p:blipFill>
        <p:spPr bwMode="auto">
          <a:xfrm>
            <a:off x="339626" y="4270792"/>
            <a:ext cx="618823" cy="61882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ctr">
              <a:defRPr/>
            </a:pPr>
            <a:r>
              <a:rPr lang="de-DE" b="1">
                <a:latin typeface="Calibri"/>
              </a:rPr>
              <a:t>Eine Runde geht noch!</a:t>
            </a:r>
            <a:endParaRPr/>
          </a:p>
        </p:txBody>
      </p:sp>
      <p:sp>
        <p:nvSpPr>
          <p:cNvPr id="3" name="Inhaltsplatzhalter 2"/>
          <p:cNvSpPr>
            <a:spLocks noGrp="1"/>
          </p:cNvSpPr>
          <p:nvPr>
            <p:ph idx="1"/>
          </p:nvPr>
        </p:nvSpPr>
        <p:spPr bwMode="auto">
          <a:xfrm>
            <a:off x="728420" y="1462919"/>
            <a:ext cx="10625380" cy="4351338"/>
          </a:xfrm>
        </p:spPr>
        <p:txBody>
          <a:bodyPr/>
          <a:lstStyle/>
          <a:p>
            <a:pPr marL="0" indent="0" algn="just">
              <a:buNone/>
              <a:defRPr/>
            </a:pPr>
            <a:r>
              <a:rPr lang="de-DE"/>
              <a:t>Benetzen Sie Ihre Hände ein zweites Mal mit Öl und waschen Sie diese anschließend mit </a:t>
            </a:r>
            <a:r>
              <a:rPr lang="de-DE" b="1"/>
              <a:t>Spülmittel</a:t>
            </a:r>
            <a:r>
              <a:rPr lang="de-DE"/>
              <a:t>. Trocken Sie sich die Hände gut ab und warten Sie </a:t>
            </a:r>
            <a:r>
              <a:rPr lang="de-DE" b="1"/>
              <a:t>mind. zwei Minuten</a:t>
            </a:r>
            <a:r>
              <a:rPr lang="de-DE"/>
              <a:t>.</a:t>
            </a:r>
            <a:endParaRPr/>
          </a:p>
          <a:p>
            <a:pPr marL="0" indent="0" algn="just">
              <a:buNone/>
              <a:defRPr/>
            </a:pPr>
            <a:endParaRPr lang="de-DE" sz="900"/>
          </a:p>
          <a:p>
            <a:pPr marL="0" indent="0" algn="ctr">
              <a:buNone/>
              <a:defRPr/>
            </a:pPr>
            <a:r>
              <a:rPr lang="de-DE"/>
              <a:t>Was fällt Ihnen bezüglich Ihrer Hände auf?</a:t>
            </a:r>
            <a:endParaRPr/>
          </a:p>
          <a:p>
            <a:pPr marL="0" indent="0" algn="just">
              <a:buNone/>
              <a:defRPr/>
            </a:pPr>
            <a:endParaRPr lang="de-DE"/>
          </a:p>
          <a:p>
            <a:pPr marL="0" indent="0" algn="just">
              <a:buNone/>
              <a:defRPr/>
            </a:pPr>
            <a:endParaRPr lang="de-DE"/>
          </a:p>
        </p:txBody>
      </p:sp>
      <p:sp>
        <p:nvSpPr>
          <p:cNvPr id="5" name="Rechteck 4"/>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Rechteck 5">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7" name="Rechteck 6">
            <a:hlinkClick r:id="rId4"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
        <p:nvSpPr>
          <p:cNvPr id="8" name="Rechteck 7"/>
          <p:cNvSpPr/>
          <p:nvPr/>
        </p:nvSpPr>
        <p:spPr bwMode="auto">
          <a:xfrm>
            <a:off x="1119186" y="3775413"/>
            <a:ext cx="9953625" cy="1619667"/>
          </a:xfrm>
          <a:prstGeom prst="rect">
            <a:avLst/>
          </a:prstGeom>
          <a:solidFill>
            <a:schemeClr val="accent1">
              <a:lumMod val="20000"/>
              <a:lumOff val="80000"/>
            </a:schemeClr>
          </a:solidFill>
          <a:ln w="19050">
            <a:solidFill>
              <a:schemeClr val="tx1"/>
            </a:solidFill>
          </a:ln>
          <a:effectLst>
            <a:glow rad="63500">
              <a:schemeClr val="accent3">
                <a:satMod val="175000"/>
                <a:alpha val="40000"/>
              </a:schemeClr>
            </a:glow>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Textfeld 8"/>
          <p:cNvSpPr txBox="1"/>
          <p:nvPr/>
        </p:nvSpPr>
        <p:spPr bwMode="auto">
          <a:xfrm>
            <a:off x="1119185" y="3791931"/>
            <a:ext cx="3375668" cy="400110"/>
          </a:xfrm>
          <a:prstGeom prst="rect">
            <a:avLst/>
          </a:prstGeom>
          <a:noFill/>
        </p:spPr>
        <p:txBody>
          <a:bodyPr wrap="none" rtlCol="0">
            <a:spAutoFit/>
          </a:bodyPr>
          <a:lstStyle/>
          <a:p>
            <a:pPr>
              <a:defRPr/>
            </a:pPr>
            <a:r>
              <a:rPr lang="de-DE" sz="2000" b="1"/>
              <a:t>Händewaschen mit Spülmittel</a:t>
            </a:r>
            <a:endParaRPr/>
          </a:p>
        </p:txBody>
      </p:sp>
      <p:pic>
        <p:nvPicPr>
          <p:cNvPr id="10" name="Grafik 9" descr="Klemmbrett mit einfarbiger Füllung"/>
          <p:cNvPicPr>
            <a:picLocks noChangeAspect="1"/>
          </p:cNvPicPr>
          <p:nvPr/>
        </p:nvPicPr>
        <p:blipFill>
          <a:blip r:embed="rId5"/>
          <a:stretch/>
        </p:blipFill>
        <p:spPr bwMode="auto">
          <a:xfrm>
            <a:off x="419008" y="4275834"/>
            <a:ext cx="618823" cy="61882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743918" y="549867"/>
            <a:ext cx="10609880" cy="4351338"/>
          </a:xfrm>
        </p:spPr>
        <p:txBody>
          <a:bodyPr/>
          <a:lstStyle/>
          <a:p>
            <a:pPr marL="0" indent="0" algn="just">
              <a:buNone/>
              <a:defRPr/>
            </a:pPr>
            <a:r>
              <a:rPr lang="de-DE"/>
              <a:t>Begründen Sie mit Hilfe Ihrer Beobachtungen, warum der Gebrauch von Seife beim Händewaschen sinnvoll ist.</a:t>
            </a:r>
            <a:endParaRPr/>
          </a:p>
          <a:p>
            <a:pPr algn="just">
              <a:defRPr/>
            </a:pPr>
            <a:endParaRPr lang="de-DE"/>
          </a:p>
          <a:p>
            <a:pPr algn="just">
              <a:defRPr/>
            </a:pPr>
            <a:endParaRPr lang="de-DE"/>
          </a:p>
          <a:p>
            <a:pPr marL="0" indent="0" algn="just">
              <a:buNone/>
              <a:defRPr/>
            </a:pPr>
            <a:endParaRPr lang="de-DE"/>
          </a:p>
          <a:p>
            <a:pPr marL="0" indent="0" algn="just">
              <a:buNone/>
              <a:defRPr/>
            </a:pPr>
            <a:endParaRPr lang="de-DE" sz="100"/>
          </a:p>
          <a:p>
            <a:pPr marL="0" indent="0" algn="just">
              <a:buNone/>
              <a:defRPr/>
            </a:pPr>
            <a:r>
              <a:rPr lang="de-DE"/>
              <a:t>Begründen Sie, ob Sie das grundsätzliche Händewaschen mit Spülmittel empfehlen würden.</a:t>
            </a:r>
            <a:endParaRPr/>
          </a:p>
          <a:p>
            <a:pPr algn="just">
              <a:defRPr/>
            </a:pPr>
            <a:endParaRPr lang="de-DE"/>
          </a:p>
        </p:txBody>
      </p:sp>
      <p:sp>
        <p:nvSpPr>
          <p:cNvPr id="7" name="Rechteck 6"/>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Rechteck 7">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9" name="Rechteck 8">
            <a:hlinkClick r:id="rId4"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
        <p:nvSpPr>
          <p:cNvPr id="10" name="Rechteck 9"/>
          <p:cNvSpPr/>
          <p:nvPr/>
        </p:nvSpPr>
        <p:spPr bwMode="auto">
          <a:xfrm>
            <a:off x="1072045" y="1581936"/>
            <a:ext cx="9953625" cy="1362745"/>
          </a:xfrm>
          <a:prstGeom prst="rect">
            <a:avLst/>
          </a:prstGeom>
          <a:solidFill>
            <a:schemeClr val="accent1">
              <a:lumMod val="20000"/>
              <a:lumOff val="80000"/>
            </a:schemeClr>
          </a:solidFill>
          <a:ln w="19050">
            <a:solidFill>
              <a:schemeClr val="tx1"/>
            </a:solidFill>
          </a:ln>
          <a:effectLst>
            <a:glow rad="63500">
              <a:schemeClr val="accent3">
                <a:satMod val="175000"/>
                <a:alpha val="40000"/>
              </a:schemeClr>
            </a:glow>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Rechteck 10"/>
          <p:cNvSpPr/>
          <p:nvPr/>
        </p:nvSpPr>
        <p:spPr bwMode="auto">
          <a:xfrm>
            <a:off x="1072045" y="4118973"/>
            <a:ext cx="9953625" cy="1362744"/>
          </a:xfrm>
          <a:prstGeom prst="rect">
            <a:avLst/>
          </a:prstGeom>
          <a:solidFill>
            <a:schemeClr val="accent1">
              <a:lumMod val="20000"/>
              <a:lumOff val="80000"/>
            </a:schemeClr>
          </a:solidFill>
          <a:ln w="19050">
            <a:solidFill>
              <a:schemeClr val="tx1"/>
            </a:solidFill>
          </a:ln>
          <a:effectLst>
            <a:glow rad="63500">
              <a:schemeClr val="accent3">
                <a:satMod val="175000"/>
                <a:alpha val="40000"/>
              </a:schemeClr>
            </a:glow>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Grafik 5" descr="Klemmbrett mit einfarbiger Füllung"/>
          <p:cNvPicPr>
            <a:picLocks noChangeAspect="1"/>
          </p:cNvPicPr>
          <p:nvPr/>
        </p:nvPicPr>
        <p:blipFill>
          <a:blip r:embed="rId5"/>
          <a:stretch/>
        </p:blipFill>
        <p:spPr bwMode="auto">
          <a:xfrm>
            <a:off x="339626" y="1953896"/>
            <a:ext cx="618823" cy="618823"/>
          </a:xfrm>
          <a:prstGeom prst="rect">
            <a:avLst/>
          </a:prstGeom>
        </p:spPr>
      </p:pic>
      <p:pic>
        <p:nvPicPr>
          <p:cNvPr id="12" name="Grafik 11" descr="Klemmbrett mit einfarbiger Füllung"/>
          <p:cNvPicPr>
            <a:picLocks noChangeAspect="1"/>
          </p:cNvPicPr>
          <p:nvPr/>
        </p:nvPicPr>
        <p:blipFill>
          <a:blip r:embed="rId5"/>
          <a:stretch/>
        </p:blipFill>
        <p:spPr bwMode="auto">
          <a:xfrm>
            <a:off x="339625" y="4490933"/>
            <a:ext cx="618823" cy="61882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712922" y="821413"/>
            <a:ext cx="10640878" cy="5231566"/>
          </a:xfrm>
        </p:spPr>
        <p:txBody>
          <a:bodyPr/>
          <a:lstStyle/>
          <a:p>
            <a:pPr marL="0" indent="0" algn="just">
              <a:buNone/>
              <a:defRPr/>
            </a:pPr>
            <a:r>
              <a:rPr lang="de-DE"/>
              <a:t>Wie schon zuvor gesehen, gibt uns die Vorstellung auf Teilchenebene auch in diesem Fall eine Begründung, warum die Seife dabei hilft, die Finger wieder sauber zu bekommen.</a:t>
            </a:r>
            <a:endParaRPr/>
          </a:p>
          <a:p>
            <a:pPr algn="just">
              <a:defRPr/>
            </a:pPr>
            <a:endParaRPr lang="de-DE"/>
          </a:p>
        </p:txBody>
      </p:sp>
      <p:pic>
        <p:nvPicPr>
          <p:cNvPr id="4" name="Grafik 3"/>
          <p:cNvPicPr>
            <a:picLocks noChangeAspect="1"/>
          </p:cNvPicPr>
          <p:nvPr/>
        </p:nvPicPr>
        <p:blipFill>
          <a:blip r:embed="rId3"/>
          <a:stretch/>
        </p:blipFill>
        <p:spPr bwMode="auto">
          <a:xfrm>
            <a:off x="2286516" y="2272320"/>
            <a:ext cx="7493690" cy="3186220"/>
          </a:xfrm>
          <a:prstGeom prst="rect">
            <a:avLst/>
          </a:prstGeom>
          <a:ln w="57150">
            <a:solidFill>
              <a:schemeClr val="tx1"/>
            </a:solidFill>
          </a:ln>
        </p:spPr>
      </p:pic>
      <p:sp>
        <p:nvSpPr>
          <p:cNvPr id="5" name="Rechteck 4"/>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Rechteck 5">
            <a:hlinkClick r:id="rId4"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7" name="Rechteck 6">
            <a:hlinkClick r:id="rId5"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713678" y="1825625"/>
            <a:ext cx="10640122" cy="4351338"/>
          </a:xfrm>
        </p:spPr>
        <p:txBody>
          <a:bodyPr/>
          <a:lstStyle/>
          <a:p>
            <a:pPr algn="ctr">
              <a:defRPr/>
            </a:pPr>
            <a:endParaRPr lang="de-DE"/>
          </a:p>
          <a:p>
            <a:pPr algn="ctr">
              <a:defRPr/>
            </a:pPr>
            <a:endParaRPr lang="de-DE"/>
          </a:p>
          <a:p>
            <a:pPr marL="88900" indent="0" algn="ctr">
              <a:buNone/>
              <a:defRPr/>
            </a:pPr>
            <a:r>
              <a:rPr lang="de-DE"/>
              <a:t>So! Nach dermaßen viel Saubermachen können Sie nun endlich wieder Ihre Party genießen. </a:t>
            </a:r>
            <a:endParaRPr/>
          </a:p>
          <a:p>
            <a:pPr marL="88900" indent="0" algn="ctr">
              <a:buNone/>
              <a:defRPr/>
            </a:pPr>
            <a:endParaRPr lang="de-DE" sz="900"/>
          </a:p>
          <a:p>
            <a:pPr marL="88900" indent="0" algn="ctr">
              <a:buNone/>
              <a:defRPr/>
            </a:pPr>
            <a:r>
              <a:rPr lang="de-DE" b="1"/>
              <a:t>Viel Spaß weiterhin und Danke fürs Mitmachen!!!</a:t>
            </a:r>
            <a:endParaRPr/>
          </a:p>
          <a:p>
            <a:pPr algn="ctr">
              <a:defRPr/>
            </a:pPr>
            <a:endParaRPr lang="de-DE"/>
          </a:p>
        </p:txBody>
      </p:sp>
      <p:pic>
        <p:nvPicPr>
          <p:cNvPr id="8" name="Grafik 7" descr="Partyhut mit einfarbiger Füllung"/>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043485" y="534622"/>
            <a:ext cx="2105025" cy="2105025"/>
          </a:xfrm>
          <a:prstGeom prst="rect">
            <a:avLst/>
          </a:prstGeom>
        </p:spPr>
      </p:pic>
      <p:sp>
        <p:nvSpPr>
          <p:cNvPr id="4" name="Rechteck 3"/>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 name="Rechteck 4">
            <a:hlinkClick r:id="rId5" action="ppaction://hlinksldjump"/>
          </p:cNvPr>
          <p:cNvSpPr/>
          <p:nvPr/>
        </p:nvSpPr>
        <p:spPr bwMode="auto">
          <a:xfrm>
            <a:off x="4562428" y="5938472"/>
            <a:ext cx="3067141"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Entsorgung</a:t>
            </a:r>
            <a:endParaRPr/>
          </a:p>
        </p:txBody>
      </p:sp>
      <p:sp>
        <p:nvSpPr>
          <p:cNvPr id="2" name="Textfeld 1"/>
          <p:cNvSpPr txBox="1"/>
          <p:nvPr/>
        </p:nvSpPr>
        <p:spPr bwMode="auto">
          <a:xfrm>
            <a:off x="1564372" y="5180474"/>
            <a:ext cx="9063250" cy="400110"/>
          </a:xfrm>
          <a:prstGeom prst="rect">
            <a:avLst/>
          </a:prstGeom>
          <a:noFill/>
        </p:spPr>
        <p:txBody>
          <a:bodyPr wrap="none" rtlCol="0">
            <a:spAutoFit/>
          </a:bodyPr>
          <a:lstStyle/>
          <a:p>
            <a:pPr algn="ctr">
              <a:defRPr/>
            </a:pPr>
            <a:r>
              <a:rPr lang="de-DE" sz="2000"/>
              <a:t>Bitte die Präsentation </a:t>
            </a:r>
            <a:r>
              <a:rPr lang="de-DE" sz="2000" b="1"/>
              <a:t>nicht</a:t>
            </a:r>
            <a:r>
              <a:rPr lang="de-DE" sz="2000"/>
              <a:t> </a:t>
            </a:r>
            <a:r>
              <a:rPr lang="de-DE" sz="2000" b="1"/>
              <a:t>schließen</a:t>
            </a:r>
            <a:r>
              <a:rPr lang="de-DE" sz="2000"/>
              <a:t>, damit wir Ihre Eintragungen speichern können</a:t>
            </a:r>
            <a:r>
              <a:rPr lang="de-DE"/>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ctr">
              <a:defRPr/>
            </a:pPr>
            <a:r>
              <a:rPr lang="de-DE"/>
              <a:t>Entsorgung</a:t>
            </a:r>
            <a:endParaRPr/>
          </a:p>
        </p:txBody>
      </p:sp>
      <p:sp>
        <p:nvSpPr>
          <p:cNvPr id="3" name="Inhaltsplatzhalter 2"/>
          <p:cNvSpPr>
            <a:spLocks noGrp="1"/>
          </p:cNvSpPr>
          <p:nvPr>
            <p:ph idx="1"/>
          </p:nvPr>
        </p:nvSpPr>
        <p:spPr bwMode="auto"/>
        <p:txBody>
          <a:bodyPr/>
          <a:lstStyle/>
          <a:p>
            <a:pPr marL="0" indent="0" algn="just">
              <a:buNone/>
              <a:defRPr/>
            </a:pPr>
            <a:r>
              <a:rPr lang="de-DE"/>
              <a:t>Alle Gebrauchsgegenstände können bedenkenlos im Waschbecken gesäubert werden. Das Kohle-Filterpapier kann im Hausmüll entsorgt werden. </a:t>
            </a:r>
            <a:endParaRPr/>
          </a:p>
          <a:p>
            <a:pPr marL="0" indent="0" algn="just">
              <a:buNone/>
              <a:defRPr/>
            </a:pPr>
            <a:endParaRPr lang="de-DE"/>
          </a:p>
          <a:p>
            <a:pPr marL="0" indent="0" algn="just">
              <a:buNone/>
              <a:defRPr/>
            </a:pPr>
            <a:r>
              <a:rPr lang="de-DE"/>
              <a:t>Bei so viel Händewaschen wäre nun eine Handcreme gut. Fragen Sie uns einfach.</a:t>
            </a:r>
            <a:endParaRPr/>
          </a:p>
          <a:p>
            <a:pPr marL="0" indent="0" algn="just">
              <a:buNone/>
              <a:defRPr/>
            </a:pPr>
            <a:endParaRPr lang="de-DE"/>
          </a:p>
        </p:txBody>
      </p:sp>
      <p:sp>
        <p:nvSpPr>
          <p:cNvPr id="4" name="Rechteck 3"/>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 name="Rechteck 4">
            <a:hlinkClick r:id="rId3" action="ppaction://hlinksldjump"/>
          </p:cNvPr>
          <p:cNvSpPr/>
          <p:nvPr/>
        </p:nvSpPr>
        <p:spPr bwMode="auto">
          <a:xfrm>
            <a:off x="4562428" y="5938472"/>
            <a:ext cx="3067141"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Quellen</a:t>
            </a:r>
            <a:endParaRPr/>
          </a:p>
        </p:txBody>
      </p:sp>
      <p:sp>
        <p:nvSpPr>
          <p:cNvPr id="6" name="Textfeld 5"/>
          <p:cNvSpPr txBox="1"/>
          <p:nvPr/>
        </p:nvSpPr>
        <p:spPr bwMode="auto">
          <a:xfrm>
            <a:off x="1564372" y="5180474"/>
            <a:ext cx="9063250" cy="400110"/>
          </a:xfrm>
          <a:prstGeom prst="rect">
            <a:avLst/>
          </a:prstGeom>
          <a:noFill/>
        </p:spPr>
        <p:txBody>
          <a:bodyPr wrap="none" rtlCol="0">
            <a:spAutoFit/>
          </a:bodyPr>
          <a:lstStyle/>
          <a:p>
            <a:pPr algn="ctr">
              <a:defRPr/>
            </a:pPr>
            <a:r>
              <a:rPr lang="de-DE" sz="2000"/>
              <a:t>Bitte die Präsentation </a:t>
            </a:r>
            <a:r>
              <a:rPr lang="de-DE" sz="2000" b="1"/>
              <a:t>nicht</a:t>
            </a:r>
            <a:r>
              <a:rPr lang="de-DE" sz="2000"/>
              <a:t> </a:t>
            </a:r>
            <a:r>
              <a:rPr lang="de-DE" sz="2000" b="1"/>
              <a:t>schließen</a:t>
            </a:r>
            <a:r>
              <a:rPr lang="de-DE" sz="2000"/>
              <a:t>, damit wir Ihre Eintragungen speichern können</a:t>
            </a:r>
            <a:r>
              <a:rPr lang="de-DE"/>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ctr">
              <a:defRPr/>
            </a:pPr>
            <a:r>
              <a:rPr lang="de-DE"/>
              <a:t>Falten eines Filterpapiers</a:t>
            </a:r>
            <a:endParaRPr/>
          </a:p>
        </p:txBody>
      </p:sp>
      <p:pic>
        <p:nvPicPr>
          <p:cNvPr id="4" name="Inhaltsplatzhalter 3" descr="Ein Bild, das Design enthält.&#10;&#10;Automatisch generierte Beschreibung"/>
          <p:cNvPicPr>
            <a:picLocks noGrp="1" noChangeAspect="1"/>
          </p:cNvPicPr>
          <p:nvPr>
            <p:ph idx="1"/>
          </p:nvPr>
        </p:nvPicPr>
        <p:blipFill>
          <a:blip r:embed="rId3"/>
          <a:stretch/>
        </p:blipFill>
        <p:spPr bwMode="auto">
          <a:xfrm>
            <a:off x="958449" y="1793396"/>
            <a:ext cx="10139964" cy="3417335"/>
          </a:xfrm>
          <a:prstGeom prst="rect">
            <a:avLst/>
          </a:prstGeom>
        </p:spPr>
      </p:pic>
      <p:sp>
        <p:nvSpPr>
          <p:cNvPr id="6" name="Textfeld 5"/>
          <p:cNvSpPr txBox="1"/>
          <p:nvPr/>
        </p:nvSpPr>
        <p:spPr bwMode="auto">
          <a:xfrm>
            <a:off x="9784984" y="5447685"/>
            <a:ext cx="6096000" cy="369332"/>
          </a:xfrm>
          <a:prstGeom prst="rect">
            <a:avLst/>
          </a:prstGeom>
          <a:noFill/>
        </p:spPr>
        <p:txBody>
          <a:bodyPr wrap="square">
            <a:spAutoFit/>
          </a:bodyPr>
          <a:lstStyle/>
          <a:p>
            <a:pPr>
              <a:spcAft>
                <a:spcPts val="1000"/>
              </a:spcAft>
              <a:defRPr/>
            </a:pPr>
            <a:r>
              <a:rPr lang="de-DE" sz="1800" i="1">
                <a:solidFill>
                  <a:srgbClr val="1F497D"/>
                </a:solidFill>
                <a:latin typeface="Times New Roman"/>
                <a:ea typeface="Calibri"/>
              </a:rPr>
              <a:t>(Sommer, 2023)</a:t>
            </a:r>
            <a:endParaRPr/>
          </a:p>
        </p:txBody>
      </p:sp>
      <p:sp>
        <p:nvSpPr>
          <p:cNvPr id="3" name="Rechteck 2"/>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 name="Rechteck 4">
            <a:hlinkClick r:id="rId4"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751406" y="1381569"/>
            <a:ext cx="6039685" cy="5320315"/>
          </a:xfrm>
        </p:spPr>
        <p:txBody>
          <a:bodyPr/>
          <a:lstStyle/>
          <a:p>
            <a:pPr marL="0" indent="0" algn="just">
              <a:buNone/>
              <a:defRPr/>
            </a:pPr>
            <a:r>
              <a:rPr lang="de-DE"/>
              <a:t>Stellen Sie sich vor, Sie haben bei einer Party mit Freunden viel gegessen und Ihre Spülmaschine ist kaputt.</a:t>
            </a:r>
            <a:endParaRPr/>
          </a:p>
          <a:p>
            <a:pPr marL="0" indent="0" algn="ctr">
              <a:buNone/>
              <a:defRPr/>
            </a:pPr>
            <a:r>
              <a:rPr lang="de-DE"/>
              <a:t> </a:t>
            </a:r>
            <a:r>
              <a:rPr lang="de-DE" b="1"/>
              <a:t>Verdammt! </a:t>
            </a:r>
            <a:endParaRPr/>
          </a:p>
          <a:p>
            <a:pPr marL="0" indent="0" algn="just">
              <a:buNone/>
              <a:defRPr/>
            </a:pPr>
            <a:r>
              <a:rPr lang="de-DE"/>
              <a:t>Jetzt müssen Sie den Berg an Geschirr mit der Hand abspülen. Sie stellen sich an die Spüle und greifen wie gewohnt zum Spülmittel. Aber warum? </a:t>
            </a:r>
            <a:endParaRPr/>
          </a:p>
          <a:p>
            <a:pPr marL="0" indent="0">
              <a:buNone/>
              <a:defRPr/>
            </a:pPr>
            <a:endParaRPr lang="de-DE"/>
          </a:p>
        </p:txBody>
      </p:sp>
      <p:sp>
        <p:nvSpPr>
          <p:cNvPr id="8" name="Rechteck 7"/>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Rechteck 9">
            <a:hlinkClick r:id="rId3"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pic>
        <p:nvPicPr>
          <p:cNvPr id="4" name="Grafik 3" descr="Ein Bild, das Snack, Geschirr, Essen, Schüssel enthält.&#10;&#10;Automatisch generierte Beschreibung"/>
          <p:cNvPicPr>
            <a:picLocks noChangeAspect="1"/>
          </p:cNvPicPr>
          <p:nvPr/>
        </p:nvPicPr>
        <p:blipFill>
          <a:blip r:embed="rId4"/>
          <a:stretch/>
        </p:blipFill>
        <p:spPr bwMode="auto">
          <a:xfrm>
            <a:off x="7730167" y="1175656"/>
            <a:ext cx="3382528" cy="3675413"/>
          </a:xfrm>
          <a:prstGeom prst="rect">
            <a:avLst/>
          </a:prstGeom>
        </p:spPr>
      </p:pic>
      <p:sp>
        <p:nvSpPr>
          <p:cNvPr id="5" name="Textfeld 4"/>
          <p:cNvSpPr txBox="1"/>
          <p:nvPr/>
        </p:nvSpPr>
        <p:spPr bwMode="auto">
          <a:xfrm>
            <a:off x="7961630" y="5055663"/>
            <a:ext cx="3478964" cy="276999"/>
          </a:xfrm>
          <a:prstGeom prst="rect">
            <a:avLst/>
          </a:prstGeom>
          <a:noFill/>
        </p:spPr>
        <p:txBody>
          <a:bodyPr wrap="square" rtlCol="0">
            <a:spAutoFit/>
          </a:bodyPr>
          <a:lstStyle/>
          <a:p>
            <a:pPr>
              <a:defRPr/>
            </a:pPr>
            <a:r>
              <a:rPr lang="de-DE" sz="1200">
                <a:solidFill>
                  <a:schemeClr val="bg1">
                    <a:lumMod val="65000"/>
                  </a:schemeClr>
                </a:solidFill>
              </a:rPr>
              <a:t>Bildquelle: </a:t>
            </a:r>
            <a:r>
              <a:rPr lang="de-DE" sz="1200" u="sng">
                <a:solidFill>
                  <a:schemeClr val="bg1">
                    <a:lumMod val="65000"/>
                  </a:schemeClr>
                </a:solidFill>
                <a:hlinkClick r:id="rId5" tooltip="https://pixabay.com/de/vectors/geschirr-schmutzig-hausarbeit-576376/"/>
              </a:rPr>
              <a:t>Pixabay</a:t>
            </a:r>
            <a:r>
              <a:rPr lang="de-DE" sz="1200">
                <a:solidFill>
                  <a:schemeClr val="bg1">
                    <a:lumMod val="65000"/>
                  </a:schemeClr>
                </a:solidFill>
              </a:rPr>
              <a:t>, CC0, </a:t>
            </a:r>
            <a:r>
              <a:rPr lang="de-DE" sz="1200" u="sng">
                <a:solidFill>
                  <a:schemeClr val="bg1">
                    <a:lumMod val="65000"/>
                  </a:schemeClr>
                </a:solidFill>
                <a:hlinkClick r:id="rId6" tooltip="https://pixabay.com/de/users/openclipart-vectors-30363/"/>
              </a:rPr>
              <a:t>OpenClipart-Vectors</a:t>
            </a:r>
            <a:endParaRPr lang="de-DE" sz="1200">
              <a:solidFill>
                <a:schemeClr val="bg1">
                  <a:lumMod val="6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198" y="361343"/>
            <a:ext cx="10515600" cy="1325563"/>
          </a:xfrm>
        </p:spPr>
        <p:txBody>
          <a:bodyPr/>
          <a:lstStyle/>
          <a:p>
            <a:pPr algn="ctr">
              <a:defRPr/>
            </a:pPr>
            <a:r>
              <a:rPr lang="de-DE" b="1">
                <a:latin typeface="Calibri"/>
              </a:rPr>
              <a:t>Formulieren einer Hypothese</a:t>
            </a:r>
            <a:endParaRPr/>
          </a:p>
        </p:txBody>
      </p:sp>
      <p:sp>
        <p:nvSpPr>
          <p:cNvPr id="3" name="Inhaltsplatzhalter 2"/>
          <p:cNvSpPr>
            <a:spLocks noGrp="1"/>
          </p:cNvSpPr>
          <p:nvPr>
            <p:ph idx="1"/>
          </p:nvPr>
        </p:nvSpPr>
        <p:spPr bwMode="auto">
          <a:xfrm>
            <a:off x="764786" y="1523113"/>
            <a:ext cx="10662425" cy="4351338"/>
          </a:xfrm>
        </p:spPr>
        <p:txBody>
          <a:bodyPr>
            <a:normAutofit/>
          </a:bodyPr>
          <a:lstStyle/>
          <a:p>
            <a:pPr marL="0" indent="0" algn="just">
              <a:buNone/>
              <a:defRPr/>
            </a:pPr>
            <a:r>
              <a:rPr lang="de-DE"/>
              <a:t>Hypothesen sind </a:t>
            </a:r>
            <a:r>
              <a:rPr lang="de-DE">
                <a:solidFill>
                  <a:srgbClr val="40C07D"/>
                </a:solidFill>
              </a:rPr>
              <a:t>Vermutungen</a:t>
            </a:r>
            <a:r>
              <a:rPr lang="de-DE">
                <a:solidFill>
                  <a:srgbClr val="57C78C"/>
                </a:solidFill>
              </a:rPr>
              <a:t> </a:t>
            </a:r>
            <a:r>
              <a:rPr lang="de-DE"/>
              <a:t>zum Ausgang eines untersuchten Aspekts, die mit </a:t>
            </a:r>
            <a:r>
              <a:rPr lang="de-DE">
                <a:solidFill>
                  <a:srgbClr val="0066FF"/>
                </a:solidFill>
              </a:rPr>
              <a:t>theoretischem Vorwissen </a:t>
            </a:r>
            <a:r>
              <a:rPr lang="de-DE"/>
              <a:t>(Modelle, Reaktionsmecha-nismen, bekannte Aussagen, etc.) </a:t>
            </a:r>
            <a:r>
              <a:rPr lang="de-DE">
                <a:solidFill>
                  <a:srgbClr val="0066FF"/>
                </a:solidFill>
              </a:rPr>
              <a:t>begründet</a:t>
            </a:r>
            <a:r>
              <a:rPr lang="de-DE"/>
              <a:t> werden müssen.</a:t>
            </a:r>
            <a:endParaRPr/>
          </a:p>
          <a:p>
            <a:pPr marL="0" indent="0" algn="just">
              <a:buNone/>
              <a:defRPr/>
            </a:pPr>
            <a:endParaRPr lang="de-DE" sz="200"/>
          </a:p>
          <a:p>
            <a:pPr marL="0" indent="0" algn="just">
              <a:buNone/>
              <a:defRPr/>
            </a:pPr>
            <a:r>
              <a:rPr lang="de-DE" b="1"/>
              <a:t>Beispiel</a:t>
            </a:r>
            <a:endParaRPr lang="de-DE"/>
          </a:p>
          <a:p>
            <a:pPr marL="0" indent="0" algn="just">
              <a:buNone/>
              <a:defRPr/>
            </a:pPr>
            <a:r>
              <a:rPr lang="de-DE"/>
              <a:t>Ablenk-Versuch eines n-Octan oder Ethanol Strahls mittels eines gela-denen Kunststoffstabes. Hier könnte die Hypothese wie folgt lauten:</a:t>
            </a:r>
            <a:endParaRPr/>
          </a:p>
          <a:p>
            <a:pPr marL="0" indent="0" algn="just">
              <a:buNone/>
              <a:defRPr/>
            </a:pPr>
            <a:r>
              <a:rPr lang="de-DE">
                <a:solidFill>
                  <a:srgbClr val="40C07D"/>
                </a:solidFill>
              </a:rPr>
              <a:t>Der Ethanol Strahl wird stärker abgelenkt als der von Octan</a:t>
            </a:r>
            <a:r>
              <a:rPr lang="de-DE"/>
              <a:t>, da </a:t>
            </a:r>
            <a:r>
              <a:rPr lang="de-DE">
                <a:solidFill>
                  <a:srgbClr val="0066FF"/>
                </a:solidFill>
              </a:rPr>
              <a:t>Ethanol im Gegensatz zum unpolaren Octan eine polare Hydroxid-Gruppe</a:t>
            </a:r>
            <a:r>
              <a:rPr lang="de-DE"/>
              <a:t> hat.</a:t>
            </a:r>
            <a:endParaRPr/>
          </a:p>
        </p:txBody>
      </p:sp>
      <p:sp>
        <p:nvSpPr>
          <p:cNvPr id="4" name="Textfeld 3"/>
          <p:cNvSpPr txBox="1"/>
          <p:nvPr/>
        </p:nvSpPr>
        <p:spPr bwMode="auto">
          <a:xfrm>
            <a:off x="7592121" y="5404760"/>
            <a:ext cx="6096000" cy="369332"/>
          </a:xfrm>
          <a:prstGeom prst="rect">
            <a:avLst/>
          </a:prstGeom>
          <a:noFill/>
        </p:spPr>
        <p:txBody>
          <a:bodyPr wrap="square">
            <a:spAutoFit/>
          </a:bodyPr>
          <a:lstStyle/>
          <a:p>
            <a:pPr>
              <a:spcAft>
                <a:spcPts val="1000"/>
              </a:spcAft>
              <a:defRPr/>
            </a:pPr>
            <a:r>
              <a:rPr lang="de-DE" sz="1800" i="1">
                <a:solidFill>
                  <a:srgbClr val="1F497D"/>
                </a:solidFill>
                <a:latin typeface="Times New Roman"/>
                <a:ea typeface="Calibri"/>
              </a:rPr>
              <a:t>(Schecker, Parchmann </a:t>
            </a:r>
            <a:r>
              <a:rPr lang="de-DE" i="1">
                <a:solidFill>
                  <a:srgbClr val="1F497D"/>
                </a:solidFill>
                <a:latin typeface="Times New Roman"/>
                <a:ea typeface="Calibri"/>
              </a:rPr>
              <a:t>&amp;</a:t>
            </a:r>
            <a:r>
              <a:rPr lang="de-DE" sz="1800" i="1">
                <a:solidFill>
                  <a:srgbClr val="1F497D"/>
                </a:solidFill>
                <a:latin typeface="Times New Roman"/>
                <a:ea typeface="Calibri"/>
              </a:rPr>
              <a:t> Krüger, 2018)</a:t>
            </a:r>
            <a:endParaRPr/>
          </a:p>
        </p:txBody>
      </p:sp>
      <p:sp>
        <p:nvSpPr>
          <p:cNvPr id="5" name="Rechteck 4"/>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Rechteck 5">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ctr">
              <a:defRPr/>
            </a:pPr>
            <a:r>
              <a:rPr lang="de-DE" b="1">
                <a:latin typeface="Calibri"/>
              </a:rPr>
              <a:t>Unterschiede besser sichtbar machen</a:t>
            </a:r>
            <a:endParaRPr/>
          </a:p>
        </p:txBody>
      </p:sp>
      <p:sp>
        <p:nvSpPr>
          <p:cNvPr id="3" name="Inhaltsplatzhalter 2"/>
          <p:cNvSpPr>
            <a:spLocks noGrp="1"/>
          </p:cNvSpPr>
          <p:nvPr>
            <p:ph idx="1"/>
          </p:nvPr>
        </p:nvSpPr>
        <p:spPr bwMode="auto">
          <a:xfrm>
            <a:off x="838200" y="2315154"/>
            <a:ext cx="10515600" cy="4351338"/>
          </a:xfrm>
        </p:spPr>
        <p:txBody>
          <a:bodyPr/>
          <a:lstStyle/>
          <a:p>
            <a:pPr marL="0" indent="0" algn="just">
              <a:buNone/>
              <a:defRPr/>
            </a:pPr>
            <a:r>
              <a:rPr lang="de-DE"/>
              <a:t>In manchen Fällen ist es schwer, einen Unterschied bei nahezu farb-losen oder ähnlich farbigen Flüssigkeiten zu erkennen. Hier kann es hilfreich sein, den Hintergrund einheitlich zu gestalten. </a:t>
            </a:r>
            <a:endParaRPr/>
          </a:p>
          <a:p>
            <a:pPr marL="0" indent="0" algn="just">
              <a:buNone/>
              <a:defRPr/>
            </a:pPr>
            <a:endParaRPr lang="de-DE" sz="1050"/>
          </a:p>
          <a:p>
            <a:pPr marL="0" indent="0" algn="ctr">
              <a:buNone/>
              <a:defRPr/>
            </a:pPr>
            <a:r>
              <a:rPr lang="de-DE" b="1"/>
              <a:t>Probieren Sie es </a:t>
            </a:r>
            <a:r>
              <a:rPr lang="de-DE" b="1" u="sng">
                <a:hlinkClick r:id="rId3" action="ppaction://hlinksldjump" tooltip="ppaction://hlinksldjumpslide31"/>
              </a:rPr>
              <a:t>hier</a:t>
            </a:r>
            <a:r>
              <a:rPr lang="de-DE" b="1"/>
              <a:t> gerne selbst aus!</a:t>
            </a:r>
            <a:endParaRPr/>
          </a:p>
        </p:txBody>
      </p:sp>
      <p:sp>
        <p:nvSpPr>
          <p:cNvPr id="4" name="Textfeld 3"/>
          <p:cNvSpPr txBox="1"/>
          <p:nvPr/>
        </p:nvSpPr>
        <p:spPr bwMode="auto">
          <a:xfrm>
            <a:off x="10030058" y="5411473"/>
            <a:ext cx="6096000" cy="369332"/>
          </a:xfrm>
          <a:prstGeom prst="rect">
            <a:avLst/>
          </a:prstGeom>
          <a:noFill/>
        </p:spPr>
        <p:txBody>
          <a:bodyPr wrap="square">
            <a:spAutoFit/>
          </a:bodyPr>
          <a:lstStyle/>
          <a:p>
            <a:pPr>
              <a:spcAft>
                <a:spcPts val="1000"/>
              </a:spcAft>
              <a:defRPr/>
            </a:pPr>
            <a:r>
              <a:rPr lang="de-DE" sz="1800" i="1">
                <a:latin typeface="Times New Roman"/>
                <a:ea typeface="Calibri"/>
              </a:rPr>
              <a:t>(Ralle, 1994)</a:t>
            </a:r>
            <a:endParaRPr/>
          </a:p>
        </p:txBody>
      </p:sp>
      <p:sp>
        <p:nvSpPr>
          <p:cNvPr id="11" name="Rechteck 10"/>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Rechteck 12">
            <a:hlinkClick r:id="rId4"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63" name="Rechteck 62"/>
          <p:cNvSpPr/>
          <p:nvPr/>
        </p:nvSpPr>
        <p:spPr bwMode="auto">
          <a:xfrm>
            <a:off x="8024393" y="1396291"/>
            <a:ext cx="3333191" cy="1436520"/>
          </a:xfrm>
          <a:prstGeom prst="rect">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5" name="Rechteck 34">
            <a:hlinkClick r:id="rId3" action="ppaction://hlinksldjump"/>
          </p:cNvPr>
          <p:cNvSpPr/>
          <p:nvPr/>
        </p:nvSpPr>
        <p:spPr bwMode="auto">
          <a:xfrm>
            <a:off x="985670" y="4262034"/>
            <a:ext cx="2935401" cy="1906290"/>
          </a:xfrm>
          <a:prstGeom prst="rect">
            <a:avLst/>
          </a:prstGeom>
          <a:solidFill>
            <a:srgbClr val="FFFF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6" name="Rechteck 35">
            <a:hlinkClick r:id="rId4" action="ppaction://hlinksldjump"/>
          </p:cNvPr>
          <p:cNvSpPr/>
          <p:nvPr/>
        </p:nvSpPr>
        <p:spPr bwMode="auto">
          <a:xfrm>
            <a:off x="4628300" y="4262034"/>
            <a:ext cx="2935400" cy="190629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defRPr/>
            </a:pPr>
            <a:endParaRPr lang="de-DE"/>
          </a:p>
        </p:txBody>
      </p:sp>
      <p:sp>
        <p:nvSpPr>
          <p:cNvPr id="37" name="Rechteck 36">
            <a:hlinkClick r:id="rId5" action="ppaction://hlinksldjump"/>
          </p:cNvPr>
          <p:cNvSpPr/>
          <p:nvPr/>
        </p:nvSpPr>
        <p:spPr bwMode="auto">
          <a:xfrm>
            <a:off x="8270928" y="4262034"/>
            <a:ext cx="2935401" cy="19062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9" name="Textfeld 38"/>
          <p:cNvSpPr txBox="1"/>
          <p:nvPr/>
        </p:nvSpPr>
        <p:spPr bwMode="auto">
          <a:xfrm>
            <a:off x="1329763" y="6257925"/>
            <a:ext cx="2247218" cy="400110"/>
          </a:xfrm>
          <a:prstGeom prst="rect">
            <a:avLst/>
          </a:prstGeom>
          <a:noFill/>
        </p:spPr>
        <p:txBody>
          <a:bodyPr wrap="none" rtlCol="0">
            <a:spAutoFit/>
          </a:bodyPr>
          <a:lstStyle/>
          <a:p>
            <a:pPr algn="ctr">
              <a:defRPr/>
            </a:pPr>
            <a:r>
              <a:rPr lang="de-DE" sz="2000" b="1"/>
              <a:t>Gelber Hintergrund</a:t>
            </a:r>
            <a:endParaRPr/>
          </a:p>
        </p:txBody>
      </p:sp>
      <p:sp>
        <p:nvSpPr>
          <p:cNvPr id="40" name="Textfeld 39"/>
          <p:cNvSpPr txBox="1"/>
          <p:nvPr/>
        </p:nvSpPr>
        <p:spPr bwMode="auto">
          <a:xfrm>
            <a:off x="4784775" y="6257925"/>
            <a:ext cx="2622449" cy="400110"/>
          </a:xfrm>
          <a:prstGeom prst="rect">
            <a:avLst/>
          </a:prstGeom>
          <a:noFill/>
        </p:spPr>
        <p:txBody>
          <a:bodyPr wrap="none" rtlCol="0">
            <a:spAutoFit/>
          </a:bodyPr>
          <a:lstStyle/>
          <a:p>
            <a:pPr algn="ctr">
              <a:defRPr/>
            </a:pPr>
            <a:r>
              <a:rPr lang="de-DE" sz="2000" b="1"/>
              <a:t>Schwarzer Hintergrund</a:t>
            </a:r>
            <a:endParaRPr/>
          </a:p>
        </p:txBody>
      </p:sp>
      <p:sp>
        <p:nvSpPr>
          <p:cNvPr id="41" name="Textfeld 40"/>
          <p:cNvSpPr txBox="1"/>
          <p:nvPr/>
        </p:nvSpPr>
        <p:spPr bwMode="auto">
          <a:xfrm>
            <a:off x="8626243" y="6257925"/>
            <a:ext cx="2224776" cy="400110"/>
          </a:xfrm>
          <a:prstGeom prst="rect">
            <a:avLst/>
          </a:prstGeom>
          <a:noFill/>
        </p:spPr>
        <p:txBody>
          <a:bodyPr wrap="none" rtlCol="0">
            <a:spAutoFit/>
          </a:bodyPr>
          <a:lstStyle/>
          <a:p>
            <a:pPr algn="ctr">
              <a:defRPr/>
            </a:pPr>
            <a:r>
              <a:rPr lang="de-DE" sz="2000" b="1"/>
              <a:t>Blauer Hintergrund</a:t>
            </a:r>
            <a:endParaRPr/>
          </a:p>
        </p:txBody>
      </p:sp>
      <p:sp>
        <p:nvSpPr>
          <p:cNvPr id="44" name="Rechteck: abgerundete Ecken 43"/>
          <p:cNvSpPr/>
          <p:nvPr/>
        </p:nvSpPr>
        <p:spPr bwMode="auto">
          <a:xfrm>
            <a:off x="5243617" y="1602510"/>
            <a:ext cx="486936" cy="1988830"/>
          </a:xfrm>
          <a:prstGeom prst="roundRect">
            <a:avLst>
              <a:gd name="adj" fmla="val 16667"/>
            </a:avLst>
          </a:prstGeom>
          <a:solidFill>
            <a:schemeClr val="bg1">
              <a:lumMod val="8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45" name="Gruppieren 44"/>
          <p:cNvGrpSpPr/>
          <p:nvPr/>
        </p:nvGrpSpPr>
        <p:grpSpPr bwMode="auto">
          <a:xfrm>
            <a:off x="5169579" y="493714"/>
            <a:ext cx="637029" cy="3097625"/>
            <a:chOff x="5067979" y="493714"/>
            <a:chExt cx="637029" cy="3097625"/>
          </a:xfrm>
        </p:grpSpPr>
        <p:sp>
          <p:nvSpPr>
            <p:cNvPr id="46" name="Rechteck: abgerundete Ecken 45"/>
            <p:cNvSpPr/>
            <p:nvPr/>
          </p:nvSpPr>
          <p:spPr bwMode="auto">
            <a:xfrm>
              <a:off x="5142017" y="534773"/>
              <a:ext cx="486937" cy="3056566"/>
            </a:xfrm>
            <a:prstGeom prst="roundRect">
              <a:avLst>
                <a:gd name="adj" fmla="val 16667"/>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7" name="Grafik 46"/>
            <p:cNvPicPr>
              <a:picLocks noChangeAspect="1"/>
            </p:cNvPicPr>
            <p:nvPr/>
          </p:nvPicPr>
          <p:blipFill>
            <a:blip r:embed="rId6"/>
            <a:stretch/>
          </p:blipFill>
          <p:spPr bwMode="auto">
            <a:xfrm>
              <a:off x="5099694" y="493714"/>
              <a:ext cx="571580" cy="217550"/>
            </a:xfrm>
            <a:prstGeom prst="rect">
              <a:avLst/>
            </a:prstGeom>
          </p:spPr>
        </p:pic>
        <p:pic>
          <p:nvPicPr>
            <p:cNvPr id="48" name="Grafik 47"/>
            <p:cNvPicPr>
              <a:picLocks noChangeAspect="1"/>
            </p:cNvPicPr>
            <p:nvPr/>
          </p:nvPicPr>
          <p:blipFill>
            <a:blip r:embed="rId7"/>
            <a:stretch/>
          </p:blipFill>
          <p:spPr bwMode="auto">
            <a:xfrm>
              <a:off x="5544244" y="568326"/>
              <a:ext cx="160764" cy="144525"/>
            </a:xfrm>
            <a:prstGeom prst="rect">
              <a:avLst/>
            </a:prstGeom>
          </p:spPr>
        </p:pic>
        <p:pic>
          <p:nvPicPr>
            <p:cNvPr id="49" name="Grafik 48"/>
            <p:cNvPicPr>
              <a:picLocks noChangeAspect="1"/>
            </p:cNvPicPr>
            <p:nvPr/>
          </p:nvPicPr>
          <p:blipFill>
            <a:blip r:embed="rId7"/>
            <a:stretch/>
          </p:blipFill>
          <p:spPr bwMode="auto">
            <a:xfrm flipH="1">
              <a:off x="5067979" y="566737"/>
              <a:ext cx="160764" cy="144525"/>
            </a:xfrm>
            <a:prstGeom prst="rect">
              <a:avLst/>
            </a:prstGeom>
          </p:spPr>
        </p:pic>
      </p:grpSp>
      <p:sp>
        <p:nvSpPr>
          <p:cNvPr id="52" name="Rechteck: abgerundete Ecken 51"/>
          <p:cNvSpPr/>
          <p:nvPr/>
        </p:nvSpPr>
        <p:spPr bwMode="auto">
          <a:xfrm>
            <a:off x="6345126" y="1602509"/>
            <a:ext cx="486936" cy="1988830"/>
          </a:xfrm>
          <a:prstGeom prst="roundRect">
            <a:avLst>
              <a:gd name="adj" fmla="val 16667"/>
            </a:avLst>
          </a:prstGeom>
          <a:solidFill>
            <a:schemeClr val="bg1">
              <a:lumMod val="8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53" name="Gruppieren 52"/>
          <p:cNvGrpSpPr/>
          <p:nvPr/>
        </p:nvGrpSpPr>
        <p:grpSpPr bwMode="auto">
          <a:xfrm>
            <a:off x="6271088" y="493713"/>
            <a:ext cx="637029" cy="3097625"/>
            <a:chOff x="5067979" y="493714"/>
            <a:chExt cx="637029" cy="3097625"/>
          </a:xfrm>
        </p:grpSpPr>
        <p:sp>
          <p:nvSpPr>
            <p:cNvPr id="54" name="Rechteck: abgerundete Ecken 53"/>
            <p:cNvSpPr/>
            <p:nvPr/>
          </p:nvSpPr>
          <p:spPr bwMode="auto">
            <a:xfrm>
              <a:off x="5142017" y="534773"/>
              <a:ext cx="486937" cy="3056566"/>
            </a:xfrm>
            <a:prstGeom prst="roundRect">
              <a:avLst>
                <a:gd name="adj" fmla="val 16667"/>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5" name="Grafik 54"/>
            <p:cNvPicPr>
              <a:picLocks noChangeAspect="1"/>
            </p:cNvPicPr>
            <p:nvPr/>
          </p:nvPicPr>
          <p:blipFill>
            <a:blip r:embed="rId6"/>
            <a:stretch/>
          </p:blipFill>
          <p:spPr bwMode="auto">
            <a:xfrm>
              <a:off x="5099694" y="493714"/>
              <a:ext cx="571580" cy="217550"/>
            </a:xfrm>
            <a:prstGeom prst="rect">
              <a:avLst/>
            </a:prstGeom>
          </p:spPr>
        </p:pic>
        <p:pic>
          <p:nvPicPr>
            <p:cNvPr id="56" name="Grafik 55"/>
            <p:cNvPicPr>
              <a:picLocks noChangeAspect="1"/>
            </p:cNvPicPr>
            <p:nvPr/>
          </p:nvPicPr>
          <p:blipFill>
            <a:blip r:embed="rId7"/>
            <a:stretch/>
          </p:blipFill>
          <p:spPr bwMode="auto">
            <a:xfrm>
              <a:off x="5544244" y="568326"/>
              <a:ext cx="160764" cy="144525"/>
            </a:xfrm>
            <a:prstGeom prst="rect">
              <a:avLst/>
            </a:prstGeom>
          </p:spPr>
        </p:pic>
        <p:pic>
          <p:nvPicPr>
            <p:cNvPr id="57" name="Grafik 56"/>
            <p:cNvPicPr>
              <a:picLocks noChangeAspect="1"/>
            </p:cNvPicPr>
            <p:nvPr/>
          </p:nvPicPr>
          <p:blipFill>
            <a:blip r:embed="rId7"/>
            <a:stretch/>
          </p:blipFill>
          <p:spPr bwMode="auto">
            <a:xfrm flipH="1">
              <a:off x="5067979" y="566737"/>
              <a:ext cx="160764" cy="144525"/>
            </a:xfrm>
            <a:prstGeom prst="rect">
              <a:avLst/>
            </a:prstGeom>
          </p:spPr>
        </p:pic>
      </p:grpSp>
      <p:sp>
        <p:nvSpPr>
          <p:cNvPr id="59" name="Textfeld 58"/>
          <p:cNvSpPr txBox="1"/>
          <p:nvPr/>
        </p:nvSpPr>
        <p:spPr bwMode="auto">
          <a:xfrm>
            <a:off x="7988967" y="1430666"/>
            <a:ext cx="3459536" cy="2092881"/>
          </a:xfrm>
          <a:prstGeom prst="rect">
            <a:avLst/>
          </a:prstGeom>
          <a:noFill/>
        </p:spPr>
        <p:txBody>
          <a:bodyPr wrap="square" rtlCol="0">
            <a:spAutoFit/>
          </a:bodyPr>
          <a:lstStyle/>
          <a:p>
            <a:pPr algn="ctr">
              <a:defRPr/>
            </a:pPr>
            <a:r>
              <a:rPr lang="de-DE" sz="2000" b="1"/>
              <a:t>Klicke auf die verschiedenen </a:t>
            </a:r>
            <a:endParaRPr/>
          </a:p>
          <a:p>
            <a:pPr algn="ctr">
              <a:defRPr/>
            </a:pPr>
            <a:r>
              <a:rPr lang="de-DE" sz="2000" b="1"/>
              <a:t>Hintergründe und probiere, welcher das beste Ergebnis bringt! </a:t>
            </a:r>
            <a:endParaRPr/>
          </a:p>
          <a:p>
            <a:pPr algn="ctr">
              <a:defRPr/>
            </a:pPr>
            <a:endParaRPr lang="de-DE" sz="1000" b="1"/>
          </a:p>
          <a:p>
            <a:pPr algn="ctr">
              <a:defRPr/>
            </a:pPr>
            <a:endParaRPr lang="de-DE" sz="2000" b="1"/>
          </a:p>
          <a:p>
            <a:pPr algn="ctr">
              <a:defRPr/>
            </a:pPr>
            <a:r>
              <a:rPr lang="de-DE" sz="2000" b="1"/>
              <a:t> </a:t>
            </a:r>
            <a:endParaRPr/>
          </a:p>
        </p:txBody>
      </p:sp>
      <p:sp>
        <p:nvSpPr>
          <p:cNvPr id="64" name="Rechteck 63">
            <a:hlinkClick r:id="rId8" action="ppaction://hlinksldjump"/>
          </p:cNvPr>
          <p:cNvSpPr/>
          <p:nvPr/>
        </p:nvSpPr>
        <p:spPr bwMode="auto">
          <a:xfrm>
            <a:off x="985670" y="56673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28" name="Rechteck 27"/>
          <p:cNvSpPr/>
          <p:nvPr/>
        </p:nvSpPr>
        <p:spPr bwMode="auto">
          <a:xfrm>
            <a:off x="4628298" y="2020394"/>
            <a:ext cx="2935401" cy="1906290"/>
          </a:xfrm>
          <a:prstGeom prst="rect">
            <a:avLst/>
          </a:prstGeom>
          <a:solidFill>
            <a:srgbClr val="FFFF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6" name="Rechteck 35">
            <a:hlinkClick r:id="rId3" action="ppaction://hlinksldjump"/>
          </p:cNvPr>
          <p:cNvSpPr/>
          <p:nvPr/>
        </p:nvSpPr>
        <p:spPr bwMode="auto">
          <a:xfrm>
            <a:off x="4628300" y="4262034"/>
            <a:ext cx="2935400" cy="190629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defRPr/>
            </a:pPr>
            <a:endParaRPr lang="de-DE"/>
          </a:p>
        </p:txBody>
      </p:sp>
      <p:sp>
        <p:nvSpPr>
          <p:cNvPr id="37" name="Rechteck 36">
            <a:hlinkClick r:id="rId4" action="ppaction://hlinksldjump"/>
          </p:cNvPr>
          <p:cNvSpPr/>
          <p:nvPr/>
        </p:nvSpPr>
        <p:spPr bwMode="auto">
          <a:xfrm>
            <a:off x="8270928" y="4262034"/>
            <a:ext cx="2935401" cy="19062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9" name="Textfeld 38"/>
          <p:cNvSpPr txBox="1"/>
          <p:nvPr/>
        </p:nvSpPr>
        <p:spPr bwMode="auto">
          <a:xfrm>
            <a:off x="1329762" y="6257925"/>
            <a:ext cx="2247218" cy="400110"/>
          </a:xfrm>
          <a:prstGeom prst="rect">
            <a:avLst/>
          </a:prstGeom>
          <a:noFill/>
        </p:spPr>
        <p:txBody>
          <a:bodyPr wrap="none" rtlCol="0">
            <a:spAutoFit/>
          </a:bodyPr>
          <a:lstStyle/>
          <a:p>
            <a:pPr algn="ctr">
              <a:defRPr/>
            </a:pPr>
            <a:r>
              <a:rPr lang="de-DE" sz="2000" b="1"/>
              <a:t>Gelber Hintergrund</a:t>
            </a:r>
            <a:endParaRPr/>
          </a:p>
        </p:txBody>
      </p:sp>
      <p:sp>
        <p:nvSpPr>
          <p:cNvPr id="40" name="Textfeld 39"/>
          <p:cNvSpPr txBox="1"/>
          <p:nvPr/>
        </p:nvSpPr>
        <p:spPr bwMode="auto">
          <a:xfrm>
            <a:off x="4784775" y="6257925"/>
            <a:ext cx="2622449" cy="400110"/>
          </a:xfrm>
          <a:prstGeom prst="rect">
            <a:avLst/>
          </a:prstGeom>
          <a:noFill/>
        </p:spPr>
        <p:txBody>
          <a:bodyPr wrap="none" rtlCol="0">
            <a:spAutoFit/>
          </a:bodyPr>
          <a:lstStyle/>
          <a:p>
            <a:pPr algn="ctr">
              <a:defRPr/>
            </a:pPr>
            <a:r>
              <a:rPr lang="de-DE" sz="2000" b="1"/>
              <a:t>Schwarzer Hintergrund</a:t>
            </a:r>
            <a:endParaRPr/>
          </a:p>
        </p:txBody>
      </p:sp>
      <p:sp>
        <p:nvSpPr>
          <p:cNvPr id="41" name="Textfeld 40"/>
          <p:cNvSpPr txBox="1"/>
          <p:nvPr/>
        </p:nvSpPr>
        <p:spPr bwMode="auto">
          <a:xfrm>
            <a:off x="8626243" y="6257925"/>
            <a:ext cx="2224776" cy="400110"/>
          </a:xfrm>
          <a:prstGeom prst="rect">
            <a:avLst/>
          </a:prstGeom>
          <a:noFill/>
        </p:spPr>
        <p:txBody>
          <a:bodyPr wrap="none" rtlCol="0">
            <a:spAutoFit/>
          </a:bodyPr>
          <a:lstStyle/>
          <a:p>
            <a:pPr algn="ctr">
              <a:defRPr/>
            </a:pPr>
            <a:r>
              <a:rPr lang="de-DE" sz="2000" b="1"/>
              <a:t>Blauer Hintergrund</a:t>
            </a:r>
            <a:endParaRPr/>
          </a:p>
        </p:txBody>
      </p:sp>
      <p:sp>
        <p:nvSpPr>
          <p:cNvPr id="38" name="Rechteck: abgerundete Ecken 37"/>
          <p:cNvSpPr/>
          <p:nvPr/>
        </p:nvSpPr>
        <p:spPr bwMode="auto">
          <a:xfrm>
            <a:off x="5243617" y="1602510"/>
            <a:ext cx="486936" cy="1988830"/>
          </a:xfrm>
          <a:prstGeom prst="roundRect">
            <a:avLst>
              <a:gd name="adj" fmla="val 16667"/>
            </a:avLst>
          </a:prstGeom>
          <a:solidFill>
            <a:schemeClr val="bg1">
              <a:lumMod val="8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42" name="Gruppieren 41"/>
          <p:cNvGrpSpPr/>
          <p:nvPr/>
        </p:nvGrpSpPr>
        <p:grpSpPr bwMode="auto">
          <a:xfrm>
            <a:off x="5169579" y="493714"/>
            <a:ext cx="637029" cy="3097625"/>
            <a:chOff x="5067979" y="493714"/>
            <a:chExt cx="637029" cy="3097625"/>
          </a:xfrm>
        </p:grpSpPr>
        <p:sp>
          <p:nvSpPr>
            <p:cNvPr id="43" name="Rechteck: abgerundete Ecken 42"/>
            <p:cNvSpPr/>
            <p:nvPr/>
          </p:nvSpPr>
          <p:spPr bwMode="auto">
            <a:xfrm>
              <a:off x="5142017" y="534773"/>
              <a:ext cx="486937" cy="3056566"/>
            </a:xfrm>
            <a:prstGeom prst="roundRect">
              <a:avLst>
                <a:gd name="adj" fmla="val 16667"/>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4" name="Grafik 43"/>
            <p:cNvPicPr>
              <a:picLocks noChangeAspect="1"/>
            </p:cNvPicPr>
            <p:nvPr/>
          </p:nvPicPr>
          <p:blipFill>
            <a:blip r:embed="rId5"/>
            <a:stretch/>
          </p:blipFill>
          <p:spPr bwMode="auto">
            <a:xfrm>
              <a:off x="5099694" y="493714"/>
              <a:ext cx="571580" cy="217550"/>
            </a:xfrm>
            <a:prstGeom prst="rect">
              <a:avLst/>
            </a:prstGeom>
          </p:spPr>
        </p:pic>
        <p:pic>
          <p:nvPicPr>
            <p:cNvPr id="45" name="Grafik 44"/>
            <p:cNvPicPr>
              <a:picLocks noChangeAspect="1"/>
            </p:cNvPicPr>
            <p:nvPr/>
          </p:nvPicPr>
          <p:blipFill>
            <a:blip r:embed="rId6"/>
            <a:stretch/>
          </p:blipFill>
          <p:spPr bwMode="auto">
            <a:xfrm>
              <a:off x="5544244" y="568326"/>
              <a:ext cx="160764" cy="144525"/>
            </a:xfrm>
            <a:prstGeom prst="rect">
              <a:avLst/>
            </a:prstGeom>
          </p:spPr>
        </p:pic>
        <p:pic>
          <p:nvPicPr>
            <p:cNvPr id="46" name="Grafik 45"/>
            <p:cNvPicPr>
              <a:picLocks noChangeAspect="1"/>
            </p:cNvPicPr>
            <p:nvPr/>
          </p:nvPicPr>
          <p:blipFill>
            <a:blip r:embed="rId6"/>
            <a:stretch/>
          </p:blipFill>
          <p:spPr bwMode="auto">
            <a:xfrm flipH="1">
              <a:off x="5067979" y="566737"/>
              <a:ext cx="160764" cy="144525"/>
            </a:xfrm>
            <a:prstGeom prst="rect">
              <a:avLst/>
            </a:prstGeom>
          </p:spPr>
        </p:pic>
      </p:grpSp>
      <p:sp>
        <p:nvSpPr>
          <p:cNvPr id="47" name="Rechteck: abgerundete Ecken 46"/>
          <p:cNvSpPr/>
          <p:nvPr/>
        </p:nvSpPr>
        <p:spPr bwMode="auto">
          <a:xfrm>
            <a:off x="6345126" y="1602509"/>
            <a:ext cx="486936" cy="1988830"/>
          </a:xfrm>
          <a:prstGeom prst="roundRect">
            <a:avLst>
              <a:gd name="adj" fmla="val 16667"/>
            </a:avLst>
          </a:prstGeom>
          <a:solidFill>
            <a:schemeClr val="bg1">
              <a:lumMod val="8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48" name="Gruppieren 47"/>
          <p:cNvGrpSpPr/>
          <p:nvPr/>
        </p:nvGrpSpPr>
        <p:grpSpPr bwMode="auto">
          <a:xfrm>
            <a:off x="6271088" y="493713"/>
            <a:ext cx="637029" cy="3097625"/>
            <a:chOff x="5067979" y="493714"/>
            <a:chExt cx="637029" cy="3097625"/>
          </a:xfrm>
        </p:grpSpPr>
        <p:sp>
          <p:nvSpPr>
            <p:cNvPr id="49" name="Rechteck: abgerundete Ecken 48"/>
            <p:cNvSpPr/>
            <p:nvPr/>
          </p:nvSpPr>
          <p:spPr bwMode="auto">
            <a:xfrm>
              <a:off x="5142017" y="534773"/>
              <a:ext cx="486937" cy="3056566"/>
            </a:xfrm>
            <a:prstGeom prst="roundRect">
              <a:avLst>
                <a:gd name="adj" fmla="val 16667"/>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0" name="Grafik 49"/>
            <p:cNvPicPr>
              <a:picLocks noChangeAspect="1"/>
            </p:cNvPicPr>
            <p:nvPr/>
          </p:nvPicPr>
          <p:blipFill>
            <a:blip r:embed="rId5"/>
            <a:stretch/>
          </p:blipFill>
          <p:spPr bwMode="auto">
            <a:xfrm>
              <a:off x="5099694" y="493714"/>
              <a:ext cx="571580" cy="217550"/>
            </a:xfrm>
            <a:prstGeom prst="rect">
              <a:avLst/>
            </a:prstGeom>
          </p:spPr>
        </p:pic>
        <p:pic>
          <p:nvPicPr>
            <p:cNvPr id="51" name="Grafik 50"/>
            <p:cNvPicPr>
              <a:picLocks noChangeAspect="1"/>
            </p:cNvPicPr>
            <p:nvPr/>
          </p:nvPicPr>
          <p:blipFill>
            <a:blip r:embed="rId6"/>
            <a:stretch/>
          </p:blipFill>
          <p:spPr bwMode="auto">
            <a:xfrm>
              <a:off x="5544244" y="568326"/>
              <a:ext cx="160764" cy="144525"/>
            </a:xfrm>
            <a:prstGeom prst="rect">
              <a:avLst/>
            </a:prstGeom>
          </p:spPr>
        </p:pic>
        <p:pic>
          <p:nvPicPr>
            <p:cNvPr id="52" name="Grafik 51"/>
            <p:cNvPicPr>
              <a:picLocks noChangeAspect="1"/>
            </p:cNvPicPr>
            <p:nvPr/>
          </p:nvPicPr>
          <p:blipFill>
            <a:blip r:embed="rId6"/>
            <a:stretch/>
          </p:blipFill>
          <p:spPr bwMode="auto">
            <a:xfrm flipH="1">
              <a:off x="5067979" y="566737"/>
              <a:ext cx="160764" cy="144525"/>
            </a:xfrm>
            <a:prstGeom prst="rect">
              <a:avLst/>
            </a:prstGeom>
          </p:spPr>
        </p:pic>
      </p:grpSp>
      <p:sp>
        <p:nvSpPr>
          <p:cNvPr id="53" name="Rechteck 52">
            <a:hlinkClick r:id="rId7" action="ppaction://hlinksldjump"/>
          </p:cNvPr>
          <p:cNvSpPr/>
          <p:nvPr/>
        </p:nvSpPr>
        <p:spPr bwMode="auto">
          <a:xfrm>
            <a:off x="985670" y="56673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35" name="Rechteck 34">
            <a:hlinkClick r:id="rId3" action="ppaction://hlinksldjump"/>
          </p:cNvPr>
          <p:cNvSpPr/>
          <p:nvPr/>
        </p:nvSpPr>
        <p:spPr bwMode="auto">
          <a:xfrm>
            <a:off x="985670" y="4262034"/>
            <a:ext cx="2935401" cy="1906290"/>
          </a:xfrm>
          <a:prstGeom prst="rect">
            <a:avLst/>
          </a:prstGeom>
          <a:solidFill>
            <a:srgbClr val="FFFF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6" name="Rechteck 35">
            <a:hlinkClick r:id="rId4" action="ppaction://hlinksldjump"/>
          </p:cNvPr>
          <p:cNvSpPr/>
          <p:nvPr/>
        </p:nvSpPr>
        <p:spPr bwMode="auto">
          <a:xfrm>
            <a:off x="4628300" y="4262034"/>
            <a:ext cx="2935400" cy="190629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defRPr/>
            </a:pPr>
            <a:endParaRPr lang="de-DE"/>
          </a:p>
        </p:txBody>
      </p:sp>
      <p:sp>
        <p:nvSpPr>
          <p:cNvPr id="37" name="Rechteck 36"/>
          <p:cNvSpPr/>
          <p:nvPr/>
        </p:nvSpPr>
        <p:spPr bwMode="auto">
          <a:xfrm>
            <a:off x="4628300" y="2020896"/>
            <a:ext cx="2935401" cy="19062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9" name="Textfeld 38"/>
          <p:cNvSpPr txBox="1"/>
          <p:nvPr/>
        </p:nvSpPr>
        <p:spPr bwMode="auto">
          <a:xfrm>
            <a:off x="1329762" y="6257925"/>
            <a:ext cx="2247218" cy="400110"/>
          </a:xfrm>
          <a:prstGeom prst="rect">
            <a:avLst/>
          </a:prstGeom>
          <a:noFill/>
        </p:spPr>
        <p:txBody>
          <a:bodyPr wrap="none" rtlCol="0">
            <a:spAutoFit/>
          </a:bodyPr>
          <a:lstStyle/>
          <a:p>
            <a:pPr algn="ctr">
              <a:defRPr/>
            </a:pPr>
            <a:r>
              <a:rPr lang="de-DE" sz="2000" b="1"/>
              <a:t>Gelber Hintergrund</a:t>
            </a:r>
            <a:endParaRPr/>
          </a:p>
        </p:txBody>
      </p:sp>
      <p:sp>
        <p:nvSpPr>
          <p:cNvPr id="40" name="Textfeld 39"/>
          <p:cNvSpPr txBox="1"/>
          <p:nvPr/>
        </p:nvSpPr>
        <p:spPr bwMode="auto">
          <a:xfrm>
            <a:off x="4784775" y="6257925"/>
            <a:ext cx="2622449" cy="400110"/>
          </a:xfrm>
          <a:prstGeom prst="rect">
            <a:avLst/>
          </a:prstGeom>
          <a:noFill/>
        </p:spPr>
        <p:txBody>
          <a:bodyPr wrap="none" rtlCol="0">
            <a:spAutoFit/>
          </a:bodyPr>
          <a:lstStyle/>
          <a:p>
            <a:pPr algn="ctr">
              <a:defRPr/>
            </a:pPr>
            <a:r>
              <a:rPr lang="de-DE" sz="2000" b="1"/>
              <a:t>Schwarzer Hintergrund</a:t>
            </a:r>
            <a:endParaRPr/>
          </a:p>
        </p:txBody>
      </p:sp>
      <p:sp>
        <p:nvSpPr>
          <p:cNvPr id="41" name="Textfeld 40"/>
          <p:cNvSpPr txBox="1"/>
          <p:nvPr/>
        </p:nvSpPr>
        <p:spPr bwMode="auto">
          <a:xfrm>
            <a:off x="8626243" y="6257925"/>
            <a:ext cx="2224776" cy="400110"/>
          </a:xfrm>
          <a:prstGeom prst="rect">
            <a:avLst/>
          </a:prstGeom>
          <a:noFill/>
        </p:spPr>
        <p:txBody>
          <a:bodyPr wrap="none" rtlCol="0">
            <a:spAutoFit/>
          </a:bodyPr>
          <a:lstStyle/>
          <a:p>
            <a:pPr algn="ctr">
              <a:defRPr/>
            </a:pPr>
            <a:r>
              <a:rPr lang="de-DE" sz="2000" b="1"/>
              <a:t>Blauer Hintergrund</a:t>
            </a:r>
            <a:endParaRPr/>
          </a:p>
        </p:txBody>
      </p:sp>
      <p:sp>
        <p:nvSpPr>
          <p:cNvPr id="28" name="Rechteck: abgerundete Ecken 27"/>
          <p:cNvSpPr/>
          <p:nvPr/>
        </p:nvSpPr>
        <p:spPr bwMode="auto">
          <a:xfrm>
            <a:off x="5243617" y="1602510"/>
            <a:ext cx="486936" cy="1988830"/>
          </a:xfrm>
          <a:prstGeom prst="roundRect">
            <a:avLst>
              <a:gd name="adj" fmla="val 16667"/>
            </a:avLst>
          </a:prstGeom>
          <a:solidFill>
            <a:schemeClr val="bg1">
              <a:lumMod val="8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38" name="Gruppieren 37"/>
          <p:cNvGrpSpPr/>
          <p:nvPr/>
        </p:nvGrpSpPr>
        <p:grpSpPr bwMode="auto">
          <a:xfrm>
            <a:off x="5169579" y="493714"/>
            <a:ext cx="637029" cy="3097625"/>
            <a:chOff x="5067979" y="493714"/>
            <a:chExt cx="637029" cy="3097625"/>
          </a:xfrm>
        </p:grpSpPr>
        <p:sp>
          <p:nvSpPr>
            <p:cNvPr id="42" name="Rechteck: abgerundete Ecken 41"/>
            <p:cNvSpPr/>
            <p:nvPr/>
          </p:nvSpPr>
          <p:spPr bwMode="auto">
            <a:xfrm>
              <a:off x="5142017" y="534773"/>
              <a:ext cx="486937" cy="3056566"/>
            </a:xfrm>
            <a:prstGeom prst="roundRect">
              <a:avLst>
                <a:gd name="adj" fmla="val 16667"/>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3" name="Grafik 42"/>
            <p:cNvPicPr>
              <a:picLocks noChangeAspect="1"/>
            </p:cNvPicPr>
            <p:nvPr/>
          </p:nvPicPr>
          <p:blipFill>
            <a:blip r:embed="rId5"/>
            <a:stretch/>
          </p:blipFill>
          <p:spPr bwMode="auto">
            <a:xfrm>
              <a:off x="5099694" y="493714"/>
              <a:ext cx="571580" cy="217550"/>
            </a:xfrm>
            <a:prstGeom prst="rect">
              <a:avLst/>
            </a:prstGeom>
          </p:spPr>
        </p:pic>
        <p:pic>
          <p:nvPicPr>
            <p:cNvPr id="44" name="Grafik 43"/>
            <p:cNvPicPr>
              <a:picLocks noChangeAspect="1"/>
            </p:cNvPicPr>
            <p:nvPr/>
          </p:nvPicPr>
          <p:blipFill>
            <a:blip r:embed="rId6"/>
            <a:stretch/>
          </p:blipFill>
          <p:spPr bwMode="auto">
            <a:xfrm>
              <a:off x="5544244" y="568326"/>
              <a:ext cx="160764" cy="144525"/>
            </a:xfrm>
            <a:prstGeom prst="rect">
              <a:avLst/>
            </a:prstGeom>
          </p:spPr>
        </p:pic>
        <p:pic>
          <p:nvPicPr>
            <p:cNvPr id="45" name="Grafik 44"/>
            <p:cNvPicPr>
              <a:picLocks noChangeAspect="1"/>
            </p:cNvPicPr>
            <p:nvPr/>
          </p:nvPicPr>
          <p:blipFill>
            <a:blip r:embed="rId6"/>
            <a:stretch/>
          </p:blipFill>
          <p:spPr bwMode="auto">
            <a:xfrm flipH="1">
              <a:off x="5067979" y="566737"/>
              <a:ext cx="160764" cy="144525"/>
            </a:xfrm>
            <a:prstGeom prst="rect">
              <a:avLst/>
            </a:prstGeom>
          </p:spPr>
        </p:pic>
      </p:grpSp>
      <p:sp>
        <p:nvSpPr>
          <p:cNvPr id="46" name="Rechteck: abgerundete Ecken 45"/>
          <p:cNvSpPr/>
          <p:nvPr/>
        </p:nvSpPr>
        <p:spPr bwMode="auto">
          <a:xfrm>
            <a:off x="6345126" y="1602509"/>
            <a:ext cx="486936" cy="1988830"/>
          </a:xfrm>
          <a:prstGeom prst="roundRect">
            <a:avLst>
              <a:gd name="adj" fmla="val 16667"/>
            </a:avLst>
          </a:prstGeom>
          <a:solidFill>
            <a:schemeClr val="bg1">
              <a:lumMod val="8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47" name="Gruppieren 46"/>
          <p:cNvGrpSpPr/>
          <p:nvPr/>
        </p:nvGrpSpPr>
        <p:grpSpPr bwMode="auto">
          <a:xfrm>
            <a:off x="6271088" y="493713"/>
            <a:ext cx="637029" cy="3097625"/>
            <a:chOff x="5067979" y="493714"/>
            <a:chExt cx="637029" cy="3097625"/>
          </a:xfrm>
        </p:grpSpPr>
        <p:sp>
          <p:nvSpPr>
            <p:cNvPr id="48" name="Rechteck: abgerundete Ecken 47"/>
            <p:cNvSpPr/>
            <p:nvPr/>
          </p:nvSpPr>
          <p:spPr bwMode="auto">
            <a:xfrm>
              <a:off x="5142017" y="534773"/>
              <a:ext cx="486937" cy="3056566"/>
            </a:xfrm>
            <a:prstGeom prst="roundRect">
              <a:avLst>
                <a:gd name="adj" fmla="val 16667"/>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9" name="Grafik 48"/>
            <p:cNvPicPr>
              <a:picLocks noChangeAspect="1"/>
            </p:cNvPicPr>
            <p:nvPr/>
          </p:nvPicPr>
          <p:blipFill>
            <a:blip r:embed="rId5"/>
            <a:stretch/>
          </p:blipFill>
          <p:spPr bwMode="auto">
            <a:xfrm>
              <a:off x="5099694" y="493714"/>
              <a:ext cx="571580" cy="217550"/>
            </a:xfrm>
            <a:prstGeom prst="rect">
              <a:avLst/>
            </a:prstGeom>
          </p:spPr>
        </p:pic>
        <p:pic>
          <p:nvPicPr>
            <p:cNvPr id="50" name="Grafik 49"/>
            <p:cNvPicPr>
              <a:picLocks noChangeAspect="1"/>
            </p:cNvPicPr>
            <p:nvPr/>
          </p:nvPicPr>
          <p:blipFill>
            <a:blip r:embed="rId6"/>
            <a:stretch/>
          </p:blipFill>
          <p:spPr bwMode="auto">
            <a:xfrm>
              <a:off x="5544244" y="568326"/>
              <a:ext cx="160764" cy="144525"/>
            </a:xfrm>
            <a:prstGeom prst="rect">
              <a:avLst/>
            </a:prstGeom>
          </p:spPr>
        </p:pic>
        <p:pic>
          <p:nvPicPr>
            <p:cNvPr id="51" name="Grafik 50"/>
            <p:cNvPicPr>
              <a:picLocks noChangeAspect="1"/>
            </p:cNvPicPr>
            <p:nvPr/>
          </p:nvPicPr>
          <p:blipFill>
            <a:blip r:embed="rId6"/>
            <a:stretch/>
          </p:blipFill>
          <p:spPr bwMode="auto">
            <a:xfrm flipH="1">
              <a:off x="5067979" y="566737"/>
              <a:ext cx="160764" cy="144525"/>
            </a:xfrm>
            <a:prstGeom prst="rect">
              <a:avLst/>
            </a:prstGeom>
          </p:spPr>
        </p:pic>
      </p:grpSp>
      <p:sp>
        <p:nvSpPr>
          <p:cNvPr id="52" name="Rechteck 51">
            <a:hlinkClick r:id="rId7" action="ppaction://hlinksldjump"/>
          </p:cNvPr>
          <p:cNvSpPr/>
          <p:nvPr/>
        </p:nvSpPr>
        <p:spPr bwMode="auto">
          <a:xfrm>
            <a:off x="985670" y="56673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36" name="Rechteck 35"/>
          <p:cNvSpPr/>
          <p:nvPr/>
        </p:nvSpPr>
        <p:spPr bwMode="auto">
          <a:xfrm>
            <a:off x="4628299" y="2019626"/>
            <a:ext cx="2935400" cy="190629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defRPr/>
            </a:pPr>
            <a:endParaRPr lang="de-DE"/>
          </a:p>
        </p:txBody>
      </p:sp>
      <p:sp>
        <p:nvSpPr>
          <p:cNvPr id="35" name="Rechteck 34">
            <a:hlinkClick r:id="rId3" action="ppaction://hlinksldjump"/>
          </p:cNvPr>
          <p:cNvSpPr/>
          <p:nvPr/>
        </p:nvSpPr>
        <p:spPr bwMode="auto">
          <a:xfrm>
            <a:off x="985670" y="4262034"/>
            <a:ext cx="2935401" cy="1906290"/>
          </a:xfrm>
          <a:prstGeom prst="rect">
            <a:avLst/>
          </a:prstGeom>
          <a:solidFill>
            <a:srgbClr val="FFFF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7" name="Rechteck 36">
            <a:hlinkClick r:id="rId4" action="ppaction://hlinksldjump"/>
          </p:cNvPr>
          <p:cNvSpPr/>
          <p:nvPr/>
        </p:nvSpPr>
        <p:spPr bwMode="auto">
          <a:xfrm>
            <a:off x="8270928" y="4262034"/>
            <a:ext cx="2935401" cy="19062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9" name="Textfeld 38"/>
          <p:cNvSpPr txBox="1"/>
          <p:nvPr/>
        </p:nvSpPr>
        <p:spPr bwMode="auto">
          <a:xfrm>
            <a:off x="1329762" y="6257925"/>
            <a:ext cx="2247218" cy="400110"/>
          </a:xfrm>
          <a:prstGeom prst="rect">
            <a:avLst/>
          </a:prstGeom>
          <a:noFill/>
        </p:spPr>
        <p:txBody>
          <a:bodyPr wrap="none" rtlCol="0">
            <a:spAutoFit/>
          </a:bodyPr>
          <a:lstStyle/>
          <a:p>
            <a:pPr algn="ctr">
              <a:defRPr/>
            </a:pPr>
            <a:r>
              <a:rPr lang="de-DE" sz="2000" b="1"/>
              <a:t>Gelber Hintergrund</a:t>
            </a:r>
            <a:endParaRPr/>
          </a:p>
        </p:txBody>
      </p:sp>
      <p:sp>
        <p:nvSpPr>
          <p:cNvPr id="40" name="Textfeld 39"/>
          <p:cNvSpPr txBox="1"/>
          <p:nvPr/>
        </p:nvSpPr>
        <p:spPr bwMode="auto">
          <a:xfrm>
            <a:off x="4784775" y="6257925"/>
            <a:ext cx="2622449" cy="400110"/>
          </a:xfrm>
          <a:prstGeom prst="rect">
            <a:avLst/>
          </a:prstGeom>
          <a:noFill/>
        </p:spPr>
        <p:txBody>
          <a:bodyPr wrap="none" rtlCol="0">
            <a:spAutoFit/>
          </a:bodyPr>
          <a:lstStyle/>
          <a:p>
            <a:pPr algn="ctr">
              <a:defRPr/>
            </a:pPr>
            <a:r>
              <a:rPr lang="de-DE" sz="2000" b="1"/>
              <a:t>Schwarzer Hintergrund</a:t>
            </a:r>
            <a:endParaRPr/>
          </a:p>
        </p:txBody>
      </p:sp>
      <p:sp>
        <p:nvSpPr>
          <p:cNvPr id="41" name="Textfeld 40"/>
          <p:cNvSpPr txBox="1"/>
          <p:nvPr/>
        </p:nvSpPr>
        <p:spPr bwMode="auto">
          <a:xfrm>
            <a:off x="8626243" y="6257925"/>
            <a:ext cx="2224776" cy="400110"/>
          </a:xfrm>
          <a:prstGeom prst="rect">
            <a:avLst/>
          </a:prstGeom>
          <a:noFill/>
        </p:spPr>
        <p:txBody>
          <a:bodyPr wrap="none" rtlCol="0">
            <a:spAutoFit/>
          </a:bodyPr>
          <a:lstStyle/>
          <a:p>
            <a:pPr algn="ctr">
              <a:defRPr/>
            </a:pPr>
            <a:r>
              <a:rPr lang="de-DE" sz="2000" b="1"/>
              <a:t>Blauer Hintergrund</a:t>
            </a:r>
            <a:endParaRPr/>
          </a:p>
        </p:txBody>
      </p:sp>
      <p:sp>
        <p:nvSpPr>
          <p:cNvPr id="56" name="Rechteck: abgerundete Ecken 55"/>
          <p:cNvSpPr/>
          <p:nvPr/>
        </p:nvSpPr>
        <p:spPr bwMode="auto">
          <a:xfrm>
            <a:off x="5243617" y="1602510"/>
            <a:ext cx="486936" cy="1988830"/>
          </a:xfrm>
          <a:prstGeom prst="roundRect">
            <a:avLst>
              <a:gd name="adj" fmla="val 16667"/>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57" name="Gruppieren 56"/>
          <p:cNvGrpSpPr/>
          <p:nvPr/>
        </p:nvGrpSpPr>
        <p:grpSpPr bwMode="auto">
          <a:xfrm>
            <a:off x="5169579" y="493714"/>
            <a:ext cx="637029" cy="3097625"/>
            <a:chOff x="5067979" y="493714"/>
            <a:chExt cx="637029" cy="3097625"/>
          </a:xfrm>
        </p:grpSpPr>
        <p:sp>
          <p:nvSpPr>
            <p:cNvPr id="58" name="Rechteck: abgerundete Ecken 57"/>
            <p:cNvSpPr/>
            <p:nvPr/>
          </p:nvSpPr>
          <p:spPr bwMode="auto">
            <a:xfrm>
              <a:off x="5142017" y="534773"/>
              <a:ext cx="486937" cy="3056566"/>
            </a:xfrm>
            <a:prstGeom prst="roundRect">
              <a:avLst>
                <a:gd name="adj" fmla="val 16667"/>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9" name="Grafik 58"/>
            <p:cNvPicPr>
              <a:picLocks noChangeAspect="1"/>
            </p:cNvPicPr>
            <p:nvPr/>
          </p:nvPicPr>
          <p:blipFill>
            <a:blip r:embed="rId5"/>
            <a:stretch/>
          </p:blipFill>
          <p:spPr bwMode="auto">
            <a:xfrm>
              <a:off x="5099694" y="493714"/>
              <a:ext cx="571580" cy="217550"/>
            </a:xfrm>
            <a:prstGeom prst="rect">
              <a:avLst/>
            </a:prstGeom>
            <a:ln>
              <a:noFill/>
            </a:ln>
          </p:spPr>
        </p:pic>
        <p:pic>
          <p:nvPicPr>
            <p:cNvPr id="60" name="Grafik 59"/>
            <p:cNvPicPr>
              <a:picLocks noChangeAspect="1"/>
            </p:cNvPicPr>
            <p:nvPr/>
          </p:nvPicPr>
          <p:blipFill>
            <a:blip r:embed="rId6"/>
            <a:stretch/>
          </p:blipFill>
          <p:spPr bwMode="auto">
            <a:xfrm>
              <a:off x="5544244" y="568326"/>
              <a:ext cx="160764" cy="144525"/>
            </a:xfrm>
            <a:prstGeom prst="rect">
              <a:avLst/>
            </a:prstGeom>
            <a:ln>
              <a:noFill/>
            </a:ln>
          </p:spPr>
        </p:pic>
        <p:pic>
          <p:nvPicPr>
            <p:cNvPr id="61" name="Grafik 60"/>
            <p:cNvPicPr>
              <a:picLocks noChangeAspect="1"/>
            </p:cNvPicPr>
            <p:nvPr/>
          </p:nvPicPr>
          <p:blipFill>
            <a:blip r:embed="rId6"/>
            <a:stretch/>
          </p:blipFill>
          <p:spPr bwMode="auto">
            <a:xfrm flipH="1">
              <a:off x="5067979" y="566737"/>
              <a:ext cx="160764" cy="144525"/>
            </a:xfrm>
            <a:prstGeom prst="rect">
              <a:avLst/>
            </a:prstGeom>
            <a:ln>
              <a:noFill/>
            </a:ln>
          </p:spPr>
        </p:pic>
      </p:grpSp>
      <p:sp>
        <p:nvSpPr>
          <p:cNvPr id="62" name="Rechteck: abgerundete Ecken 61"/>
          <p:cNvSpPr/>
          <p:nvPr/>
        </p:nvSpPr>
        <p:spPr bwMode="auto">
          <a:xfrm>
            <a:off x="6345126" y="1602509"/>
            <a:ext cx="486936" cy="1988830"/>
          </a:xfrm>
          <a:prstGeom prst="roundRect">
            <a:avLst>
              <a:gd name="adj" fmla="val 16667"/>
            </a:avLst>
          </a:prstGeom>
          <a:solidFill>
            <a:schemeClr val="bg1">
              <a:lumMod val="85000"/>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63" name="Gruppieren 62"/>
          <p:cNvGrpSpPr/>
          <p:nvPr/>
        </p:nvGrpSpPr>
        <p:grpSpPr bwMode="auto">
          <a:xfrm>
            <a:off x="6271088" y="493713"/>
            <a:ext cx="637029" cy="3097625"/>
            <a:chOff x="5067979" y="493714"/>
            <a:chExt cx="637029" cy="3097625"/>
          </a:xfrm>
        </p:grpSpPr>
        <p:sp>
          <p:nvSpPr>
            <p:cNvPr id="64" name="Rechteck: abgerundete Ecken 63"/>
            <p:cNvSpPr/>
            <p:nvPr/>
          </p:nvSpPr>
          <p:spPr bwMode="auto">
            <a:xfrm>
              <a:off x="5142017" y="534773"/>
              <a:ext cx="486937" cy="3056566"/>
            </a:xfrm>
            <a:prstGeom prst="roundRect">
              <a:avLst>
                <a:gd name="adj" fmla="val 16667"/>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5" name="Grafik 64"/>
            <p:cNvPicPr>
              <a:picLocks noChangeAspect="1"/>
            </p:cNvPicPr>
            <p:nvPr/>
          </p:nvPicPr>
          <p:blipFill>
            <a:blip r:embed="rId5"/>
            <a:stretch/>
          </p:blipFill>
          <p:spPr bwMode="auto">
            <a:xfrm>
              <a:off x="5099694" y="493714"/>
              <a:ext cx="571580" cy="217550"/>
            </a:xfrm>
            <a:prstGeom prst="rect">
              <a:avLst/>
            </a:prstGeom>
            <a:ln>
              <a:noFill/>
            </a:ln>
          </p:spPr>
        </p:pic>
        <p:pic>
          <p:nvPicPr>
            <p:cNvPr id="66" name="Grafik 65"/>
            <p:cNvPicPr>
              <a:picLocks noChangeAspect="1"/>
            </p:cNvPicPr>
            <p:nvPr/>
          </p:nvPicPr>
          <p:blipFill>
            <a:blip r:embed="rId6"/>
            <a:stretch/>
          </p:blipFill>
          <p:spPr bwMode="auto">
            <a:xfrm>
              <a:off x="5544244" y="568326"/>
              <a:ext cx="160764" cy="144525"/>
            </a:xfrm>
            <a:prstGeom prst="rect">
              <a:avLst/>
            </a:prstGeom>
            <a:ln>
              <a:noFill/>
            </a:ln>
          </p:spPr>
        </p:pic>
        <p:pic>
          <p:nvPicPr>
            <p:cNvPr id="67" name="Grafik 66"/>
            <p:cNvPicPr>
              <a:picLocks noChangeAspect="1"/>
            </p:cNvPicPr>
            <p:nvPr/>
          </p:nvPicPr>
          <p:blipFill>
            <a:blip r:embed="rId6"/>
            <a:stretch/>
          </p:blipFill>
          <p:spPr bwMode="auto">
            <a:xfrm flipH="1">
              <a:off x="5067979" y="566737"/>
              <a:ext cx="160764" cy="144525"/>
            </a:xfrm>
            <a:prstGeom prst="rect">
              <a:avLst/>
            </a:prstGeom>
            <a:ln>
              <a:noFill/>
            </a:ln>
          </p:spPr>
        </p:pic>
      </p:grpSp>
      <p:sp>
        <p:nvSpPr>
          <p:cNvPr id="68" name="Rechteck 67">
            <a:hlinkClick r:id="rId7" action="ppaction://hlinksldjump"/>
          </p:cNvPr>
          <p:cNvSpPr/>
          <p:nvPr/>
        </p:nvSpPr>
        <p:spPr bwMode="auto">
          <a:xfrm>
            <a:off x="985670" y="56673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815899" y="1088085"/>
            <a:ext cx="6477000" cy="3974132"/>
          </a:xfrm>
        </p:spPr>
        <p:txBody>
          <a:bodyPr/>
          <a:lstStyle/>
          <a:p>
            <a:pPr marL="0" indent="0" algn="just">
              <a:buNone/>
              <a:defRPr/>
            </a:pPr>
            <a:r>
              <a:rPr lang="de-DE"/>
              <a:t>Wie Sie sehen, ist in der Animation mit schwarzem Hintergrund ein deutlicher Un-terschied der Lösungen zu erkennen.  </a:t>
            </a:r>
            <a:endParaRPr/>
          </a:p>
          <a:p>
            <a:pPr marL="0" indent="0" algn="just">
              <a:buNone/>
              <a:defRPr/>
            </a:pPr>
            <a:endParaRPr lang="de-DE"/>
          </a:p>
          <a:p>
            <a:pPr marL="0" indent="0" algn="ctr">
              <a:buNone/>
              <a:defRPr/>
            </a:pPr>
            <a:r>
              <a:rPr lang="de-DE" b="1"/>
              <a:t>Probieren Sie nun in Ihrem Versuch ver-schiedene Hintergründe aus.</a:t>
            </a:r>
            <a:endParaRPr/>
          </a:p>
        </p:txBody>
      </p:sp>
      <p:sp>
        <p:nvSpPr>
          <p:cNvPr id="4" name="Rechteck 3"/>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 name="Rechteck 4">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pic>
        <p:nvPicPr>
          <p:cNvPr id="9" name="Grafik 8"/>
          <p:cNvPicPr>
            <a:picLocks noChangeAspect="1"/>
          </p:cNvPicPr>
          <p:nvPr/>
        </p:nvPicPr>
        <p:blipFill>
          <a:blip r:embed="rId4"/>
          <a:stretch/>
        </p:blipFill>
        <p:spPr bwMode="auto">
          <a:xfrm>
            <a:off x="7674690" y="1088085"/>
            <a:ext cx="3645655" cy="4188453"/>
          </a:xfrm>
          <a:prstGeom prst="rect">
            <a:avLst/>
          </a:prstGeom>
          <a:ln w="38100">
            <a:solidFill>
              <a:schemeClr val="tx1"/>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ctr">
              <a:defRPr/>
            </a:pPr>
            <a:r>
              <a:rPr lang="de-DE"/>
              <a:t>Quellen</a:t>
            </a:r>
            <a:endParaRPr/>
          </a:p>
        </p:txBody>
      </p:sp>
      <p:sp>
        <p:nvSpPr>
          <p:cNvPr id="3" name="Inhaltsplatzhalter 2"/>
          <p:cNvSpPr>
            <a:spLocks noGrp="1"/>
          </p:cNvSpPr>
          <p:nvPr>
            <p:ph idx="1"/>
          </p:nvPr>
        </p:nvSpPr>
        <p:spPr bwMode="auto"/>
        <p:txBody>
          <a:bodyPr/>
          <a:lstStyle/>
          <a:p>
            <a:pPr>
              <a:defRPr/>
            </a:pPr>
            <a:r>
              <a:rPr lang="de-DE" sz="1800">
                <a:latin typeface="Times New Roman"/>
                <a:ea typeface="Calibri"/>
              </a:rPr>
              <a:t>Sommer, A. (18. Juni 2023). </a:t>
            </a:r>
            <a:r>
              <a:rPr lang="de-DE" sz="1800" i="1">
                <a:latin typeface="Times New Roman"/>
                <a:ea typeface="Calibri"/>
              </a:rPr>
              <a:t>Versuch zu Trennverfahren .</a:t>
            </a:r>
            <a:r>
              <a:rPr lang="de-DE" sz="1800">
                <a:latin typeface="Times New Roman"/>
                <a:ea typeface="Calibri"/>
              </a:rPr>
              <a:t> Von Versuche und Experimente für das Fach Naturwissenschaften 5/6: https://www.desy.de/schule/schuelerlabore/standort_zeuthen/unterrichtsmaterialien/index_ger.html abgerufen</a:t>
            </a:r>
            <a:endParaRPr/>
          </a:p>
          <a:p>
            <a:pPr>
              <a:defRPr/>
            </a:pPr>
            <a:r>
              <a:rPr lang="de-DE" sz="1800">
                <a:latin typeface="Times New Roman"/>
                <a:ea typeface="Calibri"/>
              </a:rPr>
              <a:t>Krüger, D., Parchmann, I., &amp; Schecker, H. (2018). </a:t>
            </a:r>
            <a:r>
              <a:rPr lang="de-DE" sz="1800" i="1">
                <a:latin typeface="Times New Roman"/>
                <a:ea typeface="Calibri"/>
              </a:rPr>
              <a:t>Theorien in der naturwissenschaftsdidaktischen Forschung.</a:t>
            </a:r>
            <a:r>
              <a:rPr lang="de-DE" sz="1800">
                <a:latin typeface="Times New Roman"/>
                <a:ea typeface="Calibri"/>
              </a:rPr>
              <a:t> Berlin: Springer.</a:t>
            </a:r>
            <a:endParaRPr/>
          </a:p>
          <a:p>
            <a:pPr>
              <a:defRPr/>
            </a:pPr>
            <a:endParaRPr lang="de-DE" sz="1800">
              <a:latin typeface="Times New Roman"/>
              <a:ea typeface="Calibri"/>
            </a:endParaRPr>
          </a:p>
          <a:p>
            <a:pPr>
              <a:defRPr/>
            </a:pPr>
            <a:endParaRPr lang="de-DE"/>
          </a:p>
        </p:txBody>
      </p:sp>
      <p:sp>
        <p:nvSpPr>
          <p:cNvPr id="4" name="Textfeld 3"/>
          <p:cNvSpPr txBox="1"/>
          <p:nvPr/>
        </p:nvSpPr>
        <p:spPr bwMode="auto">
          <a:xfrm>
            <a:off x="1564372" y="5180474"/>
            <a:ext cx="9063250" cy="400110"/>
          </a:xfrm>
          <a:prstGeom prst="rect">
            <a:avLst/>
          </a:prstGeom>
          <a:noFill/>
        </p:spPr>
        <p:txBody>
          <a:bodyPr wrap="none" rtlCol="0">
            <a:spAutoFit/>
          </a:bodyPr>
          <a:lstStyle/>
          <a:p>
            <a:pPr algn="ctr">
              <a:defRPr/>
            </a:pPr>
            <a:r>
              <a:rPr lang="de-DE" sz="2000"/>
              <a:t>Bitte die Präsentation </a:t>
            </a:r>
            <a:r>
              <a:rPr lang="de-DE" sz="2000" b="1"/>
              <a:t>nicht</a:t>
            </a:r>
            <a:r>
              <a:rPr lang="de-DE" sz="2000"/>
              <a:t> </a:t>
            </a:r>
            <a:r>
              <a:rPr lang="de-DE" sz="2000" b="1"/>
              <a:t>schließen</a:t>
            </a:r>
            <a:r>
              <a:rPr lang="de-DE" sz="2000"/>
              <a:t>, damit wir Ihre Eintragungen speichern können</a:t>
            </a:r>
            <a:r>
              <a:rPr lang="de-DE"/>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804745" y="388149"/>
            <a:ext cx="10515600" cy="1325563"/>
          </a:xfrm>
        </p:spPr>
        <p:txBody>
          <a:bodyPr/>
          <a:lstStyle/>
          <a:p>
            <a:pPr algn="ctr">
              <a:defRPr/>
            </a:pPr>
            <a:r>
              <a:rPr lang="de-DE" b="1">
                <a:solidFill>
                  <a:srgbClr val="002060"/>
                </a:solidFill>
                <a:latin typeface="Calibri"/>
              </a:rPr>
              <a:t>Experiment 1</a:t>
            </a:r>
            <a:endParaRPr/>
          </a:p>
        </p:txBody>
      </p:sp>
      <p:sp>
        <p:nvSpPr>
          <p:cNvPr id="3" name="Inhaltsplatzhalter 2"/>
          <p:cNvSpPr>
            <a:spLocks noGrp="1"/>
          </p:cNvSpPr>
          <p:nvPr>
            <p:ph idx="1"/>
          </p:nvPr>
        </p:nvSpPr>
        <p:spPr bwMode="auto">
          <a:xfrm>
            <a:off x="804745" y="1848649"/>
            <a:ext cx="10515600" cy="4351338"/>
          </a:xfrm>
        </p:spPr>
        <p:txBody>
          <a:bodyPr/>
          <a:lstStyle/>
          <a:p>
            <a:pPr marL="0" indent="0" algn="just">
              <a:buNone/>
              <a:defRPr/>
            </a:pPr>
            <a:r>
              <a:rPr lang="de-DE"/>
              <a:t>Um die Frage der </a:t>
            </a:r>
            <a:r>
              <a:rPr lang="de-DE" b="1"/>
              <a:t>Wirkung von Tensiden </a:t>
            </a:r>
            <a:r>
              <a:rPr lang="de-DE"/>
              <a:t>zu klären, werden Sie folgen-des Experiment durchführen. </a:t>
            </a:r>
            <a:endParaRPr/>
          </a:p>
          <a:p>
            <a:pPr marL="0" indent="0" algn="just">
              <a:buNone/>
              <a:defRPr/>
            </a:pPr>
            <a:endParaRPr lang="de-DE" sz="600"/>
          </a:p>
          <a:p>
            <a:pPr marL="0" indent="0" algn="just">
              <a:buNone/>
              <a:defRPr/>
            </a:pPr>
            <a:r>
              <a:rPr lang="de-DE"/>
              <a:t>Dazu brauchen Sie: </a:t>
            </a:r>
            <a:endParaRPr/>
          </a:p>
          <a:p>
            <a:pPr marL="0" indent="0" algn="just">
              <a:buNone/>
              <a:defRPr/>
            </a:pPr>
            <a:r>
              <a:rPr lang="de-DE"/>
              <a:t>Zwei Reagenzgläser, zwei Bechergläser 100mL, Reagenzglasgestell, zwei Filterpapiere, zwei Glastrichter, Mörser und Pistell, Spatel, Wasser, Holzkohle, Spülmittel, Glasstab</a:t>
            </a:r>
            <a:endParaRPr/>
          </a:p>
        </p:txBody>
      </p:sp>
      <p:sp>
        <p:nvSpPr>
          <p:cNvPr id="4" name="Rechteck 3"/>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 name="Rechteck 4">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6" name="Rechteck 5">
            <a:hlinkClick r:id="rId4"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748989" y="687079"/>
            <a:ext cx="5177745" cy="4423530"/>
          </a:xfrm>
        </p:spPr>
        <p:txBody>
          <a:bodyPr>
            <a:normAutofit/>
          </a:bodyPr>
          <a:lstStyle/>
          <a:p>
            <a:pPr marL="0" indent="0" algn="just">
              <a:buNone/>
              <a:defRPr/>
            </a:pPr>
            <a:r>
              <a:rPr lang="de-DE"/>
              <a:t>Mörsern Sie die Holzkohle klein. Befüllen Sie die zwei Bechergläser mit jeweils etwa 10mL Wasser. Geben Sie nun die zerkleinerte Holzkohle hinzu, tropfen Sie in ei-nes der Bechergläser etwas Spül-mittel und rühren Sie mit dem Glasstab um. Reagenzgläser, Filter-papiere und Trichter werden wie auf der Abbildung zu sehen auf-gebaut. </a:t>
            </a:r>
            <a:endParaRPr/>
          </a:p>
          <a:p>
            <a:pPr algn="just">
              <a:defRPr/>
            </a:pPr>
            <a:endParaRPr lang="de-DE"/>
          </a:p>
        </p:txBody>
      </p:sp>
      <p:sp>
        <p:nvSpPr>
          <p:cNvPr id="5" name="Rechteck 4"/>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Rechteck 5">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7" name="Rechteck 6">
            <a:hlinkClick r:id="rId4"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
        <p:nvSpPr>
          <p:cNvPr id="11" name="Textfeld 10"/>
          <p:cNvSpPr txBox="1"/>
          <p:nvPr/>
        </p:nvSpPr>
        <p:spPr bwMode="auto">
          <a:xfrm>
            <a:off x="2798746" y="4888926"/>
            <a:ext cx="6594505" cy="707886"/>
          </a:xfrm>
          <a:prstGeom prst="rect">
            <a:avLst/>
          </a:prstGeom>
          <a:noFill/>
        </p:spPr>
        <p:txBody>
          <a:bodyPr wrap="square">
            <a:spAutoFit/>
          </a:bodyPr>
          <a:lstStyle/>
          <a:p>
            <a:pPr algn="ctr">
              <a:defRPr/>
            </a:pPr>
            <a:r>
              <a:rPr lang="de-DE" sz="2000" b="1"/>
              <a:t>Sie wissen nicht mehr, wie ein Filterpapier gefaltet wird? </a:t>
            </a:r>
            <a:endParaRPr/>
          </a:p>
          <a:p>
            <a:pPr algn="ctr">
              <a:defRPr/>
            </a:pPr>
            <a:r>
              <a:rPr lang="de-DE" sz="2000" b="1"/>
              <a:t>Kein Problem! Mit </a:t>
            </a:r>
            <a:r>
              <a:rPr lang="de-DE" sz="2000" b="1" u="sng">
                <a:hlinkClick r:id="rId5" action="ppaction://hlinksldjump" tooltip="ppaction://hlinksldjumpslide28"/>
              </a:rPr>
              <a:t>diesem</a:t>
            </a:r>
            <a:r>
              <a:rPr lang="de-DE" sz="2000" b="1"/>
              <a:t> Klick erhalten Sie eine Anleitung. </a:t>
            </a:r>
            <a:endParaRPr/>
          </a:p>
        </p:txBody>
      </p:sp>
      <p:pic>
        <p:nvPicPr>
          <p:cNvPr id="2" name="Grafik 1" descr="Ein Bild, das Diagramm enthält.&#10;&#10;Automatisch generierte Beschreibung"/>
          <p:cNvPicPr>
            <a:picLocks noChangeAspect="1"/>
          </p:cNvPicPr>
          <p:nvPr/>
        </p:nvPicPr>
        <p:blipFill>
          <a:blip r:embed="rId6"/>
          <a:srcRect t="20784"/>
          <a:stretch/>
        </p:blipFill>
        <p:spPr bwMode="auto">
          <a:xfrm>
            <a:off x="6069284" y="1505415"/>
            <a:ext cx="5251061" cy="2679862"/>
          </a:xfrm>
          <a:prstGeom prst="rect">
            <a:avLst/>
          </a:prstGeom>
          <a:ln w="28575">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lgn="ctr">
              <a:defRPr/>
            </a:pPr>
            <a:r>
              <a:rPr lang="de-DE" sz="3600" b="1">
                <a:latin typeface="Calibri"/>
              </a:rPr>
              <a:t>Zu jedem richtigen Experiment gehört eine Hypothese</a:t>
            </a:r>
            <a:endParaRPr/>
          </a:p>
        </p:txBody>
      </p:sp>
      <p:sp>
        <p:nvSpPr>
          <p:cNvPr id="3" name="Inhaltsplatzhalter 2"/>
          <p:cNvSpPr>
            <a:spLocks noGrp="1"/>
          </p:cNvSpPr>
          <p:nvPr>
            <p:ph idx="1"/>
          </p:nvPr>
        </p:nvSpPr>
        <p:spPr bwMode="auto">
          <a:xfrm>
            <a:off x="738187" y="1576804"/>
            <a:ext cx="10615614" cy="4351338"/>
          </a:xfrm>
        </p:spPr>
        <p:txBody>
          <a:bodyPr/>
          <a:lstStyle/>
          <a:p>
            <a:pPr marL="0" indent="0" algn="just">
              <a:buNone/>
              <a:defRPr/>
            </a:pPr>
            <a:r>
              <a:rPr lang="de-DE"/>
              <a:t>Stellen Sie eine begründete Hypothese auf, was beim </a:t>
            </a:r>
            <a:r>
              <a:rPr lang="de-DE" b="1"/>
              <a:t>Filtrieren der verschiedenen Lösungen </a:t>
            </a:r>
            <a:r>
              <a:rPr lang="de-DE"/>
              <a:t>passieren wird. Schreibe deine Hypothese hier auf: </a:t>
            </a:r>
            <a:endParaRPr/>
          </a:p>
          <a:p>
            <a:pPr marL="0" indent="0" algn="just">
              <a:buNone/>
              <a:defRPr/>
            </a:pPr>
            <a:endParaRPr lang="de-DE"/>
          </a:p>
          <a:p>
            <a:pPr marL="0" indent="0" algn="just">
              <a:buNone/>
              <a:defRPr/>
            </a:pPr>
            <a:endParaRPr lang="de-DE"/>
          </a:p>
          <a:p>
            <a:pPr marL="0" indent="0" algn="just">
              <a:buNone/>
              <a:defRPr/>
            </a:pPr>
            <a:endParaRPr lang="de-DE"/>
          </a:p>
          <a:p>
            <a:pPr marL="0" indent="0" algn="ctr">
              <a:buNone/>
              <a:defRPr/>
            </a:pPr>
            <a:endParaRPr lang="de-DE" sz="900"/>
          </a:p>
          <a:p>
            <a:pPr marL="0" indent="0" algn="ctr">
              <a:buNone/>
              <a:defRPr/>
            </a:pPr>
            <a:r>
              <a:rPr lang="de-DE" sz="2000"/>
              <a:t>Wenn Sie nicht mehr wissen, was genau eine Hypothese ist, klicken Sie </a:t>
            </a:r>
            <a:r>
              <a:rPr lang="de-DE" sz="2000" u="sng">
                <a:hlinkClick r:id="rId3" action="ppaction://hlinksldjump" tooltip="ppaction://hlinksldjumpslide29"/>
              </a:rPr>
              <a:t>hier</a:t>
            </a:r>
            <a:r>
              <a:rPr lang="de-DE" sz="2000"/>
              <a:t>.</a:t>
            </a:r>
            <a:endParaRPr/>
          </a:p>
        </p:txBody>
      </p:sp>
      <p:sp>
        <p:nvSpPr>
          <p:cNvPr id="4" name="Rechteck 3"/>
          <p:cNvSpPr/>
          <p:nvPr/>
        </p:nvSpPr>
        <p:spPr bwMode="auto">
          <a:xfrm>
            <a:off x="1069181" y="2935820"/>
            <a:ext cx="9953625" cy="1325563"/>
          </a:xfrm>
          <a:prstGeom prst="rect">
            <a:avLst/>
          </a:prstGeom>
          <a:solidFill>
            <a:schemeClr val="accent1">
              <a:lumMod val="20000"/>
              <a:lumOff val="80000"/>
            </a:schemeClr>
          </a:solidFill>
          <a:ln w="19050">
            <a:solidFill>
              <a:schemeClr val="tx1"/>
            </a:solidFill>
          </a:ln>
          <a:effectLst>
            <a:glow rad="63500">
              <a:schemeClr val="accent3">
                <a:satMod val="175000"/>
                <a:alpha val="40000"/>
              </a:schemeClr>
            </a:glow>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 name="Rechteck 4"/>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Rechteck 5">
            <a:hlinkClick r:id="rId4"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7" name="Rechteck 6">
            <a:hlinkClick r:id="rId5"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pic>
        <p:nvPicPr>
          <p:cNvPr id="11" name="Grafik 10" descr="Klemmbrett mit einfarbiger Füllung"/>
          <p:cNvPicPr>
            <a:picLocks noChangeAspect="1"/>
          </p:cNvPicPr>
          <p:nvPr/>
        </p:nvPicPr>
        <p:blipFill>
          <a:blip r:embed="rId6">
            <a:extLst>
              <a:ext uri="{96DAC541-7B7A-43D3-8B79-37D633B846F1}">
                <asvg:svgBlip xmlns:asvg="http://schemas.microsoft.com/office/drawing/2016/SVG/main" r:embed="rId7"/>
              </a:ext>
            </a:extLst>
          </a:blip>
          <a:stretch/>
        </p:blipFill>
        <p:spPr bwMode="auto">
          <a:xfrm>
            <a:off x="339626" y="3289189"/>
            <a:ext cx="618823" cy="618823"/>
          </a:xfrm>
          <a:prstGeom prst="rect">
            <a:avLst/>
          </a:prstGeom>
        </p:spPr>
      </p:pic>
      <p:sp>
        <p:nvSpPr>
          <p:cNvPr id="8" name="Rechteck 7">
            <a:hlinkClick r:id="rId8" action="ppaction://hlinksldjump"/>
          </p:cNvPr>
          <p:cNvSpPr/>
          <p:nvPr/>
        </p:nvSpPr>
        <p:spPr bwMode="auto">
          <a:xfrm>
            <a:off x="4423623" y="5929138"/>
            <a:ext cx="3344754" cy="476981"/>
          </a:xfrm>
          <a:prstGeom prst="rect">
            <a:avLst/>
          </a:prstGeom>
          <a:solidFill>
            <a:schemeClr val="tx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Versuch bereits durchgeführt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804745" y="710502"/>
            <a:ext cx="10515600" cy="4731293"/>
          </a:xfrm>
        </p:spPr>
        <p:txBody>
          <a:bodyPr>
            <a:normAutofit/>
          </a:bodyPr>
          <a:lstStyle/>
          <a:p>
            <a:pPr marL="0" indent="0" algn="just">
              <a:buNone/>
              <a:defRPr/>
            </a:pPr>
            <a:r>
              <a:rPr lang="de-DE"/>
              <a:t>Führen Sie nun die Filtration durch und </a:t>
            </a:r>
            <a:r>
              <a:rPr lang="de-DE" b="1"/>
              <a:t>notieren</a:t>
            </a:r>
            <a:r>
              <a:rPr lang="de-DE"/>
              <a:t> Sie sich </a:t>
            </a:r>
            <a:r>
              <a:rPr lang="de-DE" b="1"/>
              <a:t>alle</a:t>
            </a:r>
            <a:r>
              <a:rPr lang="de-DE"/>
              <a:t> Beobach-tungen, die Ihnen auffallen.</a:t>
            </a:r>
            <a:endParaRPr/>
          </a:p>
          <a:p>
            <a:pPr algn="just">
              <a:defRPr/>
            </a:pPr>
            <a:endParaRPr lang="de-DE"/>
          </a:p>
          <a:p>
            <a:pPr marL="0" indent="0" algn="just">
              <a:buNone/>
              <a:defRPr/>
            </a:pPr>
            <a:r>
              <a:rPr lang="de-DE"/>
              <a:t> </a:t>
            </a:r>
            <a:endParaRPr/>
          </a:p>
          <a:p>
            <a:pPr marL="0" indent="0" algn="just">
              <a:buNone/>
              <a:defRPr/>
            </a:pPr>
            <a:endParaRPr lang="de-DE"/>
          </a:p>
          <a:p>
            <a:pPr marL="0" indent="0" algn="just">
              <a:buNone/>
              <a:defRPr/>
            </a:pPr>
            <a:endParaRPr lang="de-DE"/>
          </a:p>
          <a:p>
            <a:pPr marL="0" indent="0" algn="just">
              <a:buNone/>
              <a:defRPr/>
            </a:pPr>
            <a:endParaRPr lang="de-DE"/>
          </a:p>
        </p:txBody>
      </p:sp>
      <p:sp>
        <p:nvSpPr>
          <p:cNvPr id="4" name="Rechteck 3"/>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Rechteck 5">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7" name="Rechteck 6">
            <a:hlinkClick r:id="rId4"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
        <p:nvSpPr>
          <p:cNvPr id="8" name="Rechteck 7"/>
          <p:cNvSpPr/>
          <p:nvPr/>
        </p:nvSpPr>
        <p:spPr bwMode="auto">
          <a:xfrm>
            <a:off x="1119186" y="1686881"/>
            <a:ext cx="9953625" cy="2739249"/>
          </a:xfrm>
          <a:prstGeom prst="rect">
            <a:avLst/>
          </a:prstGeom>
          <a:solidFill>
            <a:schemeClr val="accent1">
              <a:lumMod val="20000"/>
              <a:lumOff val="80000"/>
            </a:schemeClr>
          </a:solidFill>
          <a:ln w="19050">
            <a:solidFill>
              <a:schemeClr val="tx1"/>
            </a:solidFill>
          </a:ln>
          <a:effectLst>
            <a:glow rad="63500">
              <a:schemeClr val="accent3">
                <a:satMod val="175000"/>
                <a:alpha val="40000"/>
              </a:schemeClr>
            </a:glow>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Textfeld 9"/>
          <p:cNvSpPr txBox="1"/>
          <p:nvPr/>
        </p:nvSpPr>
        <p:spPr bwMode="auto">
          <a:xfrm>
            <a:off x="2172163" y="4612363"/>
            <a:ext cx="7780763" cy="1015663"/>
          </a:xfrm>
          <a:prstGeom prst="rect">
            <a:avLst/>
          </a:prstGeom>
          <a:noFill/>
        </p:spPr>
        <p:txBody>
          <a:bodyPr wrap="square">
            <a:spAutoFit/>
          </a:bodyPr>
          <a:lstStyle/>
          <a:p>
            <a:pPr marL="0" indent="0" algn="ctr">
              <a:buNone/>
              <a:defRPr/>
            </a:pPr>
            <a:r>
              <a:rPr lang="de-DE" sz="2000"/>
              <a:t>Sie können keinen Unterschied erkennen? Überlegen Sie sich, was getan werden kann, um diesen besser erkennbar zu machen. Besprechen Sie gemeinsam Ihre Ideen. Wenn Ihnen nichts einfällt, klicken Sie </a:t>
            </a:r>
            <a:r>
              <a:rPr lang="de-DE" sz="2000" u="sng">
                <a:hlinkClick r:id="rId5" action="ppaction://hlinksldjump" tooltip="ppaction://hlinksldjumpslide30"/>
              </a:rPr>
              <a:t>hier</a:t>
            </a:r>
            <a:r>
              <a:rPr lang="de-DE" sz="2000"/>
              <a:t>. </a:t>
            </a:r>
            <a:endParaRPr/>
          </a:p>
        </p:txBody>
      </p:sp>
      <p:pic>
        <p:nvPicPr>
          <p:cNvPr id="11" name="Grafik 10" descr="Klemmbrett mit einfarbiger Füllung"/>
          <p:cNvPicPr>
            <a:picLocks noChangeAspect="1"/>
          </p:cNvPicPr>
          <p:nvPr/>
        </p:nvPicPr>
        <p:blipFill>
          <a:blip r:embed="rId6"/>
          <a:stretch/>
        </p:blipFill>
        <p:spPr bwMode="auto">
          <a:xfrm>
            <a:off x="339626" y="2747093"/>
            <a:ext cx="618823" cy="6188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838198" y="996156"/>
            <a:ext cx="10515600" cy="2631464"/>
          </a:xfrm>
        </p:spPr>
        <p:txBody>
          <a:bodyPr/>
          <a:lstStyle/>
          <a:p>
            <a:pPr marL="0" indent="0" algn="just">
              <a:buNone/>
              <a:defRPr/>
            </a:pPr>
            <a:r>
              <a:rPr lang="de-DE"/>
              <a:t>Erinnern Sie sich zurück an Ihre Hypothese und überlegen Sie sich, ob Ihre Vermutung durch das Experiment bestätigt werden kann. Passen Sie die Hypothese anderenfalls an.</a:t>
            </a:r>
            <a:endParaRPr/>
          </a:p>
          <a:p>
            <a:pPr algn="just">
              <a:defRPr/>
            </a:pPr>
            <a:endParaRPr lang="de-DE"/>
          </a:p>
          <a:p>
            <a:pPr algn="just">
              <a:defRPr/>
            </a:pPr>
            <a:endParaRPr lang="de-DE"/>
          </a:p>
          <a:p>
            <a:pPr marL="0" indent="0" algn="just">
              <a:buNone/>
              <a:defRPr/>
            </a:pPr>
            <a:endParaRPr lang="de-DE" u="sng"/>
          </a:p>
        </p:txBody>
      </p:sp>
      <p:sp>
        <p:nvSpPr>
          <p:cNvPr id="5" name="Rechteck 4"/>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Rechteck 5">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7" name="Rechteck 6">
            <a:hlinkClick r:id="rId4"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Weiter</a:t>
            </a:r>
            <a:endParaRPr/>
          </a:p>
        </p:txBody>
      </p:sp>
      <p:sp>
        <p:nvSpPr>
          <p:cNvPr id="9" name="Textfeld 8"/>
          <p:cNvSpPr txBox="1"/>
          <p:nvPr/>
        </p:nvSpPr>
        <p:spPr bwMode="auto">
          <a:xfrm>
            <a:off x="3049249" y="4372183"/>
            <a:ext cx="6093500" cy="400110"/>
          </a:xfrm>
          <a:prstGeom prst="rect">
            <a:avLst/>
          </a:prstGeom>
          <a:noFill/>
        </p:spPr>
        <p:txBody>
          <a:bodyPr wrap="square">
            <a:spAutoFit/>
          </a:bodyPr>
          <a:lstStyle/>
          <a:p>
            <a:pPr marL="0" indent="0" algn="ctr">
              <a:buNone/>
              <a:defRPr/>
            </a:pPr>
            <a:r>
              <a:rPr lang="de-DE" sz="2000" u="sng">
                <a:hlinkClick r:id="rId5" action="ppaction://hlinksldjump" tooltip="ppaction://hlinksldjumpslide5"/>
              </a:rPr>
              <a:t>Hier</a:t>
            </a:r>
            <a:r>
              <a:rPr lang="de-DE" sz="2000"/>
              <a:t> können Sie ihre Hypothese nochmal ansehen.</a:t>
            </a:r>
            <a:endParaRPr/>
          </a:p>
        </p:txBody>
      </p:sp>
      <p:sp>
        <p:nvSpPr>
          <p:cNvPr id="10" name="Rechteck 9"/>
          <p:cNvSpPr/>
          <p:nvPr/>
        </p:nvSpPr>
        <p:spPr bwMode="auto">
          <a:xfrm>
            <a:off x="1119186" y="2451379"/>
            <a:ext cx="9953625" cy="1643336"/>
          </a:xfrm>
          <a:prstGeom prst="rect">
            <a:avLst/>
          </a:prstGeom>
          <a:solidFill>
            <a:schemeClr val="accent1">
              <a:lumMod val="20000"/>
              <a:lumOff val="80000"/>
            </a:schemeClr>
          </a:solidFill>
          <a:ln w="19050">
            <a:solidFill>
              <a:schemeClr val="tx1"/>
            </a:solidFill>
          </a:ln>
          <a:effectLst>
            <a:glow rad="63500">
              <a:schemeClr val="accent3">
                <a:satMod val="175000"/>
                <a:alpha val="40000"/>
              </a:schemeClr>
            </a:glow>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1" name="Grafik 10" descr="Klemmbrett mit einfarbiger Füllung"/>
          <p:cNvPicPr>
            <a:picLocks noChangeAspect="1"/>
          </p:cNvPicPr>
          <p:nvPr/>
        </p:nvPicPr>
        <p:blipFill>
          <a:blip r:embed="rId6"/>
          <a:stretch/>
        </p:blipFill>
        <p:spPr bwMode="auto">
          <a:xfrm>
            <a:off x="339626" y="2963635"/>
            <a:ext cx="618823" cy="6188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1488529"/>
            <a:ext cx="10515600" cy="1325563"/>
          </a:xfrm>
        </p:spPr>
        <p:txBody>
          <a:bodyPr/>
          <a:lstStyle/>
          <a:p>
            <a:pPr algn="ctr">
              <a:defRPr/>
            </a:pPr>
            <a:r>
              <a:rPr lang="de-DE" b="1">
                <a:latin typeface="Calibri"/>
              </a:rPr>
              <a:t>Was passiert auf Teilchenebene?</a:t>
            </a:r>
            <a:endParaRPr/>
          </a:p>
        </p:txBody>
      </p:sp>
      <p:sp>
        <p:nvSpPr>
          <p:cNvPr id="3" name="Inhaltsplatzhalter 2"/>
          <p:cNvSpPr>
            <a:spLocks noGrp="1"/>
          </p:cNvSpPr>
          <p:nvPr>
            <p:ph idx="1"/>
          </p:nvPr>
        </p:nvSpPr>
        <p:spPr bwMode="auto">
          <a:xfrm>
            <a:off x="838200" y="2754159"/>
            <a:ext cx="10515600" cy="1669794"/>
          </a:xfrm>
        </p:spPr>
        <p:txBody>
          <a:bodyPr/>
          <a:lstStyle/>
          <a:p>
            <a:pPr marL="0" indent="0" algn="just">
              <a:buNone/>
              <a:defRPr/>
            </a:pPr>
            <a:r>
              <a:rPr lang="de-DE"/>
              <a:t>Um eine Erklärung auf Teilchenebene formulieren zu können, klicken Sie auf die richtige Aussage, was als nächstes passieren wird. </a:t>
            </a:r>
            <a:endParaRPr/>
          </a:p>
        </p:txBody>
      </p:sp>
      <p:sp>
        <p:nvSpPr>
          <p:cNvPr id="4" name="Rechteck 3"/>
          <p:cNvSpPr/>
          <p:nvPr/>
        </p:nvSpPr>
        <p:spPr bwMode="auto">
          <a:xfrm>
            <a:off x="871654" y="5814258"/>
            <a:ext cx="10448691" cy="682399"/>
          </a:xfrm>
          <a:prstGeom prst="rect">
            <a:avLst/>
          </a:prstGeom>
          <a:solidFill>
            <a:srgbClr val="307A5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 name="Rechteck 4">
            <a:hlinkClick r:id="rId3" action="ppaction://hlinksldjump"/>
          </p:cNvPr>
          <p:cNvSpPr/>
          <p:nvPr/>
        </p:nvSpPr>
        <p:spPr bwMode="auto">
          <a:xfrm>
            <a:off x="958449" y="5916966"/>
            <a:ext cx="1952046" cy="476981"/>
          </a:xfrm>
          <a:prstGeom prst="rect">
            <a:avLst/>
          </a:prstGeom>
          <a:solidFill>
            <a:srgbClr val="94CC9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Zurück</a:t>
            </a:r>
            <a:endParaRPr/>
          </a:p>
        </p:txBody>
      </p:sp>
      <p:sp>
        <p:nvSpPr>
          <p:cNvPr id="9" name="Rechteck 8">
            <a:hlinkClick r:id="rId4" action="ppaction://hlinksldjump"/>
          </p:cNvPr>
          <p:cNvSpPr/>
          <p:nvPr/>
        </p:nvSpPr>
        <p:spPr bwMode="auto">
          <a:xfrm>
            <a:off x="9281505" y="5916966"/>
            <a:ext cx="1952046" cy="476981"/>
          </a:xfrm>
          <a:prstGeom prst="rect">
            <a:avLst/>
          </a:prstGeom>
          <a:solidFill>
            <a:srgbClr val="A6D4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rPr>
              <a:t>Pack ma‘s</a:t>
            </a: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1520</Words>
  <Application>Microsoft Office PowerPoint</Application>
  <PresentationFormat>Breitbild</PresentationFormat>
  <Paragraphs>237</Paragraphs>
  <Slides>37</Slides>
  <Notes>37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37</vt:i4>
      </vt:variant>
    </vt:vector>
  </HeadingPairs>
  <TitlesOfParts>
    <vt:vector size="43" baseType="lpstr">
      <vt:lpstr>Arial</vt:lpstr>
      <vt:lpstr>Calibri</vt:lpstr>
      <vt:lpstr>Calibri Light</vt:lpstr>
      <vt:lpstr>Times New Roman</vt:lpstr>
      <vt:lpstr>Tw Cen MT</vt:lpstr>
      <vt:lpstr>Office</vt:lpstr>
      <vt:lpstr>PowerPoint-Präsentation</vt:lpstr>
      <vt:lpstr>PowerPoint-Präsentation</vt:lpstr>
      <vt:lpstr>PowerPoint-Präsentation</vt:lpstr>
      <vt:lpstr>Experiment 1</vt:lpstr>
      <vt:lpstr>PowerPoint-Präsentation</vt:lpstr>
      <vt:lpstr>Zu jedem richtigen Experiment gehört eine Hypothese</vt:lpstr>
      <vt:lpstr>PowerPoint-Präsentation</vt:lpstr>
      <vt:lpstr>PowerPoint-Präsentation</vt:lpstr>
      <vt:lpstr>Was passiert auf Teilchenebene?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Versuch 2</vt:lpstr>
      <vt:lpstr>PowerPoint-Präsentation</vt:lpstr>
      <vt:lpstr>Beobachtungen</vt:lpstr>
      <vt:lpstr>Eine Runde geht noch!</vt:lpstr>
      <vt:lpstr>PowerPoint-Präsentation</vt:lpstr>
      <vt:lpstr>PowerPoint-Präsentation</vt:lpstr>
      <vt:lpstr>PowerPoint-Präsentation</vt:lpstr>
      <vt:lpstr>Entsorgung</vt:lpstr>
      <vt:lpstr>Falten eines Filterpapiers</vt:lpstr>
      <vt:lpstr>Formulieren einer Hypothese</vt:lpstr>
      <vt:lpstr>Unterschiede besser sichtbar machen</vt:lpstr>
      <vt:lpstr>PowerPoint-Präsentation</vt:lpstr>
      <vt:lpstr>PowerPoint-Präsentation</vt:lpstr>
      <vt:lpstr>PowerPoint-Präsentation</vt:lpstr>
      <vt:lpstr>PowerPoint-Präsentation</vt:lpstr>
      <vt:lpstr>PowerPoint-Präsentation</vt:lpstr>
      <vt:lpstr>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Sollfrank</dc:creator>
  <cp:lastModifiedBy>Forster, Katharina</cp:lastModifiedBy>
  <cp:revision>106</cp:revision>
  <dcterms:created xsi:type="dcterms:W3CDTF">2023-07-05T13:25:38Z</dcterms:created>
  <dcterms:modified xsi:type="dcterms:W3CDTF">2025-02-18T13:39:15Z</dcterms:modified>
</cp:coreProperties>
</file>