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4"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93296810-A885-4BE3-A3E7-6D5BEEA58F35}" styleName="Mittlere Formatvorlage 2 - Akzent 6">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fill>
          <a:solidFill>
            <a:schemeClr val="accent6">
              <a:tint val="40000"/>
            </a:schemeClr>
          </a:solidFill>
        </a:fill>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a:solidFill>
                <a:schemeClr val="lt1"/>
              </a:solidFill>
            </a:ln>
          </a:top>
        </a:tcBdr>
        <a:fill>
          <a:solidFill>
            <a:schemeClr val="accent6"/>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6"/>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642E3A9A-233C-A241-979A-03C8F55C20CC}" type="datetimeFigureOut">
              <a:rPr lang="de-DE"/>
              <a:t>18.02.2025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712621D8-2CC8-C84E-9737-43808E427A3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a:t>https://www.youtube.com/watch?v=URJ1NhqPU-M&amp;t=123s</a:t>
            </a:r>
            <a:endParaRPr/>
          </a:p>
          <a:p>
            <a:pPr>
              <a:defRPr/>
            </a:pPr>
            <a:endParaRPr lang="en-GB"/>
          </a:p>
          <a:p>
            <a:pPr>
              <a:defRPr/>
            </a:pPr>
            <a:r>
              <a:rPr lang="en-GB"/>
              <a:t>https://www.youtube.com/watch?v=PDwV0oIuK0w</a:t>
            </a:r>
            <a:endParaRPr/>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859BF00-A5F6-AA70-77AE-BBC31DA00E8D}"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spTree>
      <p:nvGrpSpPr>
        <p:cNvPr id="1" name=""/>
        <p:cNvGrpSpPr/>
        <p:nvPr/>
      </p:nvGrpSpPr>
      <p:grpSpPr bwMode="auto">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blip>
          <a:stretch/>
        </p:blipFill>
        <p:spPr bwMode="auto">
          <a:xfrm>
            <a:off x="0" y="-1"/>
            <a:ext cx="12192003" cy="6858001"/>
          </a:xfrm>
          <a:prstGeom prst="rect">
            <a:avLst/>
          </a:prstGeom>
          <a:noFill/>
        </p:spPr>
      </p:pic>
      <p:grpSp>
        <p:nvGrpSpPr>
          <p:cNvPr id="11" name="Group 10"/>
          <p:cNvGrpSpPr/>
          <p:nvPr/>
        </p:nvGrpSpPr>
        <p:grpSpPr bwMode="auto">
          <a:xfrm>
            <a:off x="0" y="0"/>
            <a:ext cx="2305051" cy="6858001"/>
            <a:chOff x="0" y="0"/>
            <a:chExt cx="2305051" cy="6858001"/>
          </a:xfrm>
          <a:gradFill>
            <a:gsLst>
              <a:gs pos="0">
                <a:schemeClr val="tx2"/>
              </a:gs>
              <a:gs pos="100000">
                <a:schemeClr val="bg2">
                  <a:lumMod val="60000"/>
                  <a:lumOff val="40000"/>
                </a:schemeClr>
              </a:gs>
            </a:gsLst>
            <a:lin ang="5400000" scaled="0"/>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extrusionOk="0">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extrusionOk="0">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extrusionOk="0">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7"/>
            </a:xfrm>
            <a:custGeom>
              <a:avLst/>
              <a:gdLst/>
              <a:ahLst/>
              <a:cxnLst/>
              <a:rect l="0" t="0" r="r" b="b"/>
              <a:pathLst>
                <a:path w="264" h="329" extrusionOk="0">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extrusionOk="0">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4"/>
              <a:ext cx="338138" cy="1216025"/>
            </a:xfrm>
            <a:custGeom>
              <a:avLst/>
              <a:gdLst/>
              <a:ahLst/>
              <a:cxnLst/>
              <a:rect l="0" t="0" r="r" b="b"/>
              <a:pathLst>
                <a:path w="213" h="766" extrusionOk="0">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49"/>
              <a:ext cx="157163" cy="157163"/>
            </a:xfrm>
            <a:custGeom>
              <a:avLst/>
              <a:gdLst/>
              <a:ahLst/>
              <a:cxnLst/>
              <a:rect l="0" t="0"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extrusionOk="0">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extrusionOk="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extrusionOk="0">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extrusionOk="0">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7" cy="160338"/>
            </a:xfrm>
            <a:custGeom>
              <a:avLst/>
              <a:gdLst/>
              <a:ahLst/>
              <a:cxnLst/>
              <a:rect l="0" t="0"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899"/>
            </a:xfrm>
            <a:custGeom>
              <a:avLst/>
              <a:gdLst/>
              <a:ahLst/>
              <a:cxnLst/>
              <a:rect l="0" t="0"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49"/>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extrusionOk="0">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4"/>
              <a:ext cx="109538" cy="109538"/>
            </a:xfrm>
            <a:custGeom>
              <a:avLst/>
              <a:gdLst/>
              <a:ahLst/>
              <a:cxnLst/>
              <a:rect l="0" t="0"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extrusionOk="0">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extrusionOk="0">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extrusionOk="0">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extrusionOk="0">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bwMode="auto">
          <a:xfrm>
            <a:off x="1876424" y="1122363"/>
            <a:ext cx="8791575" cy="2387600"/>
          </a:xfrm>
        </p:spPr>
        <p:txBody>
          <a:bodyPr anchor="b">
            <a:normAutofit/>
          </a:bodyPr>
          <a:lstStyle>
            <a:lvl1pPr algn="l">
              <a:defRPr sz="4800"/>
            </a:lvl1pPr>
          </a:lstStyle>
          <a:p>
            <a:pPr>
              <a:defRPr/>
            </a:pPr>
            <a:r>
              <a:rPr lang="de-DE"/>
              <a:t>Mastertitelformat bearbeiten</a:t>
            </a:r>
            <a:endParaRPr lang="en-US"/>
          </a:p>
        </p:txBody>
      </p:sp>
      <p:sp>
        <p:nvSpPr>
          <p:cNvPr id="3" name="Subtitle 2"/>
          <p:cNvSpPr>
            <a:spLocks noGrp="1"/>
          </p:cNvSpPr>
          <p:nvPr>
            <p:ph type="subTitle" idx="1"/>
          </p:nvPr>
        </p:nvSpPr>
        <p:spPr bwMode="auto">
          <a:xfrm>
            <a:off x="1876424" y="3602038"/>
            <a:ext cx="8791575" cy="1655762"/>
          </a:xfrm>
        </p:spPr>
        <p:txBody>
          <a:bodyPr>
            <a:normAutofit/>
          </a:bodyPr>
          <a:lstStyle>
            <a:lvl1pPr marL="0" indent="0" algn="l">
              <a:buNone/>
              <a:defRPr sz="2000" cap="all">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lang="en-US"/>
          </a:p>
        </p:txBody>
      </p:sp>
      <p:sp>
        <p:nvSpPr>
          <p:cNvPr id="4" name="Date Placeholder 3"/>
          <p:cNvSpPr>
            <a:spLocks noGrp="1"/>
          </p:cNvSpPr>
          <p:nvPr>
            <p:ph type="dt" sz="half" idx="10"/>
          </p:nvPr>
        </p:nvSpPr>
        <p:spPr bwMode="auto">
          <a:xfrm>
            <a:off x="7077511" y="5410201"/>
            <a:ext cx="2743200" cy="365125"/>
          </a:xfrm>
        </p:spPr>
        <p:txBody>
          <a:bodyPr/>
          <a:lstStyle/>
          <a:p>
            <a:pPr>
              <a:defRPr/>
            </a:pPr>
            <a:fld id="{48A87A34-81AB-432B-8DAE-1953F412C126}" type="datetimeFigureOut">
              <a:rPr lang="en-US"/>
              <a:t>2/18/2025</a:t>
            </a:fld>
            <a:endParaRPr lang="en-US"/>
          </a:p>
        </p:txBody>
      </p:sp>
      <p:sp>
        <p:nvSpPr>
          <p:cNvPr id="5" name="Footer Placeholder 4"/>
          <p:cNvSpPr>
            <a:spLocks noGrp="1"/>
          </p:cNvSpPr>
          <p:nvPr>
            <p:ph type="ftr" sz="quarter" idx="11"/>
          </p:nvPr>
        </p:nvSpPr>
        <p:spPr bwMode="auto">
          <a:xfrm>
            <a:off x="1876424" y="5410201"/>
            <a:ext cx="5124886" cy="365125"/>
          </a:xfrm>
        </p:spPr>
        <p:txBody>
          <a:bodyPr/>
          <a:lstStyle/>
          <a:p>
            <a:pPr>
              <a:defRPr/>
            </a:pPr>
            <a:endParaRPr lang="en-US"/>
          </a:p>
        </p:txBody>
      </p:sp>
      <p:sp>
        <p:nvSpPr>
          <p:cNvPr id="6" name="Slide Number Placeholder 5"/>
          <p:cNvSpPr>
            <a:spLocks noGrp="1"/>
          </p:cNvSpPr>
          <p:nvPr>
            <p:ph type="sldNum" sz="quarter" idx="12"/>
          </p:nvPr>
        </p:nvSpPr>
        <p:spPr bwMode="auto">
          <a:xfrm>
            <a:off x="9896911" y="5410199"/>
            <a:ext cx="771089" cy="365125"/>
          </a:xfrm>
        </p:spPr>
        <p:txBody>
          <a:bodyPr/>
          <a:lstStyle/>
          <a:p>
            <a:pPr>
              <a:defRPr/>
            </a:pPr>
            <a:fld id="{6D22F896-40B5-4ADD-8801-0D06FADFA095}"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Literatur">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2800" y="147599"/>
            <a:ext cx="10072800" cy="1641600"/>
          </a:xfrm>
        </p:spPr>
        <p:txBody>
          <a:bodyPr anchor="b" anchorCtr="0">
            <a:normAutofit/>
          </a:bodyPr>
          <a:lstStyle>
            <a:lvl1pPr>
              <a:defRPr sz="3200">
                <a:latin typeface="Tw Cen MT"/>
              </a:defRPr>
            </a:lvl1pPr>
          </a:lstStyle>
          <a:p>
            <a:pPr>
              <a:defRPr/>
            </a:pPr>
            <a:r>
              <a:rPr lang="de-DE"/>
              <a:t>Mastertitelformat bearbeiten</a:t>
            </a:r>
            <a:endParaRPr lang="en-GB"/>
          </a:p>
        </p:txBody>
      </p:sp>
      <p:sp>
        <p:nvSpPr>
          <p:cNvPr id="10" name="Textplatzhalter 9"/>
          <p:cNvSpPr>
            <a:spLocks noGrp="1"/>
          </p:cNvSpPr>
          <p:nvPr>
            <p:ph type="body" sz="quarter" idx="10"/>
          </p:nvPr>
        </p:nvSpPr>
        <p:spPr bwMode="auto">
          <a:xfrm>
            <a:off x="622300" y="2095200"/>
            <a:ext cx="10072800" cy="4071600"/>
          </a:xfrm>
        </p:spPr>
        <p:txBody>
          <a:bodyPr>
            <a:noAutofit/>
          </a:bodyPr>
          <a:lstStyle>
            <a:lvl1pPr marL="361950" indent="-361950">
              <a:spcBef>
                <a:spcPts val="0"/>
              </a:spcBef>
              <a:buNone/>
              <a:defRPr sz="1200">
                <a:latin typeface="Tw Cen MT"/>
              </a:defRPr>
            </a:lvl1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pic>
        <p:nvPicPr>
          <p:cNvPr id="4" name="Picture 6" descr="Wissen schafft Zukunft: Leibniz-Institut für die Pädagogik der  Naturwissenschaften und Mathematik"/>
          <p:cNvPicPr>
            <a:picLocks noChangeAspect="1"/>
          </p:cNvPicPr>
          <p:nvPr/>
        </p:nvPicPr>
        <p:blipFill>
          <a:blip r:embed="rId2"/>
          <a:srcRect r="71521"/>
          <a:stretch/>
        </p:blipFill>
        <p:spPr bwMode="auto">
          <a:xfrm>
            <a:off x="0" y="0"/>
            <a:ext cx="623738" cy="638869"/>
          </a:xfrm>
          <a:prstGeom prst="rect">
            <a:avLst/>
          </a:prstGeom>
          <a:noFill/>
        </p:spPr>
      </p:pic>
      <p:pic>
        <p:nvPicPr>
          <p:cNvPr id="5" name="Grafik 4" descr="banerji-lab"/>
          <p:cNvPicPr>
            <a:picLocks noChangeAspect="1"/>
          </p:cNvPicPr>
          <p:nvPr/>
        </p:nvPicPr>
        <p:blipFill>
          <a:blip r:embed="rId3"/>
          <a:srcRect r="69033"/>
          <a:stretch/>
        </p:blipFill>
        <p:spPr bwMode="auto">
          <a:xfrm>
            <a:off x="623738" y="13456"/>
            <a:ext cx="659884" cy="638869"/>
          </a:xfrm>
          <a:prstGeom prst="rect">
            <a:avLst/>
          </a:prstGeom>
          <a:noFill/>
        </p:spPr>
      </p:pic>
      <p:pic>
        <p:nvPicPr>
          <p:cNvPr id="6" name="Picture 8" descr="Technische Universität München (TUM) Logo Download - AI - All Vector Logo"/>
          <p:cNvPicPr>
            <a:picLocks noChangeAspect="1"/>
          </p:cNvPicPr>
          <p:nvPr/>
        </p:nvPicPr>
        <p:blipFill>
          <a:blip r:embed="rId4"/>
          <a:srcRect t="19646" r="56961" b="38973"/>
          <a:stretch/>
        </p:blipFill>
        <p:spPr bwMode="auto">
          <a:xfrm>
            <a:off x="1308598" y="108705"/>
            <a:ext cx="858365" cy="448369"/>
          </a:xfrm>
          <a:prstGeom prst="rect">
            <a:avLst/>
          </a:prstGeom>
          <a:noFill/>
        </p:spPr>
      </p:pic>
      <p:pic>
        <p:nvPicPr>
          <p:cNvPr id="7" name="Grafik 6" descr="Ein Bild, das Text, Schrift, Logo, Screenshot enthält.&#10;&#10;Automatisch generierte Beschreibung"/>
          <p:cNvPicPr>
            <a:picLocks noChangeAspect="1"/>
          </p:cNvPicPr>
          <p:nvPr/>
        </p:nvPicPr>
        <p:blipFill>
          <a:blip r:embed="rId5"/>
          <a:stretch/>
        </p:blipFill>
        <p:spPr bwMode="auto">
          <a:xfrm>
            <a:off x="8350602" y="15515"/>
            <a:ext cx="897647" cy="636810"/>
          </a:xfrm>
          <a:prstGeom prst="rect">
            <a:avLst/>
          </a:prstGeom>
        </p:spPr>
      </p:pic>
      <p:pic>
        <p:nvPicPr>
          <p:cNvPr id="8" name="Grafik 7" descr="Ein Bild, das Text, Schrift, Symbol, Flagge enthält.&#10;&#10;Automatisch generierte Beschreibung"/>
          <p:cNvPicPr>
            <a:picLocks noChangeAspect="1"/>
          </p:cNvPicPr>
          <p:nvPr/>
        </p:nvPicPr>
        <p:blipFill>
          <a:blip r:embed="rId6"/>
          <a:stretch/>
        </p:blipFill>
        <p:spPr bwMode="auto">
          <a:xfrm>
            <a:off x="7552034" y="28971"/>
            <a:ext cx="657829" cy="661403"/>
          </a:xfrm>
          <a:prstGeom prst="rect">
            <a:avLst/>
          </a:prstGeom>
        </p:spPr>
      </p:pic>
      <p:pic>
        <p:nvPicPr>
          <p:cNvPr id="9" name="Grafik 8" descr="Ein Bild, das Text, Schrift, Symbol, Screenshot enthält.&#10;&#10;Automatisch generierte Beschreibung"/>
          <p:cNvPicPr>
            <a:picLocks noChangeAspect="1"/>
          </p:cNvPicPr>
          <p:nvPr/>
        </p:nvPicPr>
        <p:blipFill>
          <a:blip r:embed="rId7"/>
          <a:stretch/>
        </p:blipFill>
        <p:spPr bwMode="auto">
          <a:xfrm>
            <a:off x="5928951" y="0"/>
            <a:ext cx="1491934" cy="557074"/>
          </a:xfrm>
          <a:prstGeom prst="rect">
            <a:avLst/>
          </a:prstGeom>
        </p:spPr>
      </p:pic>
      <p:pic>
        <p:nvPicPr>
          <p:cNvPr id="11" name="Grafik 10" descr="Ein Bild, das Screenshot, Text, Design enthält.&#10;&#10;Automatisch generierte Beschreibung"/>
          <p:cNvPicPr>
            <a:picLocks noChangeAspect="1"/>
          </p:cNvPicPr>
          <p:nvPr/>
        </p:nvPicPr>
        <p:blipFill>
          <a:blip r:embed="rId8"/>
          <a:srcRect l="-45" t="33673" r="45" b="39146"/>
          <a:stretch/>
        </p:blipFill>
        <p:spPr bwMode="auto">
          <a:xfrm>
            <a:off x="1945840" y="-46494"/>
            <a:ext cx="3974513" cy="748845"/>
          </a:xfrm>
          <a:prstGeom prst="rect">
            <a:avLst/>
          </a:prstGeom>
          <a:ln>
            <a:noFill/>
          </a:ln>
        </p:spPr>
      </p:pic>
      <p:cxnSp>
        <p:nvCxnSpPr>
          <p:cNvPr id="12" name="Gerade Verbindung 14"/>
          <p:cNvCxnSpPr/>
          <p:nvPr/>
        </p:nvCxnSpPr>
        <p:spPr bwMode="auto">
          <a:xfrm>
            <a:off x="-162234" y="958645"/>
            <a:ext cx="10722077" cy="0"/>
          </a:xfrm>
          <a:prstGeom prst="line">
            <a:avLst/>
          </a:prstGeom>
          <a:ln>
            <a:solidFill>
              <a:srgbClr val="03869E"/>
            </a:solidFill>
          </a:ln>
        </p:spPr>
        <p:style>
          <a:lnRef idx="3">
            <a:schemeClr val="accent1"/>
          </a:lnRef>
          <a:fillRef idx="0">
            <a:schemeClr val="accent1"/>
          </a:fillRef>
          <a:effectRef idx="2">
            <a:schemeClr val="accent1"/>
          </a:effectRef>
          <a:fontRef idx="minor">
            <a:schemeClr val="tx1"/>
          </a:fontRef>
        </p:style>
      </p:cxnSp>
      <p:pic>
        <p:nvPicPr>
          <p:cNvPr id="13" name="Grafik 12" descr="Ein Bild, das Farbigkeit, Grafiken, Reihe, Kunst enthält.&#10;&#10;Automatisch generierte Beschreibung"/>
          <p:cNvPicPr>
            <a:picLocks noChangeAspect="1"/>
          </p:cNvPicPr>
          <p:nvPr/>
        </p:nvPicPr>
        <p:blipFill>
          <a:blip r:embed="rId9"/>
          <a:stretch/>
        </p:blipFill>
        <p:spPr bwMode="auto">
          <a:xfrm>
            <a:off x="9790726" y="-31747"/>
            <a:ext cx="2430770" cy="2430770"/>
          </a:xfrm>
          <a:prstGeom prst="rect">
            <a:avLst/>
          </a:prstGeom>
        </p:spPr>
      </p:pic>
      <p:sp>
        <p:nvSpPr>
          <p:cNvPr id="14" name="Pfeil nach rechts 19">
            <a:hlinkClick r:id="" action="ppaction://hlinkshowjump?jump=nextslide"/>
          </p:cNvPr>
          <p:cNvSpPr/>
          <p:nvPr/>
        </p:nvSpPr>
        <p:spPr bwMode="auto">
          <a:xfrm>
            <a:off x="11310321" y="85807"/>
            <a:ext cx="801917" cy="769590"/>
          </a:xfrm>
          <a:prstGeom prst="rightArrow">
            <a:avLst>
              <a:gd name="adj1" fmla="val 50000"/>
              <a:gd name="adj2" fmla="val 50000"/>
            </a:avLst>
          </a:prstGeom>
          <a:solidFill>
            <a:srgbClr val="03869E"/>
          </a:solidFill>
          <a:ln>
            <a:solidFill>
              <a:srgbClr val="0386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userDrawn="1">
  <p:cSld name="Panoramabild mit Beschriftung">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defRPr/>
            </a:pPr>
            <a:r>
              <a:rPr lang="de-DE"/>
              <a:t>Bild durch Klicken auf Symbol hinzufügen</a:t>
            </a:r>
            <a:endParaRPr lang="en-US"/>
          </a:p>
        </p:txBody>
      </p:sp>
      <p:sp>
        <p:nvSpPr>
          <p:cNvPr id="4"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Nur Titel">
    <p:bg>
      <p:bgPr>
        <a:solidFill>
          <a:srgbClr val="FA6200"/>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Panoramabild mit Beschriftung">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defRPr/>
            </a:pPr>
            <a:r>
              <a:rPr lang="de-DE"/>
              <a:t>Bild durch Klicken auf Symbol hinzufügen</a:t>
            </a:r>
            <a:endParaRPr lang="en-US"/>
          </a:p>
        </p:txBody>
      </p:sp>
      <p:sp>
        <p:nvSpPr>
          <p:cNvPr id="4"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bwMode="auto">
        <a:xfrm>
          <a:off x="0" y="0"/>
          <a:ext cx="0" cy="0"/>
          <a:chOff x="0" y="0"/>
          <a:chExt cx="0" cy="0"/>
        </a:xfrm>
      </p:grpSpPr>
      <p:pic>
        <p:nvPicPr>
          <p:cNvPr id="7" name="Picture 2" descr="\\DROBO-FS\QuickDrops\JB\PPTX NG\Droplets\LightingOverlay.png"/>
          <p:cNvPicPr>
            <a:picLocks noChangeAspect="1" noChangeArrowheads="1"/>
          </p:cNvPicPr>
          <p:nvPr/>
        </p:nvPicPr>
        <p:blipFill>
          <a:blip r:embed="rId7">
            <a:alphaModFix amt="30000"/>
          </a:blip>
          <a:stretch/>
        </p:blipFill>
        <p:spPr bwMode="auto">
          <a:xfrm>
            <a:off x="0" y="-1"/>
            <a:ext cx="12192003" cy="6858001"/>
          </a:xfrm>
          <a:prstGeom prst="rect">
            <a:avLst/>
          </a:prstGeom>
          <a:noFill/>
        </p:spPr>
      </p:pic>
      <p:grpSp>
        <p:nvGrpSpPr>
          <p:cNvPr id="8" name="Group 7"/>
          <p:cNvGrpSpPr/>
          <p:nvPr/>
        </p:nvGrpSpPr>
        <p:grpSpPr bwMode="auto">
          <a:xfrm>
            <a:off x="-14288" y="0"/>
            <a:ext cx="12053888" cy="6858001"/>
            <a:chOff x="-14288" y="0"/>
            <a:chExt cx="12053888" cy="6858001"/>
          </a:xfrm>
        </p:grpSpPr>
        <p:grpSp>
          <p:nvGrpSpPr>
            <p:cNvPr id="9" name="Group 8"/>
            <p:cNvGrpSpPr/>
            <p:nvPr/>
          </p:nvGrpSpPr>
          <p:grpSpPr bwMode="auto">
            <a:xfrm>
              <a:off x="-14288" y="0"/>
              <a:ext cx="1220788" cy="6858001"/>
              <a:chOff x="-14288" y="0"/>
              <a:chExt cx="1220788" cy="6858001"/>
            </a:xfrm>
            <a:gradFill>
              <a:gsLst>
                <a:gs pos="0">
                  <a:schemeClr val="tx2"/>
                </a:gs>
                <a:gs pos="100000">
                  <a:schemeClr val="bg2">
                    <a:lumMod val="60000"/>
                    <a:lumOff val="40000"/>
                  </a:schemeClr>
                </a:gs>
              </a:gsLst>
              <a:lin ang="5400000" scaled="0"/>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extrusionOk="0">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extrusionOk="0">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extrusionOk="0">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extrusionOk="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extrusionOk="0">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49"/>
              </a:xfrm>
              <a:custGeom>
                <a:avLst/>
                <a:gdLst/>
                <a:ahLst/>
                <a:cxnLst/>
                <a:rect l="0" t="0"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extrusionOk="0">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extrusionOk="0">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bwMode="auto">
            <a:xfrm>
              <a:off x="11364912" y="0"/>
              <a:ext cx="674688" cy="6848476"/>
              <a:chOff x="11364912" y="0"/>
              <a:chExt cx="674688" cy="6848476"/>
            </a:xfrm>
            <a:gradFill>
              <a:gsLst>
                <a:gs pos="0">
                  <a:schemeClr val="tx2">
                    <a:alpha val="80000"/>
                  </a:schemeClr>
                </a:gs>
                <a:gs pos="100000">
                  <a:schemeClr val="bg2">
                    <a:lumMod val="60000"/>
                    <a:lumOff val="40000"/>
                    <a:alpha val="60000"/>
                  </a:schemeClr>
                </a:gs>
              </a:gsLst>
              <a:lin ang="5400000" scaled="0"/>
            </a:gradFill>
          </p:grpSpPr>
          <p:sp>
            <p:nvSpPr>
              <p:cNvPr id="11" name="Freeform 32"/>
              <p:cNvSpPr/>
              <p:nvPr/>
            </p:nvSpPr>
            <p:spPr bwMode="auto">
              <a:xfrm>
                <a:off x="11483975" y="0"/>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599" y="569436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4"/>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bwMode="auto">
          <a:xfrm>
            <a:off x="1141413" y="618518"/>
            <a:ext cx="9905998" cy="1478570"/>
          </a:xfrm>
          <a:prstGeom prst="rect">
            <a:avLst/>
          </a:prstGeom>
        </p:spPr>
        <p:txBody>
          <a:bodyPr vert="horz" lIns="91440" tIns="45720" rIns="91440" bIns="45720" rtlCol="0" anchor="ctr">
            <a:normAutofit/>
          </a:bodyPr>
          <a:lstStyle/>
          <a:p>
            <a:pPr>
              <a:defRPr/>
            </a:pPr>
            <a:endParaRPr lang="en-US"/>
          </a:p>
        </p:txBody>
      </p:sp>
      <p:sp>
        <p:nvSpPr>
          <p:cNvPr id="3" name="Text Placeholder 2"/>
          <p:cNvSpPr>
            <a:spLocks noGrp="1"/>
          </p:cNvSpPr>
          <p:nvPr>
            <p:ph type="body" idx="1"/>
          </p:nvPr>
        </p:nvSpPr>
        <p:spPr bwMode="auto">
          <a:xfrm>
            <a:off x="1141412" y="2249487"/>
            <a:ext cx="9905999" cy="3541714"/>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8A87A34-81AB-432B-8DAE-1953F412C126}" type="datetimeFigureOut">
              <a:rPr lang="en-US"/>
              <a:t>2/18/2025</a:t>
            </a:fld>
            <a:endParaRPr lang="en-US"/>
          </a:p>
        </p:txBody>
      </p:sp>
      <p:sp>
        <p:nvSpPr>
          <p:cNvPr id="5" name="Footer Placeholder 4"/>
          <p:cNvSpPr>
            <a:spLocks noGrp="1"/>
          </p:cNvSpPr>
          <p:nvPr>
            <p:ph type="ftr" sz="quarter" idx="3"/>
          </p:nvPr>
        </p:nvSpPr>
        <p:spPr bwMode="auto">
          <a:xfrm>
            <a:off x="1141411" y="5883275"/>
            <a:ext cx="6239309" cy="365125"/>
          </a:xfrm>
          <a:prstGeom prst="rect">
            <a:avLst/>
          </a:prstGeom>
        </p:spPr>
        <p:txBody>
          <a:bodyPr vert="horz" lIns="91440" tIns="45720" rIns="91440" bIns="45720" rtlCol="0" anchor="ctr"/>
          <a:lstStyle>
            <a:lvl1pPr algn="l">
              <a:defRPr sz="1050" cap="all">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D22F896-40B5-4ADD-8801-0D06FADFA095}" type="slidenum">
              <a:rPr lang="en-US"/>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a:lnSpc>
          <a:spcPct val="90000"/>
        </a:lnSpc>
        <a:spcBef>
          <a:spcPts val="0"/>
        </a:spcBef>
        <a:buNone/>
        <a:defRPr sz="3600" cap="all">
          <a:solidFill>
            <a:schemeClr val="tx1"/>
          </a:solidFill>
          <a:latin typeface="+mj-lt"/>
          <a:ea typeface="+mj-ea"/>
          <a:cs typeface="+mj-cs"/>
        </a:defRPr>
      </a:lvl1pPr>
    </p:titleStyle>
    <p:bodyStyle>
      <a:lvl1pPr marL="228600" indent="-228600" algn="l" defTabSz="914400">
        <a:lnSpc>
          <a:spcPct val="120000"/>
        </a:lnSpc>
        <a:spcBef>
          <a:spcPts val="1000"/>
        </a:spcBef>
        <a:buSzPct val="125000"/>
        <a:buFont typeface="Arial"/>
        <a:buChar char="•"/>
        <a:defRPr sz="2400">
          <a:solidFill>
            <a:schemeClr val="tx1"/>
          </a:solidFill>
          <a:latin typeface="+mn-lt"/>
          <a:ea typeface="+mn-ea"/>
          <a:cs typeface="+mn-cs"/>
        </a:defRPr>
      </a:lvl1pPr>
      <a:lvl2pPr marL="685800" indent="-228600" algn="l" defTabSz="914400">
        <a:lnSpc>
          <a:spcPct val="120000"/>
        </a:lnSpc>
        <a:spcBef>
          <a:spcPts val="500"/>
        </a:spcBef>
        <a:buSzPct val="125000"/>
        <a:buFont typeface="Arial"/>
        <a:buChar char="•"/>
        <a:defRPr sz="2000">
          <a:solidFill>
            <a:schemeClr val="tx1"/>
          </a:solidFill>
          <a:latin typeface="+mn-lt"/>
          <a:ea typeface="+mn-ea"/>
          <a:cs typeface="+mn-cs"/>
        </a:defRPr>
      </a:lvl2pPr>
      <a:lvl3pPr marL="1143000" indent="-228600" algn="l" defTabSz="914400">
        <a:lnSpc>
          <a:spcPct val="120000"/>
        </a:lnSpc>
        <a:spcBef>
          <a:spcPts val="500"/>
        </a:spcBef>
        <a:buSzPct val="125000"/>
        <a:buFont typeface="Arial"/>
        <a:buChar char="•"/>
        <a:defRPr sz="1800">
          <a:solidFill>
            <a:schemeClr val="tx1"/>
          </a:solidFill>
          <a:latin typeface="+mn-lt"/>
          <a:ea typeface="+mn-ea"/>
          <a:cs typeface="+mn-cs"/>
        </a:defRPr>
      </a:lvl3pPr>
      <a:lvl4pPr marL="1600200" indent="-228600" algn="l" defTabSz="914400">
        <a:lnSpc>
          <a:spcPct val="120000"/>
        </a:lnSpc>
        <a:spcBef>
          <a:spcPts val="500"/>
        </a:spcBef>
        <a:buSzPct val="125000"/>
        <a:buFont typeface="Arial"/>
        <a:buChar char="•"/>
        <a:defRPr sz="1600">
          <a:solidFill>
            <a:schemeClr val="tx1"/>
          </a:solidFill>
          <a:latin typeface="+mn-lt"/>
          <a:ea typeface="+mn-ea"/>
          <a:cs typeface="+mn-cs"/>
        </a:defRPr>
      </a:lvl4pPr>
      <a:lvl5pPr marL="2057400" indent="-228600" algn="l" defTabSz="914400">
        <a:lnSpc>
          <a:spcPct val="120000"/>
        </a:lnSpc>
        <a:spcBef>
          <a:spcPts val="500"/>
        </a:spcBef>
        <a:buSzPct val="125000"/>
        <a:buFont typeface="Arial"/>
        <a:buChar char="•"/>
        <a:defRPr sz="1600">
          <a:solidFill>
            <a:schemeClr val="tx1"/>
          </a:solidFill>
          <a:latin typeface="+mn-lt"/>
          <a:ea typeface="+mn-ea"/>
          <a:cs typeface="+mn-cs"/>
        </a:defRPr>
      </a:lvl5pPr>
      <a:lvl6pPr marL="2514600" indent="-228600" algn="l" defTabSz="914400">
        <a:lnSpc>
          <a:spcPct val="120000"/>
        </a:lnSpc>
        <a:spcBef>
          <a:spcPts val="500"/>
        </a:spcBef>
        <a:buSzPct val="125000"/>
        <a:buFont typeface="Arial"/>
        <a:buChar char="•"/>
        <a:defRPr sz="1400">
          <a:solidFill>
            <a:schemeClr val="tx1"/>
          </a:solidFill>
          <a:latin typeface="+mn-lt"/>
          <a:ea typeface="+mn-ea"/>
          <a:cs typeface="+mn-cs"/>
        </a:defRPr>
      </a:lvl6pPr>
      <a:lvl7pPr marL="2971800" indent="-228600" algn="l" defTabSz="914400">
        <a:lnSpc>
          <a:spcPct val="120000"/>
        </a:lnSpc>
        <a:spcBef>
          <a:spcPts val="500"/>
        </a:spcBef>
        <a:buSzPct val="125000"/>
        <a:buFont typeface="Arial"/>
        <a:buChar char="•"/>
        <a:defRPr sz="1400">
          <a:solidFill>
            <a:schemeClr val="tx1"/>
          </a:solidFill>
          <a:latin typeface="+mn-lt"/>
          <a:ea typeface="+mn-ea"/>
          <a:cs typeface="+mn-cs"/>
        </a:defRPr>
      </a:lvl7pPr>
      <a:lvl8pPr marL="3429000" indent="-228600" algn="l" defTabSz="914400">
        <a:lnSpc>
          <a:spcPct val="120000"/>
        </a:lnSpc>
        <a:spcBef>
          <a:spcPts val="500"/>
        </a:spcBef>
        <a:buSzPct val="125000"/>
        <a:buFont typeface="Arial"/>
        <a:buChar char="•"/>
        <a:defRPr sz="1400">
          <a:solidFill>
            <a:schemeClr val="tx1"/>
          </a:solidFill>
          <a:latin typeface="+mn-lt"/>
          <a:ea typeface="+mn-ea"/>
          <a:cs typeface="+mn-cs"/>
        </a:defRPr>
      </a:lvl8pPr>
      <a:lvl9pPr marL="3886200" indent="-228600" algn="l" defTabSz="914400">
        <a:lnSpc>
          <a:spcPct val="120000"/>
        </a:lnSpc>
        <a:spcBef>
          <a:spcPts val="500"/>
        </a:spcBef>
        <a:buSzPct val="125000"/>
        <a:buFont typeface="Arial"/>
        <a:buChar char="•"/>
        <a:defRPr sz="14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0D424A-4823-2A40-84BB-EE3D5642A292}"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slide" Target="slide11.xml"/><Relationship Id="rId18" Type="http://schemas.openxmlformats.org/officeDocument/2006/relationships/slide" Target="slide15.xml"/><Relationship Id="rId3" Type="http://schemas.openxmlformats.org/officeDocument/2006/relationships/image" Target="../media/image3.jpg"/><Relationship Id="rId21" Type="http://schemas.openxmlformats.org/officeDocument/2006/relationships/image" Target="../media/image20.svg"/><Relationship Id="rId7" Type="http://schemas.openxmlformats.org/officeDocument/2006/relationships/slide" Target="slide5.xml"/><Relationship Id="rId12" Type="http://schemas.openxmlformats.org/officeDocument/2006/relationships/image" Target="../media/image11.png"/><Relationship Id="rId17" Type="http://schemas.openxmlformats.org/officeDocument/2006/relationships/slide" Target="slide16.xml"/><Relationship Id="rId2" Type="http://schemas.openxmlformats.org/officeDocument/2006/relationships/notesSlide" Target="../notesSlides/notesSlide10.xml"/><Relationship Id="rId16" Type="http://schemas.openxmlformats.org/officeDocument/2006/relationships/slide" Target="slide14.xml"/><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13.xml"/><Relationship Id="rId10" Type="http://schemas.openxmlformats.org/officeDocument/2006/relationships/image" Target="../media/image8.png"/><Relationship Id="rId19" Type="http://schemas.openxmlformats.org/officeDocument/2006/relationships/slide" Target="slide17.xm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hyperlink" Target="https://www.youtube.com/watch?v=PDwV0oIuK0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hyperlink" Target="https://www.youtube.com/watch?v=URJ1NhqPU-M&amp;t=123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jp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slide" Target="slide19.xml"/><Relationship Id="rId17" Type="http://schemas.openxmlformats.org/officeDocument/2006/relationships/image" Target="../media/image19.png"/><Relationship Id="rId2" Type="http://schemas.openxmlformats.org/officeDocument/2006/relationships/notesSlide" Target="../notesSlides/notesSlide18.xml"/><Relationship Id="rId16"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0.xm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1.png"/><Relationship Id="rId2" Type="http://schemas.openxmlformats.org/officeDocument/2006/relationships/notesSlide" Target="../notesSlides/notesSlide19.xml"/><Relationship Id="rId16" Type="http://schemas.openxmlformats.org/officeDocument/2006/relationships/image" Target="../media/image27.svg"/><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slide" Target="slide4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slide" Target="slide4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slide" Target="slide23.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hyperlink" Target="https://www.youtube.com/watch?v=PF3vEbnMk9A&amp;pp=ygUTRWlnZW5zY2hhZnRlbiBTYWx6ZQ%3D%3D" TargetMode="External"/><Relationship Id="rId3" Type="http://schemas.openxmlformats.org/officeDocument/2006/relationships/video" Target="O2ewhsFAArI?feature=oembed" TargetMode="External"/><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31.jpg"/><Relationship Id="rId2" Type="http://schemas.openxmlformats.org/officeDocument/2006/relationships/video" Target="PF3vEbnMk9A?feature=oembed" TargetMode="External"/><Relationship Id="rId16" Type="http://schemas.openxmlformats.org/officeDocument/2006/relationships/hyperlink" Target="https://www.youtube.com/watch?v=8cAGI1aFyZg&amp;pp=ygUTRWlnZW5zY2hhZnRlbiBTYWx6ZQ%3D%3D" TargetMode="External"/><Relationship Id="rId20" Type="http://schemas.openxmlformats.org/officeDocument/2006/relationships/hyperlink" Target="https://www.youtube.com/watch?v=O2ewhsFAArI&amp;pp=ygUNbMO2c2xpY2hrZWl0cg%3D%3D" TargetMode="External"/><Relationship Id="rId1" Type="http://schemas.openxmlformats.org/officeDocument/2006/relationships/video" Target="8cAGI1aFyZg?feature=oembed" TargetMode="External"/><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notesSlide" Target="../notesSlides/notesSlide28.xml"/><Relationship Id="rId15" Type="http://schemas.openxmlformats.org/officeDocument/2006/relationships/image" Target="../media/image30.jpg"/><Relationship Id="rId10" Type="http://schemas.openxmlformats.org/officeDocument/2006/relationships/image" Target="../media/image6.jpg"/><Relationship Id="rId19" Type="http://schemas.openxmlformats.org/officeDocument/2006/relationships/image" Target="../media/image32.jpg"/><Relationship Id="rId4" Type="http://schemas.openxmlformats.org/officeDocument/2006/relationships/slideLayout" Target="../slideLayouts/slideLayout3.xml"/><Relationship Id="rId9" Type="http://schemas.openxmlformats.org/officeDocument/2006/relationships/slide" Target="slide25.xml"/><Relationship Id="rId1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9.xml"/><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sv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17" Type="http://schemas.openxmlformats.org/officeDocument/2006/relationships/slide" Target="slide35.xml"/><Relationship Id="rId2" Type="http://schemas.openxmlformats.org/officeDocument/2006/relationships/notesSlide" Target="../notesSlides/notesSlide33.xml"/><Relationship Id="rId16"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slide" Target="slide32.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slide" Target="slide37.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6.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37.xml"/><Relationship Id="rId17" Type="http://schemas.openxmlformats.org/officeDocument/2006/relationships/slide" Target="slide32.xml"/><Relationship Id="rId2" Type="http://schemas.openxmlformats.org/officeDocument/2006/relationships/notesSlide" Target="../notesSlides/notesSlide34.xml"/><Relationship Id="rId16"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1.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37.xml"/><Relationship Id="rId2" Type="http://schemas.openxmlformats.org/officeDocument/2006/relationships/notesSlide" Target="../notesSlides/notesSlide35.xml"/><Relationship Id="rId16"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slide" Target="slide36.xml"/><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3.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37.xml"/><Relationship Id="rId2" Type="http://schemas.openxmlformats.org/officeDocument/2006/relationships/notesSlide" Target="../notesSlides/notesSlide36.xml"/><Relationship Id="rId16"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slide" Target="slide31.xml"/><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1.xml"/><Relationship Id="rId18" Type="http://schemas.openxmlformats.org/officeDocument/2006/relationships/slide" Target="slide32.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33.xml"/><Relationship Id="rId17" Type="http://schemas.openxmlformats.org/officeDocument/2006/relationships/image" Target="../media/image33.png"/><Relationship Id="rId2" Type="http://schemas.openxmlformats.org/officeDocument/2006/relationships/notesSlide" Target="../notesSlides/notesSlide37.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30.xml"/><Relationship Id="rId5" Type="http://schemas.openxmlformats.org/officeDocument/2006/relationships/image" Target="../media/image5.png"/><Relationship Id="rId15" Type="http://schemas.openxmlformats.org/officeDocument/2006/relationships/image" Target="../media/image38.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2" Type="http://schemas.openxmlformats.org/officeDocument/2006/relationships/notesSlide" Target="../notesSlides/notesSlide38.xml"/><Relationship Id="rId16"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slide" Target="slide40.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1.xm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4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1.xm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4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2.xm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3.xm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jpg"/><Relationship Id="rId18" Type="http://schemas.openxmlformats.org/officeDocument/2006/relationships/image" Target="../media/image25.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47.xml"/><Relationship Id="rId17" Type="http://schemas.openxmlformats.org/officeDocument/2006/relationships/slide" Target="slide45.xml"/><Relationship Id="rId2" Type="http://schemas.openxmlformats.org/officeDocument/2006/relationships/notesSlide" Target="../notesSlides/notesSlide44.xml"/><Relationship Id="rId16" Type="http://schemas.openxmlformats.org/officeDocument/2006/relationships/image" Target="../media/image24.png"/><Relationship Id="rId20" Type="http://schemas.openxmlformats.org/officeDocument/2006/relationships/image" Target="../media/image39.jp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22.xml"/><Relationship Id="rId5" Type="http://schemas.openxmlformats.org/officeDocument/2006/relationships/image" Target="../media/image5.png"/><Relationship Id="rId15" Type="http://schemas.openxmlformats.org/officeDocument/2006/relationships/slide" Target="slide46.xml"/><Relationship Id="rId10" Type="http://schemas.openxmlformats.org/officeDocument/2006/relationships/image" Target="../media/image11.png"/><Relationship Id="rId19" Type="http://schemas.openxmlformats.org/officeDocument/2006/relationships/slide" Target="slide48.xm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reativecommons.org/licenses/by-nc-sa/3.0/deed.de" TargetMode="Externa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hyperlink" Target="http://www.unterrichtsmaterialien-chemie.uni-goettingen.de/exp_neu.php?id=100"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4.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www.haus-der-kleinen-forscher.de/de/forschen/praxisideen-experimente/wasser/experiment-detail/experiment/zeige/detail/wasser-als-loesungsmittel/"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reativecommons.org/licenses/by-nc-sa/3.0/deed.de" TargetMode="Externa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hyperlink" Target="http://www.unterrichtsmaterialien-chemie.uni-goettingen.de/exp_neu.php?id=1246"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4.xml"/><Relationship Id="rId5" Type="http://schemas.openxmlformats.org/officeDocument/2006/relationships/image" Target="../media/image5.png"/><Relationship Id="rId15" Type="http://schemas.openxmlformats.org/officeDocument/2006/relationships/hyperlink" Target="http://www.chemieunterricht.de/dc2/echemie/leitf2v.htm" TargetMode="External"/><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40.png"/></Relationships>
</file>

<file path=ppt/slides/_rels/slide4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chemieunterricht.de/dc2/nacl/salz-v-006.htm" TargetMode="Externa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hyperlink" Target="https://lehrerfortbildung-bw.de/u_matnatech/chemie/bs/6bg/6bg1/lpe_6_ionen_und_salze/eigenschaften_von_salzen/3_sproedigkeit.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4.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reativecommons.org/licenses/by-nc-sa/3.0/deed.de" TargetMode="Externa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hyperlink" Target="http://www.unterrichtsmaterialien-chemie.uni-goettingen.de/exp_neu.php?id=65"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4.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image" Target="../media/image6.jpg"/><Relationship Id="rId11" Type="http://schemas.openxmlformats.org/officeDocument/2006/relationships/image" Target="../media/image42.png"/><Relationship Id="rId5" Type="http://schemas.openxmlformats.org/officeDocument/2006/relationships/image" Target="../media/image5.png"/><Relationship Id="rId10" Type="http://schemas.openxmlformats.org/officeDocument/2006/relationships/hyperlink" Target="https://creativecommons.org/licenses/by-sa/4.0/de/legalcode" TargetMode="External"/><Relationship Id="rId4" Type="http://schemas.openxmlformats.org/officeDocument/2006/relationships/image" Target="../media/image4.png"/><Relationship Id="rId9" Type="http://schemas.openxmlformats.org/officeDocument/2006/relationships/image" Target="../media/image41.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15.png"/><Relationship Id="rId17" Type="http://schemas.openxmlformats.org/officeDocument/2006/relationships/slide" Target="slide9.xml"/><Relationship Id="rId2" Type="http://schemas.openxmlformats.org/officeDocument/2006/relationships/notesSlide" Target="../notesSlides/notesSlide5.xml"/><Relationship Id="rId16"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slide" Target="slide7.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6.jp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5594888" cy="461665"/>
          </a:xfrm>
          <a:prstGeom prst="rect">
            <a:avLst/>
          </a:prstGeom>
          <a:noFill/>
        </p:spPr>
        <p:txBody>
          <a:bodyPr wrap="square" rtlCol="0">
            <a:spAutoFit/>
          </a:bodyPr>
          <a:lstStyle/>
          <a:p>
            <a:pPr>
              <a:defRPr/>
            </a:pPr>
            <a:r>
              <a:rPr lang="de-DE" sz="2400" b="1"/>
              <a:t>Erklärung für Lehrkräfte</a:t>
            </a:r>
            <a:endParaRPr/>
          </a:p>
        </p:txBody>
      </p:sp>
      <p:sp>
        <p:nvSpPr>
          <p:cNvPr id="10" name="Textfeld 9"/>
          <p:cNvSpPr txBox="1"/>
          <p:nvPr/>
        </p:nvSpPr>
        <p:spPr bwMode="auto">
          <a:xfrm>
            <a:off x="263471" y="2015406"/>
            <a:ext cx="11344760" cy="3785652"/>
          </a:xfrm>
          <a:prstGeom prst="rect">
            <a:avLst/>
          </a:prstGeom>
          <a:noFill/>
        </p:spPr>
        <p:txBody>
          <a:bodyPr wrap="square" rtlCol="0">
            <a:spAutoFit/>
          </a:bodyPr>
          <a:lstStyle/>
          <a:p>
            <a:pPr marL="285750" indent="-285750">
              <a:buFont typeface="Arial"/>
              <a:buChar char="•"/>
              <a:defRPr/>
            </a:pPr>
            <a:r>
              <a:rPr lang="de-DE" sz="2000"/>
              <a:t>Die vorliegende PowerPoint-Datei dient als beispielhafte digitale Lernbegleitung zu den Schülerversuchen in der Beispielstunde der DigiProMIN Fortbildung „Chemieunterricht mit digitalen Medien innovieren“</a:t>
            </a:r>
            <a:endParaRPr/>
          </a:p>
          <a:p>
            <a:pPr marL="285750" indent="-285750">
              <a:buFont typeface="Arial"/>
              <a:buChar char="•"/>
              <a:defRPr/>
            </a:pPr>
            <a:r>
              <a:rPr lang="de-DE" sz="2000"/>
              <a:t>Der Fokus wird dabei darauf gelegt, den naturwissenschaftlichen Erkenntnisgewinnungsprozess (inkl. Hypothesenbildung, Planung und Durchführung) zu unterstützen. Die Datei soll also primär Wissen zur </a:t>
            </a:r>
            <a:r>
              <a:rPr lang="de-DE" sz="2000" i="1"/>
              <a:t>Nature of Science </a:t>
            </a:r>
            <a:r>
              <a:rPr lang="de-DE" sz="2000"/>
              <a:t>bzw. über das Experimentieren an sich vermitteln. </a:t>
            </a:r>
            <a:endParaRPr/>
          </a:p>
          <a:p>
            <a:pPr marL="285750" indent="-285750">
              <a:buFont typeface="Arial"/>
              <a:buChar char="•"/>
              <a:defRPr/>
            </a:pPr>
            <a:r>
              <a:rPr lang="de-DE" sz="2000"/>
              <a:t>Darüber hinaus könnten auch Hilfestellungen und Anleitungen zur Durchführung einfacher Schülerversuche gegeben werden.</a:t>
            </a:r>
            <a:endParaRPr/>
          </a:p>
          <a:p>
            <a:pPr marL="285750" indent="-285750">
              <a:buFont typeface="Arial"/>
              <a:buChar char="•"/>
              <a:defRPr/>
            </a:pPr>
            <a:r>
              <a:rPr lang="de-DE" sz="2000"/>
              <a:t>Die Datei dient als </a:t>
            </a:r>
            <a:r>
              <a:rPr lang="de-DE" sz="2000" b="1"/>
              <a:t>Beispiel </a:t>
            </a:r>
            <a:r>
              <a:rPr lang="de-DE" sz="2000"/>
              <a:t>für mögliche digitale Unterstützung des Experimentierprozesses und kann eigenständig angepasst und erweitert werden, um einen individuellen (fachlichen) Fokus zu setzen.</a:t>
            </a:r>
            <a:endParaRPr/>
          </a:p>
          <a:p>
            <a:pPr marL="285750" indent="-285750">
              <a:buFont typeface="Arial"/>
              <a:buChar char="•"/>
              <a:defRPr/>
            </a:pPr>
            <a:r>
              <a:rPr lang="de-DE" sz="2000"/>
              <a:t>Bearbeiten Sie (bzw. Ihre Schülerinnen und Schüler) die Datei nur in der Bildschirmpräsentation (z.B. auf einem iPad)</a:t>
            </a:r>
            <a:endParaRPr/>
          </a:p>
          <a:p>
            <a:pPr marL="285750" indent="-285750">
              <a:buFont typeface="Arial"/>
              <a:buChar char="•"/>
              <a:defRPr/>
            </a:pPr>
            <a:r>
              <a:rPr lang="de-DE" sz="2000"/>
              <a:t>Stellen, an denen die Datei ergänzt werden kann/muss, sind mit einem türkisenen Rechteck markiert:</a:t>
            </a:r>
            <a:endParaRPr/>
          </a:p>
        </p:txBody>
      </p:sp>
      <p:sp>
        <p:nvSpPr>
          <p:cNvPr id="11" name="Textfeld 10"/>
          <p:cNvSpPr txBox="1"/>
          <p:nvPr/>
        </p:nvSpPr>
        <p:spPr bwMode="auto">
          <a:xfrm>
            <a:off x="10192751" y="6254355"/>
            <a:ext cx="892594" cy="369332"/>
          </a:xfrm>
          <a:prstGeom prst="rect">
            <a:avLst/>
          </a:prstGeom>
          <a:noFill/>
        </p:spPr>
        <p:txBody>
          <a:bodyPr wrap="square" rtlCol="0">
            <a:spAutoFit/>
          </a:bodyPr>
          <a:lstStyle/>
          <a:p>
            <a:pPr>
              <a:defRPr/>
            </a:pPr>
            <a:r>
              <a:rPr lang="de-DE"/>
              <a:t>START:</a:t>
            </a:r>
            <a:endParaRPr/>
          </a:p>
        </p:txBody>
      </p:sp>
      <p:sp>
        <p:nvSpPr>
          <p:cNvPr id="15" name="Rechteck 14"/>
          <p:cNvSpPr/>
          <p:nvPr/>
        </p:nvSpPr>
        <p:spPr bwMode="auto">
          <a:xfrm>
            <a:off x="971631" y="5789020"/>
            <a:ext cx="2156585" cy="930669"/>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7"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8"/>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9"/>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10"/>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1"/>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2"/>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Der Experimentierprozess</a:t>
            </a:r>
            <a:endParaRPr/>
          </a:p>
        </p:txBody>
      </p:sp>
      <p:sp>
        <p:nvSpPr>
          <p:cNvPr id="10" name="Textplatzhalter 3"/>
          <p:cNvSpPr>
            <a:spLocks noGrp="1"/>
          </p:cNvSpPr>
          <p:nvPr>
            <p:ph type="body" sz="half" idx="2"/>
          </p:nvPr>
        </p:nvSpPr>
        <p:spPr bwMode="auto">
          <a:xfrm>
            <a:off x="311869" y="1732356"/>
            <a:ext cx="11708246" cy="1400294"/>
          </a:xfrm>
        </p:spPr>
        <p:txBody>
          <a:bodyPr>
            <a:normAutofit/>
          </a:bodyPr>
          <a:lstStyle/>
          <a:p>
            <a:pPr>
              <a:defRPr/>
            </a:pPr>
            <a:r>
              <a:rPr lang="de-DE" sz="1800" i="1"/>
              <a:t>„Das Experiment ist Teil der </a:t>
            </a:r>
            <a:r>
              <a:rPr lang="de-DE" sz="1800" i="1">
                <a:solidFill>
                  <a:schemeClr val="tx2"/>
                </a:solidFill>
              </a:rPr>
              <a:t>naturwissenschaftlichen Erkenntnisgewinnung </a:t>
            </a:r>
            <a:r>
              <a:rPr lang="de-DE" sz="1800" i="1"/>
              <a:t>und kann als </a:t>
            </a:r>
            <a:r>
              <a:rPr lang="de-DE" sz="1800" i="1">
                <a:solidFill>
                  <a:schemeClr val="tx2"/>
                </a:solidFill>
              </a:rPr>
              <a:t>planmäßiger, systematischer, zielgerichteter und kontrollierter </a:t>
            </a:r>
            <a:r>
              <a:rPr lang="de-DE" sz="1800" i="1"/>
              <a:t>Eingriff charakterisiert werden, um Phänomene aus Ursachen plausibel rekonstruierbar und somit erklärbar zu machen“ </a:t>
            </a:r>
            <a:r>
              <a:rPr lang="de-DE"/>
              <a:t>(Streller, Bolte, Dietz &amp; Noto La Diega, 2019)</a:t>
            </a:r>
            <a:endParaRPr lang="de-DE" sz="1800"/>
          </a:p>
        </p:txBody>
      </p:sp>
      <p:sp>
        <p:nvSpPr>
          <p:cNvPr id="11" name="Textfeld 10"/>
          <p:cNvSpPr txBox="1"/>
          <p:nvPr/>
        </p:nvSpPr>
        <p:spPr bwMode="auto">
          <a:xfrm>
            <a:off x="268200" y="2913864"/>
            <a:ext cx="11499743" cy="862865"/>
          </a:xfrm>
          <a:prstGeom prst="rect">
            <a:avLst/>
          </a:prstGeom>
          <a:noFill/>
        </p:spPr>
        <p:txBody>
          <a:bodyPr wrap="square">
            <a:spAutoFit/>
          </a:bodyPr>
          <a:lstStyle/>
          <a:p>
            <a:pPr lvl="0">
              <a:lnSpc>
                <a:spcPct val="107000"/>
              </a:lnSpc>
              <a:defRPr/>
            </a:pPr>
            <a:r>
              <a:rPr lang="de-DE" sz="2400">
                <a:ea typeface="Aptos"/>
                <a:cs typeface="Arial"/>
              </a:rPr>
              <a:t>Klicke auf alle Schritte des Experimentierens, zu denen du Fragen hast! Du erhältst dann Hinweise, worauf du in den einzelnen Schritten jeweils achten solltest!</a:t>
            </a:r>
            <a:endParaRPr/>
          </a:p>
        </p:txBody>
      </p:sp>
      <p:sp>
        <p:nvSpPr>
          <p:cNvPr id="15" name="Textfeld 14">
            <a:hlinkClick r:id="rId13" action="ppaction://hlinksldjump"/>
          </p:cNvPr>
          <p:cNvSpPr txBox="1"/>
          <p:nvPr/>
        </p:nvSpPr>
        <p:spPr bwMode="auto">
          <a:xfrm>
            <a:off x="263471" y="4035976"/>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Fragestellung formulieren</a:t>
            </a:r>
            <a:endParaRPr/>
          </a:p>
        </p:txBody>
      </p:sp>
      <p:sp>
        <p:nvSpPr>
          <p:cNvPr id="16" name="Textfeld 15">
            <a:hlinkClick r:id="rId14" action="ppaction://hlinksldjump"/>
          </p:cNvPr>
          <p:cNvSpPr txBox="1"/>
          <p:nvPr/>
        </p:nvSpPr>
        <p:spPr bwMode="auto">
          <a:xfrm>
            <a:off x="3043698" y="4044773"/>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Hypothese aufstellen</a:t>
            </a:r>
            <a:endParaRPr/>
          </a:p>
        </p:txBody>
      </p:sp>
      <p:sp>
        <p:nvSpPr>
          <p:cNvPr id="17" name="Textfeld 16">
            <a:hlinkClick r:id="rId15" action="ppaction://hlinksldjump"/>
          </p:cNvPr>
          <p:cNvSpPr txBox="1"/>
          <p:nvPr/>
        </p:nvSpPr>
        <p:spPr bwMode="auto">
          <a:xfrm>
            <a:off x="5823925" y="4028819"/>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Experiment planen</a:t>
            </a:r>
            <a:endParaRPr/>
          </a:p>
        </p:txBody>
      </p:sp>
      <p:sp>
        <p:nvSpPr>
          <p:cNvPr id="19" name="Textfeld 18">
            <a:hlinkClick r:id="rId16" action="ppaction://hlinksldjump"/>
          </p:cNvPr>
          <p:cNvSpPr txBox="1"/>
          <p:nvPr/>
        </p:nvSpPr>
        <p:spPr bwMode="auto">
          <a:xfrm>
            <a:off x="8604152" y="4044773"/>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Experiment durchführen</a:t>
            </a:r>
            <a:endParaRPr/>
          </a:p>
        </p:txBody>
      </p:sp>
      <p:sp>
        <p:nvSpPr>
          <p:cNvPr id="22" name="Textfeld 21">
            <a:hlinkClick r:id="rId17" action="ppaction://hlinksldjump"/>
          </p:cNvPr>
          <p:cNvSpPr txBox="1"/>
          <p:nvPr/>
        </p:nvSpPr>
        <p:spPr bwMode="auto">
          <a:xfrm>
            <a:off x="5838277" y="5582174"/>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Daten interpretieren</a:t>
            </a:r>
            <a:endParaRPr/>
          </a:p>
        </p:txBody>
      </p:sp>
      <p:sp>
        <p:nvSpPr>
          <p:cNvPr id="24" name="Textfeld 23">
            <a:hlinkClick r:id="rId18" action="ppaction://hlinksldjump"/>
          </p:cNvPr>
          <p:cNvSpPr txBox="1"/>
          <p:nvPr/>
        </p:nvSpPr>
        <p:spPr bwMode="auto">
          <a:xfrm>
            <a:off x="8618504" y="5582175"/>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Ergebnisse dokumentieren</a:t>
            </a:r>
            <a:endParaRPr/>
          </a:p>
        </p:txBody>
      </p:sp>
      <p:sp>
        <p:nvSpPr>
          <p:cNvPr id="25" name="Textfeld 24">
            <a:hlinkClick r:id="rId19" action="ppaction://hlinksldjump"/>
          </p:cNvPr>
          <p:cNvSpPr txBox="1"/>
          <p:nvPr/>
        </p:nvSpPr>
        <p:spPr bwMode="auto">
          <a:xfrm>
            <a:off x="3058050" y="5582174"/>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Rückbezug zur Hypothese</a:t>
            </a:r>
            <a:endParaRPr/>
          </a:p>
        </p:txBody>
      </p:sp>
      <p:cxnSp>
        <p:nvCxnSpPr>
          <p:cNvPr id="27" name="Gerade Verbindung mit Pfeil 26"/>
          <p:cNvCxnSpPr>
            <a:stCxn id="15" idx="3"/>
            <a:endCxn id="16" idx="1"/>
          </p:cNvCxnSpPr>
          <p:nvPr/>
        </p:nvCxnSpPr>
        <p:spPr bwMode="auto">
          <a:xfrm>
            <a:off x="2529910" y="4467409"/>
            <a:ext cx="513788" cy="87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27"/>
          <p:cNvCxnSpPr/>
          <p:nvPr/>
        </p:nvCxnSpPr>
        <p:spPr bwMode="auto">
          <a:xfrm>
            <a:off x="5310137" y="4463009"/>
            <a:ext cx="513788" cy="87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28"/>
          <p:cNvCxnSpPr/>
          <p:nvPr/>
        </p:nvCxnSpPr>
        <p:spPr bwMode="auto">
          <a:xfrm>
            <a:off x="8090364" y="4476205"/>
            <a:ext cx="513788" cy="87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29"/>
          <p:cNvCxnSpPr>
            <a:stCxn id="19" idx="2"/>
            <a:endCxn id="24" idx="0"/>
          </p:cNvCxnSpPr>
          <p:nvPr/>
        </p:nvCxnSpPr>
        <p:spPr bwMode="auto">
          <a:xfrm>
            <a:off x="9737372" y="4907638"/>
            <a:ext cx="14352" cy="6745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Gerade Verbindung mit Pfeil 32"/>
          <p:cNvCxnSpPr>
            <a:stCxn id="24" idx="1"/>
            <a:endCxn id="22" idx="3"/>
          </p:cNvCxnSpPr>
          <p:nvPr/>
        </p:nvCxnSpPr>
        <p:spPr bwMode="auto">
          <a:xfrm flipH="1" flipV="1">
            <a:off x="8104716" y="6013607"/>
            <a:ext cx="51378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Gerade Verbindung mit Pfeil 35"/>
          <p:cNvCxnSpPr/>
          <p:nvPr/>
        </p:nvCxnSpPr>
        <p:spPr bwMode="auto">
          <a:xfrm flipH="1" flipV="1">
            <a:off x="5299272" y="6018782"/>
            <a:ext cx="51378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Gerade Verbindung mit Pfeil 36"/>
          <p:cNvCxnSpPr>
            <a:stCxn id="25" idx="0"/>
            <a:endCxn id="16" idx="2"/>
          </p:cNvCxnSpPr>
          <p:nvPr/>
        </p:nvCxnSpPr>
        <p:spPr bwMode="auto">
          <a:xfrm flipH="1" flipV="1">
            <a:off x="4176918" y="4907638"/>
            <a:ext cx="14352" cy="6745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41" name="Grafik 40" descr="Doppeltippen-Geste mit einfarbiger Füllung"/>
          <p:cNvPicPr>
            <a:picLocks noChangeAspect="1"/>
          </p:cNvPicPr>
          <p:nvPr/>
        </p:nvPicPr>
        <p:blipFill>
          <a:blip r:embed="rId20">
            <a:extLst>
              <a:ext uri="{96DAC541-7B7A-43D3-8B79-37D633B846F1}">
                <asvg:svgBlip xmlns:asvg="http://schemas.microsoft.com/office/drawing/2016/SVG/main" r:embed="rId21"/>
              </a:ext>
            </a:extLst>
          </a:blip>
          <a:stretch/>
        </p:blipFill>
        <p:spPr bwMode="auto">
          <a:xfrm rot="2329339">
            <a:off x="97577" y="4990957"/>
            <a:ext cx="883848" cy="8838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5" name="Textfeld 14"/>
          <p:cNvSpPr txBox="1"/>
          <p:nvPr/>
        </p:nvSpPr>
        <p:spPr bwMode="auto">
          <a:xfrm>
            <a:off x="360256" y="1285579"/>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Fragestellung formulieren</a:t>
            </a:r>
            <a:endParaRPr/>
          </a:p>
        </p:txBody>
      </p:sp>
      <p:sp>
        <p:nvSpPr>
          <p:cNvPr id="32" name="Textfeld 31"/>
          <p:cNvSpPr txBox="1"/>
          <p:nvPr/>
        </p:nvSpPr>
        <p:spPr bwMode="auto">
          <a:xfrm>
            <a:off x="311869" y="2733695"/>
            <a:ext cx="11499743" cy="2838726"/>
          </a:xfrm>
          <a:prstGeom prst="rect">
            <a:avLst/>
          </a:prstGeom>
          <a:noFill/>
        </p:spPr>
        <p:txBody>
          <a:bodyPr wrap="square">
            <a:spAutoFit/>
          </a:bodyPr>
          <a:lstStyle/>
          <a:p>
            <a:pPr lvl="0">
              <a:lnSpc>
                <a:spcPct val="107000"/>
              </a:lnSpc>
              <a:defRPr/>
            </a:pPr>
            <a:r>
              <a:rPr lang="de-DE" sz="2400">
                <a:ea typeface="Aptos"/>
                <a:cs typeface="Arial"/>
              </a:rPr>
              <a:t>Zu Beginn einer jeden naturwissenschaftlichen Forschung musst du eine Frage stellen, d.h. du benötigst einen Untersuchungsgegenstand und den Wunsch darüber etwas Neues herauszufinden.</a:t>
            </a:r>
            <a:endParaRPr/>
          </a:p>
          <a:p>
            <a:pPr lvl="0">
              <a:lnSpc>
                <a:spcPct val="107000"/>
              </a:lnSpc>
              <a:defRPr/>
            </a:pPr>
            <a:r>
              <a:rPr lang="de-DE" sz="2400">
                <a:ea typeface="Aptos"/>
                <a:cs typeface="Arial"/>
              </a:rPr>
              <a:t>Dabei handelt es sich typischerweise um relevante neue Erkenntnisse.</a:t>
            </a:r>
            <a:endParaRPr/>
          </a:p>
          <a:p>
            <a:pPr lvl="0">
              <a:lnSpc>
                <a:spcPct val="107000"/>
              </a:lnSpc>
              <a:defRPr/>
            </a:pPr>
            <a:endParaRPr lang="de-DE" sz="2400">
              <a:ea typeface="Aptos"/>
              <a:cs typeface="Arial"/>
            </a:endParaRPr>
          </a:p>
          <a:p>
            <a:pPr lvl="0">
              <a:lnSpc>
                <a:spcPct val="107000"/>
              </a:lnSpc>
              <a:defRPr/>
            </a:pPr>
            <a:r>
              <a:rPr lang="de-DE" sz="2400">
                <a:ea typeface="Aptos"/>
                <a:cs typeface="Arial"/>
              </a:rPr>
              <a:t>In unserem Fall wollen wir Fragen zu den Eigenschaften von Salzen formulieren (und beantworten).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6" name="Textfeld 15"/>
          <p:cNvSpPr txBox="1"/>
          <p:nvPr/>
        </p:nvSpPr>
        <p:spPr bwMode="auto">
          <a:xfrm>
            <a:off x="311869" y="1360217"/>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Hypothese aufstellen</a:t>
            </a:r>
            <a:endParaRPr/>
          </a:p>
        </p:txBody>
      </p:sp>
      <p:sp>
        <p:nvSpPr>
          <p:cNvPr id="9" name="Textfeld 8"/>
          <p:cNvSpPr txBox="1"/>
          <p:nvPr/>
        </p:nvSpPr>
        <p:spPr bwMode="auto">
          <a:xfrm>
            <a:off x="311869" y="2543011"/>
            <a:ext cx="9122430" cy="1653273"/>
          </a:xfrm>
          <a:prstGeom prst="rect">
            <a:avLst/>
          </a:prstGeom>
          <a:noFill/>
        </p:spPr>
        <p:txBody>
          <a:bodyPr wrap="square">
            <a:spAutoFit/>
          </a:bodyPr>
          <a:lstStyle/>
          <a:p>
            <a:pPr lvl="0">
              <a:lnSpc>
                <a:spcPct val="107000"/>
              </a:lnSpc>
              <a:defRPr/>
            </a:pPr>
            <a:r>
              <a:rPr lang="de-DE" sz="2400">
                <a:ea typeface="Aptos"/>
                <a:cs typeface="Arial"/>
              </a:rPr>
              <a:t>Im nächsten Schritt sollst du nun eine Hypothese aufstellen. Eine Hypothese ist eine begründete Vermutung, was die Antwort auf die Fragestellung sein könnte. Nutze für die Begründung dein Vorwissen und die Informationen, die du zum Thema Salze und Ionen bekommen hast.</a:t>
            </a:r>
            <a:endParaRPr/>
          </a:p>
        </p:txBody>
      </p:sp>
      <p:sp>
        <p:nvSpPr>
          <p:cNvPr id="11" name="Textfeld 10"/>
          <p:cNvSpPr txBox="1"/>
          <p:nvPr/>
        </p:nvSpPr>
        <p:spPr bwMode="auto">
          <a:xfrm>
            <a:off x="311869" y="4402246"/>
            <a:ext cx="8951401" cy="1569660"/>
          </a:xfrm>
          <a:prstGeom prst="rect">
            <a:avLst/>
          </a:prstGeom>
          <a:noFill/>
        </p:spPr>
        <p:txBody>
          <a:bodyPr wrap="square">
            <a:spAutoFit/>
          </a:bodyPr>
          <a:lstStyle/>
          <a:p>
            <a:pPr>
              <a:defRPr/>
            </a:pPr>
            <a:r>
              <a:rPr lang="de-DE" sz="2400"/>
              <a:t>Hinweis: In den Naturwissenschaften können Hypothesen grundsätzlich nicht bestätigt werden. Es gilt der Grundsatz „Eine Hypothese gilt so lange als richtig, bis sie widerlegt ist.“ Deshalb ist es wichtig, dass Hypothesen widerlegt werden können.</a:t>
            </a:r>
            <a:endParaRPr/>
          </a:p>
        </p:txBody>
      </p:sp>
      <p:pic>
        <p:nvPicPr>
          <p:cNvPr id="10" name="Grafik 9" descr="Ein Bild, das Clipart, Grafiken, Screenshot, Animierter Cartoon enthält.&#10;&#10;Automatisch generierte Beschreibung">
            <a:hlinkClick r:id="rId12"/>
          </p:cNvPr>
          <p:cNvPicPr>
            <a:picLocks noChangeAspect="1"/>
          </p:cNvPicPr>
          <p:nvPr/>
        </p:nvPicPr>
        <p:blipFill>
          <a:blip r:embed="rId13"/>
          <a:stretch/>
        </p:blipFill>
        <p:spPr bwMode="auto">
          <a:xfrm>
            <a:off x="9488754" y="973928"/>
            <a:ext cx="2266573" cy="2266573"/>
          </a:xfrm>
          <a:prstGeom prst="rect">
            <a:avLst/>
          </a:prstGeom>
          <a:ln>
            <a:noFill/>
          </a:ln>
          <a:effectLst>
            <a:outerShdw blurRad="292100" dist="139700" dir="2700000" algn="tl" rotWithShape="0">
              <a:srgbClr val="333333">
                <a:alpha val="65000"/>
              </a:srgbClr>
            </a:outerShdw>
          </a:effectLst>
        </p:spPr>
      </p:pic>
      <p:sp>
        <p:nvSpPr>
          <p:cNvPr id="15" name="Textfeld 14"/>
          <p:cNvSpPr txBox="1"/>
          <p:nvPr/>
        </p:nvSpPr>
        <p:spPr bwMode="auto">
          <a:xfrm>
            <a:off x="9434299" y="2819431"/>
            <a:ext cx="2515985" cy="1323439"/>
          </a:xfrm>
          <a:prstGeom prst="rect">
            <a:avLst/>
          </a:prstGeom>
          <a:noFill/>
        </p:spPr>
        <p:txBody>
          <a:bodyPr wrap="square" rtlCol="0">
            <a:spAutoFit/>
          </a:bodyPr>
          <a:lstStyle/>
          <a:p>
            <a:pPr>
              <a:defRPr/>
            </a:pPr>
            <a:r>
              <a:rPr lang="de-DE" sz="1600">
                <a:solidFill>
                  <a:schemeClr val="bg1">
                    <a:lumMod val="75000"/>
                  </a:schemeClr>
                </a:solidFill>
              </a:rPr>
              <a:t>Klicke auf DEAN, wenn du ein Video zum Zusammenhang zwischen „Hypothese“ und „Theorie“ sehen willst.</a:t>
            </a:r>
            <a:endParaRPr/>
          </a:p>
        </p:txBody>
      </p:sp>
      <p:pic>
        <p:nvPicPr>
          <p:cNvPr id="17" name="Grafik 16" descr="Ein Bild, das Clipart, Grafiken, Screenshot, Animierter Cartoon enthält.&#10;&#10;Automatisch generierte Beschreibung">
            <a:hlinkClick r:id="rId14"/>
          </p:cNvPr>
          <p:cNvPicPr>
            <a:picLocks noChangeAspect="1"/>
          </p:cNvPicPr>
          <p:nvPr/>
        </p:nvPicPr>
        <p:blipFill>
          <a:blip r:embed="rId13"/>
          <a:stretch/>
        </p:blipFill>
        <p:spPr bwMode="auto">
          <a:xfrm>
            <a:off x="9488754" y="3705333"/>
            <a:ext cx="2266573" cy="2266573"/>
          </a:xfrm>
          <a:prstGeom prst="rect">
            <a:avLst/>
          </a:prstGeom>
          <a:ln>
            <a:noFill/>
          </a:ln>
          <a:effectLst>
            <a:outerShdw blurRad="292100" dist="139700" dir="2700000" algn="tl" rotWithShape="0">
              <a:srgbClr val="333333">
                <a:alpha val="65000"/>
              </a:srgbClr>
            </a:outerShdw>
          </a:effectLst>
        </p:spPr>
      </p:pic>
      <p:sp>
        <p:nvSpPr>
          <p:cNvPr id="18" name="Textfeld 17"/>
          <p:cNvSpPr txBox="1"/>
          <p:nvPr/>
        </p:nvSpPr>
        <p:spPr bwMode="auto">
          <a:xfrm>
            <a:off x="9440625" y="5607059"/>
            <a:ext cx="2515985" cy="1077218"/>
          </a:xfrm>
          <a:prstGeom prst="rect">
            <a:avLst/>
          </a:prstGeom>
          <a:noFill/>
        </p:spPr>
        <p:txBody>
          <a:bodyPr wrap="square" rtlCol="0">
            <a:spAutoFit/>
          </a:bodyPr>
          <a:lstStyle/>
          <a:p>
            <a:pPr>
              <a:defRPr/>
            </a:pPr>
            <a:r>
              <a:rPr lang="de-DE" sz="1600">
                <a:solidFill>
                  <a:schemeClr val="bg1">
                    <a:lumMod val="75000"/>
                  </a:schemeClr>
                </a:solidFill>
              </a:rPr>
              <a:t>Klicke auf DEAN, wenn du ein Video zur “wissenschaftlichen Methode“ sehen willst.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7" name="Textfeld 16"/>
          <p:cNvSpPr txBox="1"/>
          <p:nvPr/>
        </p:nvSpPr>
        <p:spPr bwMode="auto">
          <a:xfrm>
            <a:off x="311869" y="1264966"/>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Experiment planen</a:t>
            </a:r>
            <a:endParaRPr/>
          </a:p>
        </p:txBody>
      </p:sp>
      <p:sp>
        <p:nvSpPr>
          <p:cNvPr id="18" name="Textfeld 17"/>
          <p:cNvSpPr txBox="1"/>
          <p:nvPr/>
        </p:nvSpPr>
        <p:spPr bwMode="auto">
          <a:xfrm>
            <a:off x="311868" y="2413338"/>
            <a:ext cx="11563299" cy="1631216"/>
          </a:xfrm>
          <a:prstGeom prst="rect">
            <a:avLst/>
          </a:prstGeom>
          <a:noFill/>
        </p:spPr>
        <p:txBody>
          <a:bodyPr wrap="square">
            <a:spAutoFit/>
          </a:bodyPr>
          <a:lstStyle/>
          <a:p>
            <a:pPr>
              <a:defRPr/>
            </a:pPr>
            <a:r>
              <a:rPr lang="de-DE" sz="2000"/>
              <a:t>Die nächste Aufgabe ist es, einen Versuch zu planen, der die Hypothese sowohl bekräftigen (nicht bestätigen, wie gerade gelernt) als auch widerlegen kann. Nutze für den Versuch bitte ausschließlich die bereitgestellten Chemikalien und Geräte.</a:t>
            </a:r>
            <a:endParaRPr/>
          </a:p>
          <a:p>
            <a:pPr>
              <a:defRPr/>
            </a:pPr>
            <a:r>
              <a:rPr lang="de-DE" sz="2000"/>
              <a:t>Hinweis: Achte darauf, dass du NUR die Variable veränderst, deren Auswirkungen du überprüfen willst. Das nennt man Variablenkontrolle.</a:t>
            </a:r>
            <a:endParaRPr/>
          </a:p>
        </p:txBody>
      </p:sp>
      <p:sp>
        <p:nvSpPr>
          <p:cNvPr id="26" name="Textfeld 25"/>
          <p:cNvSpPr txBox="1"/>
          <p:nvPr/>
        </p:nvSpPr>
        <p:spPr bwMode="auto">
          <a:xfrm>
            <a:off x="344530" y="4148382"/>
            <a:ext cx="11530637" cy="1015663"/>
          </a:xfrm>
          <a:prstGeom prst="rect">
            <a:avLst/>
          </a:prstGeom>
          <a:noFill/>
        </p:spPr>
        <p:txBody>
          <a:bodyPr wrap="square">
            <a:spAutoFit/>
          </a:bodyPr>
          <a:lstStyle/>
          <a:p>
            <a:pPr>
              <a:defRPr/>
            </a:pPr>
            <a:r>
              <a:rPr lang="de-DE" sz="2000"/>
              <a:t>Denke nun nochmal an deine Hypothese zurück.</a:t>
            </a:r>
            <a:endParaRPr/>
          </a:p>
          <a:p>
            <a:pPr>
              <a:defRPr/>
            </a:pPr>
            <a:r>
              <a:rPr lang="de-DE" sz="2000"/>
              <a:t>Notiere hier, welcher Ausgang des Experiments die Hypothese bekräftigen und welcher Ausgang sie widerlegen würde.</a:t>
            </a:r>
            <a:endParaRPr/>
          </a:p>
        </p:txBody>
      </p:sp>
      <p:pic>
        <p:nvPicPr>
          <p:cNvPr id="9" name="Grafik 8"/>
          <p:cNvPicPr>
            <a:picLocks noChangeAspect="1"/>
          </p:cNvPicPr>
          <p:nvPr/>
        </p:nvPicPr>
        <p:blipFill>
          <a:blip r:embed="rId12"/>
          <a:stretch/>
        </p:blipFill>
        <p:spPr bwMode="auto">
          <a:xfrm>
            <a:off x="1445088" y="5057189"/>
            <a:ext cx="9759290" cy="1656000"/>
          </a:xfrm>
          <a:prstGeom prst="roundRect">
            <a:avLst>
              <a:gd name="adj" fmla="val 7676"/>
            </a:avLst>
          </a:prstGeom>
          <a:ln>
            <a:solidFill>
              <a:schemeClr val="tx2">
                <a:lumMod val="6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9" name="Textfeld 18"/>
          <p:cNvSpPr txBox="1"/>
          <p:nvPr/>
        </p:nvSpPr>
        <p:spPr bwMode="auto">
          <a:xfrm>
            <a:off x="311869" y="1264966"/>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Experiment durchführen</a:t>
            </a:r>
            <a:endParaRPr/>
          </a:p>
        </p:txBody>
      </p:sp>
      <p:sp>
        <p:nvSpPr>
          <p:cNvPr id="10" name="Textfeld 9"/>
          <p:cNvSpPr txBox="1"/>
          <p:nvPr/>
        </p:nvSpPr>
        <p:spPr bwMode="auto">
          <a:xfrm>
            <a:off x="311869" y="2551836"/>
            <a:ext cx="11708246" cy="1569660"/>
          </a:xfrm>
          <a:prstGeom prst="rect">
            <a:avLst/>
          </a:prstGeom>
          <a:noFill/>
        </p:spPr>
        <p:txBody>
          <a:bodyPr wrap="square">
            <a:spAutoFit/>
          </a:bodyPr>
          <a:lstStyle/>
          <a:p>
            <a:pPr>
              <a:defRPr/>
            </a:pPr>
            <a:r>
              <a:rPr lang="de-DE" sz="2400"/>
              <a:t>Im nächsten Schritt führst du dein geplantes Experiment durch. </a:t>
            </a:r>
            <a:endParaRPr/>
          </a:p>
          <a:p>
            <a:pPr>
              <a:defRPr/>
            </a:pPr>
            <a:r>
              <a:rPr lang="de-DE" sz="2400"/>
              <a:t>Schon in der Planung solltest du dir überlegt haben, welche Beobachtungen und Messungen du bei deinem Versuch durchführst. </a:t>
            </a:r>
            <a:endParaRPr/>
          </a:p>
          <a:p>
            <a:pPr>
              <a:defRPr/>
            </a:pPr>
            <a:r>
              <a:rPr lang="de-DE" sz="2400"/>
              <a:t>Falls das noch nicht der Fall ist, ergänze diese in deiner Versuchsbeschreibung.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0" name="Textfeld 9"/>
          <p:cNvSpPr txBox="1"/>
          <p:nvPr/>
        </p:nvSpPr>
        <p:spPr bwMode="auto">
          <a:xfrm>
            <a:off x="311869" y="1264966"/>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Ergebnisse dokumentieren</a:t>
            </a:r>
            <a:endParaRPr/>
          </a:p>
        </p:txBody>
      </p:sp>
      <p:sp>
        <p:nvSpPr>
          <p:cNvPr id="9" name="Textfeld 8"/>
          <p:cNvSpPr txBox="1"/>
          <p:nvPr/>
        </p:nvSpPr>
        <p:spPr bwMode="auto">
          <a:xfrm>
            <a:off x="311869" y="2551836"/>
            <a:ext cx="11708246" cy="3416320"/>
          </a:xfrm>
          <a:prstGeom prst="rect">
            <a:avLst/>
          </a:prstGeom>
          <a:noFill/>
        </p:spPr>
        <p:txBody>
          <a:bodyPr wrap="square">
            <a:spAutoFit/>
          </a:bodyPr>
          <a:lstStyle/>
          <a:p>
            <a:pPr>
              <a:defRPr/>
            </a:pPr>
            <a:r>
              <a:rPr lang="de-DE" sz="2400"/>
              <a:t>Es ist wichtig, dass du deine Erkenntnisse fest hälst, um sie später zu interpretieren und etwas Neues lernen zu können.</a:t>
            </a:r>
            <a:endParaRPr/>
          </a:p>
          <a:p>
            <a:pPr>
              <a:defRPr/>
            </a:pPr>
            <a:r>
              <a:rPr lang="de-DE" sz="2400"/>
              <a:t>Notiere dir daher deine Beobachtungen und ggf. Messwerte (wie bspw. vergangene Zeit, Temperatur, pH-Wert, …) und unter welchen Bedingungen du diese erhalten hast.</a:t>
            </a:r>
            <a:endParaRPr/>
          </a:p>
          <a:p>
            <a:pPr>
              <a:defRPr/>
            </a:pPr>
            <a:endParaRPr lang="de-DE" sz="2400"/>
          </a:p>
          <a:p>
            <a:pPr>
              <a:defRPr/>
            </a:pPr>
            <a:r>
              <a:rPr lang="de-DE" sz="2400"/>
              <a:t>Jemand, der oder die das Experiment nicht durchgeführt hat, sollte anhand deiner Ergebnisse nachvollziehen können, was du getan hast und was passiert ist bzw. beobachtet werden konnte.</a:t>
            </a:r>
            <a:endParaRPr/>
          </a:p>
          <a:p>
            <a:pPr>
              <a:defRPr/>
            </a:pPr>
            <a:endParaRPr lang="de-DE" sz="2400"/>
          </a:p>
          <a:p>
            <a:pPr>
              <a:defRPr/>
            </a:pPr>
            <a:r>
              <a:rPr lang="de-DE" sz="2400"/>
              <a:t>Hinweis: Du kannst Fotos/Videos machen und diese in den DEAN einfügen 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311869" y="1360217"/>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Daten interpretieren</a:t>
            </a:r>
            <a:endParaRPr/>
          </a:p>
        </p:txBody>
      </p:sp>
      <p:sp>
        <p:nvSpPr>
          <p:cNvPr id="15" name="Textfeld 14"/>
          <p:cNvSpPr txBox="1"/>
          <p:nvPr/>
        </p:nvSpPr>
        <p:spPr bwMode="auto">
          <a:xfrm>
            <a:off x="311869" y="2690336"/>
            <a:ext cx="11708246" cy="2308324"/>
          </a:xfrm>
          <a:prstGeom prst="rect">
            <a:avLst/>
          </a:prstGeom>
          <a:noFill/>
        </p:spPr>
        <p:txBody>
          <a:bodyPr wrap="square">
            <a:spAutoFit/>
          </a:bodyPr>
          <a:lstStyle/>
          <a:p>
            <a:pPr>
              <a:defRPr/>
            </a:pPr>
            <a:r>
              <a:rPr lang="de-DE" sz="2400"/>
              <a:t>Im letzten Schritt musst du deine Daten im Licht der Fragestellung interpretieren und verallgemeinern. Anschließend prüft man das Experiment noch einmal kritisch: War es geeignet, um die aufgestellte Hypothese mit Hilfe der Daten zu beantworten?</a:t>
            </a:r>
            <a:endParaRPr/>
          </a:p>
          <a:p>
            <a:pPr>
              <a:defRPr/>
            </a:pPr>
            <a:endParaRPr lang="de-DE" sz="2400"/>
          </a:p>
          <a:p>
            <a:pPr>
              <a:defRPr/>
            </a:pPr>
            <a:r>
              <a:rPr lang="de-DE" sz="2400"/>
              <a:t>Im Unterricht stehen dir zur Interpretation Materialien und Hilfestellungen zur Verfügung. </a:t>
            </a:r>
            <a:endParaRPr/>
          </a:p>
          <a:p>
            <a:pPr>
              <a:defRPr/>
            </a:pPr>
            <a:r>
              <a:rPr lang="de-DE" sz="2400"/>
              <a:t>Dieser Schritt bildet die Brücke zwischen der Praxis und der Theorie.</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1" name="Textfeld 10"/>
          <p:cNvSpPr txBox="1"/>
          <p:nvPr/>
        </p:nvSpPr>
        <p:spPr bwMode="auto">
          <a:xfrm>
            <a:off x="311869" y="1278422"/>
            <a:ext cx="2266439" cy="862865"/>
          </a:xfrm>
          <a:prstGeom prst="rect">
            <a:avLst/>
          </a:prstGeom>
          <a:solidFill>
            <a:srgbClr val="4CE5B5"/>
          </a:solidFill>
        </p:spPr>
        <p:txBody>
          <a:bodyPr wrap="square">
            <a:spAutoFit/>
          </a:bodyPr>
          <a:lstStyle/>
          <a:p>
            <a:pPr lvl="0" algn="ctr">
              <a:lnSpc>
                <a:spcPct val="107000"/>
              </a:lnSpc>
              <a:defRPr/>
            </a:pPr>
            <a:r>
              <a:rPr lang="de-DE" sz="2400">
                <a:ea typeface="Aptos"/>
                <a:cs typeface="Arial"/>
              </a:rPr>
              <a:t>Rückbezug zur Hypothese</a:t>
            </a:r>
            <a:endParaRPr/>
          </a:p>
        </p:txBody>
      </p:sp>
      <p:sp>
        <p:nvSpPr>
          <p:cNvPr id="17" name="Textfeld 16"/>
          <p:cNvSpPr txBox="1"/>
          <p:nvPr/>
        </p:nvSpPr>
        <p:spPr bwMode="auto">
          <a:xfrm>
            <a:off x="311868" y="2690336"/>
            <a:ext cx="11448331" cy="2308324"/>
          </a:xfrm>
          <a:prstGeom prst="rect">
            <a:avLst/>
          </a:prstGeom>
          <a:noFill/>
        </p:spPr>
        <p:txBody>
          <a:bodyPr wrap="square">
            <a:spAutoFit/>
          </a:bodyPr>
          <a:lstStyle/>
          <a:p>
            <a:pPr>
              <a:defRPr/>
            </a:pPr>
            <a:r>
              <a:rPr lang="de-DE" sz="2400"/>
              <a:t>Am Ende vergleicht man die Ergebnisse mit den Vorhersagen durch die vorher aufgestellte Hypothese.</a:t>
            </a:r>
            <a:endParaRPr/>
          </a:p>
          <a:p>
            <a:pPr>
              <a:defRPr/>
            </a:pPr>
            <a:endParaRPr lang="de-DE" sz="2400"/>
          </a:p>
          <a:p>
            <a:pPr>
              <a:defRPr/>
            </a:pPr>
            <a:r>
              <a:rPr lang="de-DE" sz="2400"/>
              <a:t>Damit bist du am Ende des Experimentierprozesses angekommen. Im Grunde genommen geht es an dieser Stelle wieder von vorne los. Aus euren Ergebnissen lassen sich neue Fragestellungen, neue Hypothesen und neue Experimente entwickeln.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9174997" y="5934489"/>
            <a:ext cx="3042953"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9386887" y="6054226"/>
            <a:ext cx="2680642"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Experimentwahl</a:t>
            </a:r>
            <a:endParaRPr/>
          </a:p>
        </p:txBody>
      </p:sp>
      <p:sp>
        <p:nvSpPr>
          <p:cNvPr id="10" name="Textfeld 9"/>
          <p:cNvSpPr txBox="1"/>
          <p:nvPr/>
        </p:nvSpPr>
        <p:spPr bwMode="auto">
          <a:xfrm>
            <a:off x="263471" y="1880595"/>
            <a:ext cx="11499743" cy="862865"/>
          </a:xfrm>
          <a:prstGeom prst="rect">
            <a:avLst/>
          </a:prstGeom>
          <a:noFill/>
        </p:spPr>
        <p:txBody>
          <a:bodyPr wrap="square">
            <a:spAutoFit/>
          </a:bodyPr>
          <a:lstStyle/>
          <a:p>
            <a:pPr lvl="0">
              <a:lnSpc>
                <a:spcPct val="107000"/>
              </a:lnSpc>
              <a:defRPr/>
            </a:pPr>
            <a:r>
              <a:rPr lang="de-DE" sz="2400">
                <a:ea typeface="Aptos"/>
                <a:cs typeface="Arial"/>
              </a:rPr>
              <a:t>Du wirst alle Schritte des Experimentierprozesses nun durchlaufen! </a:t>
            </a:r>
            <a:r>
              <a:rPr lang="de-DE" sz="2400">
                <a:solidFill>
                  <a:srgbClr val="03869E"/>
                </a:solidFill>
                <a:ea typeface="Aptos"/>
                <a:cs typeface="Arial"/>
              </a:rPr>
              <a:t>Überlege dir zunächst eine Eigenschaft eines Salzes, die du untersuchen möchtest!</a:t>
            </a:r>
          </a:p>
        </p:txBody>
      </p:sp>
      <p:sp>
        <p:nvSpPr>
          <p:cNvPr id="11" name="Textfeld 10"/>
          <p:cNvSpPr txBox="1"/>
          <p:nvPr/>
        </p:nvSpPr>
        <p:spPr bwMode="auto">
          <a:xfrm>
            <a:off x="311869" y="3386137"/>
            <a:ext cx="2266439"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Tipp/Hinweis</a:t>
            </a:r>
          </a:p>
        </p:txBody>
      </p:sp>
      <p:sp>
        <p:nvSpPr>
          <p:cNvPr id="15" name="Textfeld 14">
            <a:hlinkClick r:id="rId12" action="ppaction://hlinksldjump"/>
          </p:cNvPr>
          <p:cNvSpPr txBox="1"/>
          <p:nvPr/>
        </p:nvSpPr>
        <p:spPr bwMode="auto">
          <a:xfrm>
            <a:off x="9505368" y="6181642"/>
            <a:ext cx="2562161" cy="467692"/>
          </a:xfrm>
          <a:prstGeom prst="rect">
            <a:avLst/>
          </a:prstGeom>
          <a:noFill/>
        </p:spPr>
        <p:txBody>
          <a:bodyPr wrap="square">
            <a:spAutoFit/>
          </a:bodyPr>
          <a:lstStyle/>
          <a:p>
            <a:pPr lvl="0">
              <a:lnSpc>
                <a:spcPct val="107000"/>
              </a:lnSpc>
              <a:defRPr/>
            </a:pPr>
            <a:r>
              <a:rPr lang="de-DE" sz="2400">
                <a:ea typeface="Aptos"/>
                <a:cs typeface="Arial"/>
              </a:rPr>
              <a:t>Kann losgehen!</a:t>
            </a:r>
            <a:endParaRPr lang="de-DE" sz="2400">
              <a:solidFill>
                <a:srgbClr val="03869E"/>
              </a:solidFill>
              <a:ea typeface="Aptos"/>
              <a:cs typeface="Arial"/>
            </a:endParaRPr>
          </a:p>
        </p:txBody>
      </p:sp>
      <p:grpSp>
        <p:nvGrpSpPr>
          <p:cNvPr id="26" name="Gruppieren 25"/>
          <p:cNvGrpSpPr/>
          <p:nvPr/>
        </p:nvGrpSpPr>
        <p:grpSpPr bwMode="auto">
          <a:xfrm>
            <a:off x="5548750" y="2922526"/>
            <a:ext cx="2719999" cy="2656794"/>
            <a:chOff x="4962780" y="2709830"/>
            <a:chExt cx="2719999" cy="2656794"/>
          </a:xfrm>
        </p:grpSpPr>
        <p:pic>
          <p:nvPicPr>
            <p:cNvPr id="19" name="Grafik 18" descr="Ein Bild, das Quarz, Kristall, Transparenz, Mineral enthält.&#10;&#10;Automatisch generierte Beschreibung"/>
            <p:cNvPicPr>
              <a:picLocks noChangeAspect="1"/>
            </p:cNvPicPr>
            <p:nvPr/>
          </p:nvPicPr>
          <p:blipFill>
            <a:blip r:embed="rId13"/>
            <a:stretch/>
          </p:blipFill>
          <p:spPr bwMode="auto">
            <a:xfrm>
              <a:off x="4962780" y="3665409"/>
              <a:ext cx="2266439" cy="1701215"/>
            </a:xfrm>
            <a:prstGeom prst="rect">
              <a:avLst/>
            </a:prstGeom>
          </p:spPr>
        </p:pic>
        <p:pic>
          <p:nvPicPr>
            <p:cNvPr id="25" name="Grafik 24" descr="Ein Bild, das Werkzeug, Kunst, Design enthält.&#10;&#10;Automatisch generierte Beschreibung mit mittlerer Zuverlässigkeit"/>
            <p:cNvPicPr>
              <a:picLocks noChangeAspect="1"/>
            </p:cNvPicPr>
            <p:nvPr/>
          </p:nvPicPr>
          <p:blipFill>
            <a:blip r:embed="rId14"/>
            <a:stretch/>
          </p:blipFill>
          <p:spPr bwMode="auto">
            <a:xfrm rot="19996377">
              <a:off x="6248210" y="2709830"/>
              <a:ext cx="1434569" cy="1385255"/>
            </a:xfrm>
            <a:prstGeom prst="rect">
              <a:avLst/>
            </a:prstGeom>
          </p:spPr>
        </p:pic>
      </p:grpSp>
      <p:pic>
        <p:nvPicPr>
          <p:cNvPr id="28" name="Grafik 27" descr="Ein Bild, das Kabel, Elektrische Leitungen, Elektronik, Im Haus enthält.&#10;&#10;Automatisch generierte Beschreibung"/>
          <p:cNvPicPr>
            <a:picLocks noChangeAspect="1"/>
          </p:cNvPicPr>
          <p:nvPr/>
        </p:nvPicPr>
        <p:blipFill>
          <a:blip r:embed="rId15"/>
          <a:stretch/>
        </p:blipFill>
        <p:spPr bwMode="auto">
          <a:xfrm>
            <a:off x="8582467" y="2870876"/>
            <a:ext cx="2540000" cy="1905000"/>
          </a:xfrm>
          <a:prstGeom prst="rect">
            <a:avLst/>
          </a:prstGeom>
        </p:spPr>
      </p:pic>
      <p:pic>
        <p:nvPicPr>
          <p:cNvPr id="31" name="Grafik 30" descr="Ein Bild, das Flüssigkeit, Trinkgefäß, Geschirr, Wasser trinken enthält.&#10;&#10;Automatisch generierte Beschreibung"/>
          <p:cNvPicPr>
            <a:picLocks noChangeAspect="1"/>
          </p:cNvPicPr>
          <p:nvPr/>
        </p:nvPicPr>
        <p:blipFill>
          <a:blip r:embed="rId16"/>
          <a:stretch/>
        </p:blipFill>
        <p:spPr bwMode="auto">
          <a:xfrm>
            <a:off x="3215881" y="3284188"/>
            <a:ext cx="1807588" cy="3429001"/>
          </a:xfrm>
          <a:prstGeom prst="rect">
            <a:avLst/>
          </a:prstGeom>
        </p:spPr>
      </p:pic>
      <p:sp>
        <p:nvSpPr>
          <p:cNvPr id="33" name="Textfeld 32"/>
          <p:cNvSpPr txBox="1"/>
          <p:nvPr/>
        </p:nvSpPr>
        <p:spPr bwMode="auto">
          <a:xfrm>
            <a:off x="6062136" y="5640914"/>
            <a:ext cx="3112860" cy="369332"/>
          </a:xfrm>
          <a:prstGeom prst="rect">
            <a:avLst/>
          </a:prstGeom>
          <a:noFill/>
        </p:spPr>
        <p:txBody>
          <a:bodyPr wrap="square" rtlCol="0">
            <a:spAutoFit/>
          </a:bodyPr>
          <a:lstStyle/>
          <a:p>
            <a:pPr>
              <a:defRPr/>
            </a:pPr>
            <a:r>
              <a:rPr lang="de-DE"/>
              <a:t>Mechanische Krafteinwirkung</a:t>
            </a:r>
            <a:endParaRPr/>
          </a:p>
        </p:txBody>
      </p:sp>
      <p:sp>
        <p:nvSpPr>
          <p:cNvPr id="34" name="Textfeld 33"/>
          <p:cNvSpPr txBox="1"/>
          <p:nvPr/>
        </p:nvSpPr>
        <p:spPr bwMode="auto">
          <a:xfrm>
            <a:off x="5023469" y="6181642"/>
            <a:ext cx="2595125" cy="369332"/>
          </a:xfrm>
          <a:prstGeom prst="rect">
            <a:avLst/>
          </a:prstGeom>
          <a:noFill/>
        </p:spPr>
        <p:txBody>
          <a:bodyPr wrap="square" rtlCol="0">
            <a:spAutoFit/>
          </a:bodyPr>
          <a:lstStyle/>
          <a:p>
            <a:pPr>
              <a:defRPr/>
            </a:pPr>
            <a:r>
              <a:rPr lang="de-DE"/>
              <a:t>Löslichkeit</a:t>
            </a:r>
            <a:endParaRPr/>
          </a:p>
        </p:txBody>
      </p:sp>
      <p:sp>
        <p:nvSpPr>
          <p:cNvPr id="35" name="Textfeld 34"/>
          <p:cNvSpPr txBox="1"/>
          <p:nvPr/>
        </p:nvSpPr>
        <p:spPr bwMode="auto">
          <a:xfrm>
            <a:off x="8700816" y="4878656"/>
            <a:ext cx="2595125" cy="369332"/>
          </a:xfrm>
          <a:prstGeom prst="rect">
            <a:avLst/>
          </a:prstGeom>
          <a:noFill/>
        </p:spPr>
        <p:txBody>
          <a:bodyPr wrap="square" rtlCol="0">
            <a:spAutoFit/>
          </a:bodyPr>
          <a:lstStyle/>
          <a:p>
            <a:pPr>
              <a:defRPr/>
            </a:pPr>
            <a:r>
              <a:rPr lang="de-DE"/>
              <a:t>Elektrische Leitfähigkeit</a:t>
            </a:r>
            <a:endParaRPr/>
          </a:p>
        </p:txBody>
      </p:sp>
      <p:pic>
        <p:nvPicPr>
          <p:cNvPr id="36" name="Grafik 35" descr="Doppeltippen-Geste mit einfarbiger Füllung"/>
          <p:cNvPicPr>
            <a:picLocks noChangeAspect="1"/>
          </p:cNvPicPr>
          <p:nvPr/>
        </p:nvPicPr>
        <p:blipFill>
          <a:blip r:embed="rId17"/>
          <a:stretch/>
        </p:blipFill>
        <p:spPr bwMode="auto">
          <a:xfrm rot="2329339">
            <a:off x="115566" y="3951243"/>
            <a:ext cx="883848" cy="883848"/>
          </a:xfrm>
          <a:prstGeom prst="rect">
            <a:avLst/>
          </a:prstGeom>
        </p:spPr>
      </p:pic>
      <p:sp>
        <p:nvSpPr>
          <p:cNvPr id="16" name="Textfeld 15"/>
          <p:cNvSpPr txBox="1"/>
          <p:nvPr/>
        </p:nvSpPr>
        <p:spPr bwMode="auto">
          <a:xfrm>
            <a:off x="1007285" y="3891716"/>
            <a:ext cx="1807588" cy="338554"/>
          </a:xfrm>
          <a:prstGeom prst="rect">
            <a:avLst/>
          </a:prstGeom>
          <a:noFill/>
        </p:spPr>
        <p:txBody>
          <a:bodyPr wrap="square" rtlCol="0">
            <a:spAutoFit/>
          </a:bodyPr>
          <a:lstStyle/>
          <a:p>
            <a:pPr>
              <a:defRPr/>
            </a:pPr>
            <a:r>
              <a:rPr lang="de-DE" sz="1600">
                <a:solidFill>
                  <a:schemeClr val="bg1">
                    <a:lumMod val="75000"/>
                  </a:schemeClr>
                </a:solidFill>
              </a:rPr>
              <a:t>Klicke (mehrfach)</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nextCondLst>
                <p:cond evt="onClick" delay="0">
                  <p:tgtEl>
                    <p:spTgt spid="11"/>
                  </p:tgtEl>
                </p:cond>
              </p:nextCondLst>
            </p:seq>
          </p:childTnLst>
        </p:cTn>
      </p:par>
    </p:tnLst>
    <p:bldLst>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Hypothese</a:t>
            </a:r>
            <a:endParaRPr/>
          </a:p>
        </p:txBody>
      </p:sp>
      <p:sp>
        <p:nvSpPr>
          <p:cNvPr id="10" name="Textfeld 9"/>
          <p:cNvSpPr txBox="1"/>
          <p:nvPr/>
        </p:nvSpPr>
        <p:spPr bwMode="auto">
          <a:xfrm>
            <a:off x="263471" y="1806604"/>
            <a:ext cx="9515529" cy="1258101"/>
          </a:xfrm>
          <a:prstGeom prst="rect">
            <a:avLst/>
          </a:prstGeom>
          <a:noFill/>
        </p:spPr>
        <p:txBody>
          <a:bodyPr wrap="square">
            <a:spAutoFit/>
          </a:bodyPr>
          <a:lstStyle/>
          <a:p>
            <a:pPr lvl="0">
              <a:lnSpc>
                <a:spcPct val="107000"/>
              </a:lnSpc>
              <a:defRPr/>
            </a:pPr>
            <a:r>
              <a:rPr lang="de-DE" sz="2400">
                <a:ea typeface="Aptos"/>
                <a:cs typeface="Arial"/>
              </a:rPr>
              <a:t>Hast du eine Eigenschaft gewählt? </a:t>
            </a:r>
            <a:r>
              <a:rPr lang="de-DE" sz="2400">
                <a:solidFill>
                  <a:srgbClr val="03869E"/>
                </a:solidFill>
                <a:ea typeface="Aptos"/>
                <a:cs typeface="Arial"/>
              </a:rPr>
              <a:t>Falls nein, kehre zur letzten Folie zurück!</a:t>
            </a:r>
          </a:p>
          <a:p>
            <a:pPr lvl="0">
              <a:lnSpc>
                <a:spcPct val="107000"/>
              </a:lnSpc>
              <a:defRPr/>
            </a:pPr>
            <a:r>
              <a:rPr lang="de-DE" sz="2400">
                <a:ea typeface="Aptos"/>
                <a:cs typeface="Arial"/>
              </a:rPr>
              <a:t>Falls ja: </a:t>
            </a:r>
            <a:r>
              <a:rPr lang="de-DE" sz="2400">
                <a:solidFill>
                  <a:srgbClr val="03869E"/>
                </a:solidFill>
                <a:ea typeface="Aptos"/>
                <a:cs typeface="Arial"/>
              </a:rPr>
              <a:t>Stelle eine Vermutung (Hypothese) auf, welche Eigenschaft Salze zeigen!</a:t>
            </a:r>
          </a:p>
        </p:txBody>
      </p:sp>
      <p:pic>
        <p:nvPicPr>
          <p:cNvPr id="11" name="Grafik 10"/>
          <p:cNvPicPr>
            <a:picLocks noChangeAspect="1"/>
          </p:cNvPicPr>
          <p:nvPr/>
        </p:nvPicPr>
        <p:blipFill>
          <a:blip r:embed="rId12"/>
          <a:stretch/>
        </p:blipFill>
        <p:spPr bwMode="auto">
          <a:xfrm>
            <a:off x="263471" y="3901182"/>
            <a:ext cx="9154361" cy="1970112"/>
          </a:xfrm>
          <a:prstGeom prst="roundRect">
            <a:avLst>
              <a:gd name="adj" fmla="val 7676"/>
            </a:avLst>
          </a:prstGeom>
          <a:ln>
            <a:solidFill>
              <a:schemeClr val="tx2">
                <a:lumMod val="65000"/>
              </a:schemeClr>
            </a:solidFill>
          </a:ln>
        </p:spPr>
      </p:pic>
      <p:pic>
        <p:nvPicPr>
          <p:cNvPr id="15" name="Grafik 14" descr="Ein Bild, das Clipart, Grafiken, Screenshot, Animierter Cartoon enthält.&#10;&#10;Automatisch generierte Beschreibung">
            <a:hlinkClick r:id="rId13" action="ppaction://hlinksldjump"/>
          </p:cNvPr>
          <p:cNvPicPr>
            <a:picLocks noChangeAspect="1"/>
          </p:cNvPicPr>
          <p:nvPr/>
        </p:nvPicPr>
        <p:blipFill>
          <a:blip r:embed="rId14"/>
          <a:stretch/>
        </p:blipFill>
        <p:spPr bwMode="auto">
          <a:xfrm>
            <a:off x="9587100" y="790110"/>
            <a:ext cx="2266573" cy="2266573"/>
          </a:xfrm>
          <a:prstGeom prst="rect">
            <a:avLst/>
          </a:prstGeom>
          <a:ln>
            <a:noFill/>
          </a:ln>
          <a:effectLst>
            <a:outerShdw blurRad="292100" dist="139700" dir="2700000" algn="tl" rotWithShape="0">
              <a:srgbClr val="333333">
                <a:alpha val="65000"/>
              </a:srgbClr>
            </a:outerShdw>
          </a:effectLst>
        </p:spPr>
      </p:pic>
      <p:sp>
        <p:nvSpPr>
          <p:cNvPr id="16" name="Textfeld 15"/>
          <p:cNvSpPr txBox="1"/>
          <p:nvPr/>
        </p:nvSpPr>
        <p:spPr bwMode="auto">
          <a:xfrm>
            <a:off x="9532645" y="2584813"/>
            <a:ext cx="2515985" cy="1077218"/>
          </a:xfrm>
          <a:prstGeom prst="rect">
            <a:avLst/>
          </a:prstGeom>
          <a:noFill/>
        </p:spPr>
        <p:txBody>
          <a:bodyPr wrap="square" rtlCol="0">
            <a:spAutoFit/>
          </a:bodyPr>
          <a:lstStyle/>
          <a:p>
            <a:pPr>
              <a:defRPr/>
            </a:pPr>
            <a:r>
              <a:rPr lang="de-DE" sz="1600">
                <a:solidFill>
                  <a:schemeClr val="bg1">
                    <a:lumMod val="75000"/>
                  </a:schemeClr>
                </a:solidFill>
              </a:rPr>
              <a:t>Klicke auf DEAN, wenn du Informationen zum Salzgitter-Modell nachlesen möchtest!</a:t>
            </a:r>
            <a:endParaRPr/>
          </a:p>
        </p:txBody>
      </p:sp>
      <p:sp>
        <p:nvSpPr>
          <p:cNvPr id="17" name="Textfeld 16"/>
          <p:cNvSpPr txBox="1"/>
          <p:nvPr/>
        </p:nvSpPr>
        <p:spPr bwMode="auto">
          <a:xfrm>
            <a:off x="311869" y="3243865"/>
            <a:ext cx="1159744"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Tipp:</a:t>
            </a:r>
          </a:p>
        </p:txBody>
      </p:sp>
      <p:sp>
        <p:nvSpPr>
          <p:cNvPr id="19" name="Textfeld 18"/>
          <p:cNvSpPr txBox="1"/>
          <p:nvPr/>
        </p:nvSpPr>
        <p:spPr bwMode="auto">
          <a:xfrm>
            <a:off x="1471613" y="3251677"/>
            <a:ext cx="6161087" cy="467692"/>
          </a:xfrm>
          <a:prstGeom prst="rect">
            <a:avLst/>
          </a:prstGeom>
          <a:noFill/>
        </p:spPr>
        <p:txBody>
          <a:bodyPr wrap="square">
            <a:spAutoFit/>
          </a:bodyPr>
          <a:lstStyle/>
          <a:p>
            <a:pPr lvl="0">
              <a:lnSpc>
                <a:spcPct val="107000"/>
              </a:lnSpc>
              <a:defRPr/>
            </a:pPr>
            <a:r>
              <a:rPr lang="de-DE" sz="2400">
                <a:ea typeface="Aptos"/>
                <a:cs typeface="Arial"/>
              </a:rPr>
              <a:t>Beziehe dich auf das Salz-Gitter-Modell!</a:t>
            </a:r>
            <a:endParaRPr lang="de-DE" sz="2400">
              <a:solidFill>
                <a:srgbClr val="03869E"/>
              </a:solidFill>
              <a:ea typeface="Aptos"/>
              <a:cs typeface="Arial"/>
            </a:endParaRPr>
          </a:p>
        </p:txBody>
      </p:sp>
      <p:pic>
        <p:nvPicPr>
          <p:cNvPr id="22" name="Grafik 21" descr="Skizze mit einfarbiger Füllung"/>
          <p:cNvPicPr>
            <a:picLocks noChangeAspect="1"/>
          </p:cNvPicPr>
          <p:nvPr/>
        </p:nvPicPr>
        <p:blipFill>
          <a:blip r:embed="rId15">
            <a:extLst>
              <a:ext uri="{96DAC541-7B7A-43D3-8B79-37D633B846F1}">
                <asvg:svgBlip xmlns:asvg="http://schemas.microsoft.com/office/drawing/2016/SVG/main" r:embed="rId16"/>
              </a:ext>
            </a:extLst>
          </a:blip>
          <a:stretch/>
        </p:blipFill>
        <p:spPr bwMode="auto">
          <a:xfrm>
            <a:off x="311869" y="3988648"/>
            <a:ext cx="485459" cy="485459"/>
          </a:xfrm>
          <a:prstGeom prst="rect">
            <a:avLst/>
          </a:prstGeom>
        </p:spPr>
      </p:pic>
      <p:sp>
        <p:nvSpPr>
          <p:cNvPr id="24" name="Textfeld 23"/>
          <p:cNvSpPr txBox="1"/>
          <p:nvPr/>
        </p:nvSpPr>
        <p:spPr bwMode="auto">
          <a:xfrm>
            <a:off x="9693311" y="3901182"/>
            <a:ext cx="2194653" cy="862929"/>
          </a:xfrm>
          <a:prstGeom prst="rect">
            <a:avLst/>
          </a:prstGeom>
          <a:solidFill>
            <a:srgbClr val="4CE5B5"/>
          </a:solidFill>
        </p:spPr>
        <p:txBody>
          <a:bodyPr wrap="square">
            <a:spAutoFit/>
          </a:bodyPr>
          <a:lstStyle/>
          <a:p>
            <a:pPr lvl="0" algn="ctr">
              <a:lnSpc>
                <a:spcPct val="107000"/>
              </a:lnSpc>
              <a:defRPr/>
            </a:pPr>
            <a:r>
              <a:rPr lang="de-DE" sz="2400">
                <a:ea typeface="Aptos"/>
                <a:cs typeface="Arial"/>
              </a:rPr>
              <a:t>Tipp zur Hypothese:</a:t>
            </a:r>
          </a:p>
        </p:txBody>
      </p:sp>
      <p:sp>
        <p:nvSpPr>
          <p:cNvPr id="25" name="Textfeld 24"/>
          <p:cNvSpPr txBox="1"/>
          <p:nvPr/>
        </p:nvSpPr>
        <p:spPr bwMode="auto">
          <a:xfrm>
            <a:off x="7668928" y="4785392"/>
            <a:ext cx="3121709" cy="2051780"/>
          </a:xfrm>
          <a:prstGeom prst="rect">
            <a:avLst/>
          </a:prstGeom>
          <a:solidFill>
            <a:schemeClr val="bg1"/>
          </a:solidFill>
          <a:ln>
            <a:solidFill>
              <a:srgbClr val="4CE5B5"/>
            </a:solidFill>
          </a:ln>
        </p:spPr>
        <p:txBody>
          <a:bodyPr wrap="square">
            <a:spAutoFit/>
          </a:bodyPr>
          <a:lstStyle/>
          <a:p>
            <a:pPr lvl="0">
              <a:lnSpc>
                <a:spcPct val="107000"/>
              </a:lnSpc>
              <a:defRPr/>
            </a:pPr>
            <a:r>
              <a:rPr lang="de-DE" sz="2000">
                <a:ea typeface="Aptos"/>
                <a:cs typeface="Arial"/>
              </a:rPr>
              <a:t>Kontrolliere: Die Hypothese ist…</a:t>
            </a:r>
            <a:endParaRPr/>
          </a:p>
          <a:p>
            <a:pPr marL="342900" lvl="0" indent="-342900">
              <a:lnSpc>
                <a:spcPct val="107000"/>
              </a:lnSpc>
              <a:buFont typeface="Arial"/>
              <a:buChar char="•"/>
              <a:defRPr/>
            </a:pPr>
            <a:r>
              <a:rPr lang="de-DE" sz="2000">
                <a:ea typeface="Aptos"/>
                <a:cs typeface="Arial"/>
              </a:rPr>
              <a:t>spezifisch</a:t>
            </a:r>
            <a:endParaRPr/>
          </a:p>
          <a:p>
            <a:pPr marL="342900" lvl="0" indent="-342900">
              <a:lnSpc>
                <a:spcPct val="107000"/>
              </a:lnSpc>
              <a:buFont typeface="Arial"/>
              <a:buChar char="•"/>
              <a:defRPr/>
            </a:pPr>
            <a:r>
              <a:rPr lang="de-DE" sz="2000">
                <a:ea typeface="Aptos"/>
                <a:cs typeface="Arial"/>
              </a:rPr>
              <a:t>überprüfbar</a:t>
            </a:r>
          </a:p>
          <a:p>
            <a:pPr marL="342900" lvl="0" indent="-342900">
              <a:lnSpc>
                <a:spcPct val="107000"/>
              </a:lnSpc>
              <a:buFont typeface="Arial"/>
              <a:buChar char="•"/>
              <a:defRPr/>
            </a:pPr>
            <a:r>
              <a:rPr lang="de-DE" sz="2000">
                <a:ea typeface="Aptos"/>
                <a:cs typeface="Arial"/>
              </a:rPr>
              <a:t>falsifizierbar</a:t>
            </a:r>
            <a:endParaRPr/>
          </a:p>
          <a:p>
            <a:pPr marL="342900" lvl="0" indent="-342900">
              <a:lnSpc>
                <a:spcPct val="107000"/>
              </a:lnSpc>
              <a:buFont typeface="Arial"/>
              <a:buChar char="•"/>
              <a:defRPr/>
            </a:pPr>
            <a:r>
              <a:rPr lang="de-DE" sz="2000">
                <a:ea typeface="Aptos"/>
                <a:cs typeface="Arial"/>
              </a:rPr>
              <a:t>kausal (Zusammenhang)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nextCondLst>
                <p:cond evt="onClick" delay="0">
                  <p:tgtEl>
                    <p:spTgt spid="24"/>
                  </p:tgtEl>
                </p:cond>
              </p:nextCondLst>
            </p:seq>
          </p:childTnLst>
        </p:cTn>
      </p:par>
    </p:tnLst>
    <p:bldLst>
      <p:bldP spid="16" grpId="0"/>
      <p:bldP spid="19"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bwMode="auto">
        <a:xfrm>
          <a:off x="0" y="0"/>
          <a:ext cx="0" cy="0"/>
          <a:chOff x="0" y="0"/>
          <a:chExt cx="0" cy="0"/>
        </a:xfrm>
      </p:grpSpPr>
      <p:grpSp>
        <p:nvGrpSpPr>
          <p:cNvPr id="14" name="Group 13"/>
          <p:cNvGrpSpPr>
            <a:grpSpLocks noGrp="1" noUngrp="1" noRot="1" noChangeAspect="1" noMove="1" noResize="1"/>
          </p:cNvGrpSpPr>
          <p:nvPr/>
        </p:nvGrpSpPr>
        <p:grpSpPr bwMode="auto">
          <a:xfrm>
            <a:off x="0" y="-1"/>
            <a:ext cx="12192003" cy="6858001"/>
            <a:chOff x="0" y="-1"/>
            <a:chExt cx="12192003" cy="6858001"/>
          </a:xfrm>
        </p:grpSpPr>
        <p:sp useBgFill="1">
          <p:nvSpPr>
            <p:cNvPr id="15" name="Rectangle 14"/>
            <p:cNvSpPr/>
            <p:nvPr/>
          </p:nvSpPr>
          <p:spPr bwMode="auto">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16" name="Picture 2"/>
            <p:cNvPicPr>
              <a:picLocks noChangeAspect="1" noChangeArrowheads="1"/>
            </p:cNvPicPr>
            <p:nvPr/>
          </p:nvPicPr>
          <p:blipFill>
            <a:blip r:embed="rId4">
              <a:alphaModFix amt="30000"/>
              <a:duotone>
                <a:prstClr val="black"/>
                <a:schemeClr val="tx2">
                  <a:tint val="45000"/>
                  <a:satMod val="400000"/>
                </a:schemeClr>
              </a:duotone>
            </a:blip>
            <a:stretch/>
          </p:blipFill>
          <p:spPr bwMode="auto">
            <a:xfrm>
              <a:off x="0" y="-1"/>
              <a:ext cx="12192003" cy="6858001"/>
            </a:xfrm>
            <a:prstGeom prst="rect">
              <a:avLst/>
            </a:prstGeom>
            <a:noFill/>
          </p:spPr>
        </p:pic>
      </p:grpSp>
      <p:grpSp>
        <p:nvGrpSpPr>
          <p:cNvPr id="18" name="Group 17"/>
          <p:cNvGrpSpPr>
            <a:grpSpLocks noGrp="1" noUngrp="1" noRot="1" noChangeAspect="1" noMove="1" noResize="1"/>
          </p:cNvGrpSpPr>
          <p:nvPr/>
        </p:nvGrpSpPr>
        <p:grpSpPr bwMode="auto">
          <a:xfrm>
            <a:off x="605895" y="2235200"/>
            <a:ext cx="10982062" cy="2396067"/>
            <a:chOff x="605895" y="2235200"/>
            <a:chExt cx="10982062" cy="2396067"/>
          </a:xfrm>
        </p:grpSpPr>
        <p:sp>
          <p:nvSpPr>
            <p:cNvPr id="19" name="Round Diagonal Corner Rectangle 7"/>
            <p:cNvSpPr/>
            <p:nvPr/>
          </p:nvSpPr>
          <p:spPr bwMode="auto">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grpSp>
          <p:nvGrpSpPr>
            <p:cNvPr id="20" name="Group 19"/>
            <p:cNvGrpSpPr/>
            <p:nvPr/>
          </p:nvGrpSpPr>
          <p:grpSpPr bwMode="auto">
            <a:xfrm>
              <a:off x="605895" y="2900097"/>
              <a:ext cx="10982062" cy="1211524"/>
              <a:chOff x="605895" y="2900097"/>
              <a:chExt cx="10982062" cy="1211524"/>
            </a:xfrm>
          </p:grpSpPr>
          <p:sp>
            <p:nvSpPr>
              <p:cNvPr id="21" name="Freeform 32"/>
              <p:cNvSpPr/>
              <p:nvPr/>
            </p:nvSpPr>
            <p:spPr bwMode="auto">
              <a:xfrm rot="5400000" flipV="1">
                <a:off x="9653587" y="3379784"/>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2" name="Freeform 33"/>
              <p:cNvSpPr>
                <a:spLocks noEditPoints="1"/>
              </p:cNvSpPr>
              <p:nvPr/>
            </p:nvSpPr>
            <p:spPr bwMode="auto">
              <a:xfrm rot="5400000" flipV="1">
                <a:off x="10078244" y="3310728"/>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3" name="Freeform 34"/>
              <p:cNvSpPr>
                <a:spLocks noEditPoints="1"/>
              </p:cNvSpPr>
              <p:nvPr/>
            </p:nvSpPr>
            <p:spPr bwMode="auto">
              <a:xfrm rot="5400000" flipV="1">
                <a:off x="11146631" y="3574253"/>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4" name="Freeform 37"/>
              <p:cNvSpPr/>
              <p:nvPr/>
            </p:nvSpPr>
            <p:spPr bwMode="auto">
              <a:xfrm rot="5400000" flipV="1">
                <a:off x="10230644" y="3034502"/>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5" name="Freeform 35"/>
              <p:cNvSpPr/>
              <p:nvPr/>
            </p:nvSpPr>
            <p:spPr bwMode="auto">
              <a:xfrm rot="5400000">
                <a:off x="10034587" y="256275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6" name="Freeform 36"/>
              <p:cNvSpPr>
                <a:spLocks noEditPoints="1"/>
              </p:cNvSpPr>
              <p:nvPr/>
            </p:nvSpPr>
            <p:spPr bwMode="auto">
              <a:xfrm rot="5400000">
                <a:off x="10747375" y="3232679"/>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7" name="Freeform 38"/>
              <p:cNvSpPr>
                <a:spLocks noEditPoints="1"/>
              </p:cNvSpPr>
              <p:nvPr/>
            </p:nvSpPr>
            <p:spPr bwMode="auto">
              <a:xfrm rot="5400000">
                <a:off x="11399044" y="3095360"/>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8" name="Freeform 39"/>
              <p:cNvSpPr/>
              <p:nvPr/>
            </p:nvSpPr>
            <p:spPr bwMode="auto">
              <a:xfrm rot="5400000">
                <a:off x="10353675" y="2153178"/>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9" name="Freeform 40"/>
              <p:cNvSpPr>
                <a:spLocks noEditPoints="1"/>
              </p:cNvSpPr>
              <p:nvPr/>
            </p:nvSpPr>
            <p:spPr bwMode="auto">
              <a:xfrm rot="5400000">
                <a:off x="9848850" y="330887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0" name="Rectangle 41"/>
              <p:cNvSpPr>
                <a:spLocks noChangeArrowheads="1"/>
              </p:cNvSpPr>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1" name="Freeform 32"/>
              <p:cNvSpPr/>
              <p:nvPr/>
            </p:nvSpPr>
            <p:spPr bwMode="auto">
              <a:xfrm rot="16199999" flipH="1" flipV="1">
                <a:off x="2122751" y="3532184"/>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2" name="Freeform 33"/>
              <p:cNvSpPr>
                <a:spLocks noEditPoints="1"/>
              </p:cNvSpPr>
              <p:nvPr/>
            </p:nvSpPr>
            <p:spPr bwMode="auto">
              <a:xfrm rot="16199999" flipH="1" flipV="1">
                <a:off x="1958445" y="3463127"/>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3" name="Freeform 34"/>
              <p:cNvSpPr>
                <a:spLocks noEditPoints="1"/>
              </p:cNvSpPr>
              <p:nvPr/>
            </p:nvSpPr>
            <p:spPr bwMode="auto">
              <a:xfrm rot="16199999" flipH="1" flipV="1">
                <a:off x="858308" y="3726653"/>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4" name="Freeform 37"/>
              <p:cNvSpPr/>
              <p:nvPr/>
            </p:nvSpPr>
            <p:spPr bwMode="auto">
              <a:xfrm rot="16199999" flipH="1" flipV="1">
                <a:off x="1658407" y="3186902"/>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5" name="Freeform 35"/>
              <p:cNvSpPr/>
              <p:nvPr/>
            </p:nvSpPr>
            <p:spPr bwMode="auto">
              <a:xfrm rot="16199999" flipH="1">
                <a:off x="1860814" y="271515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6" name="Freeform 36"/>
              <p:cNvSpPr>
                <a:spLocks noEditPoints="1"/>
              </p:cNvSpPr>
              <p:nvPr/>
            </p:nvSpPr>
            <p:spPr bwMode="auto">
              <a:xfrm rot="16199999" flipH="1">
                <a:off x="1289314" y="3385079"/>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7" name="Freeform 38"/>
              <p:cNvSpPr>
                <a:spLocks noEditPoints="1"/>
              </p:cNvSpPr>
              <p:nvPr/>
            </p:nvSpPr>
            <p:spPr bwMode="auto">
              <a:xfrm rot="16199999" flipH="1">
                <a:off x="605895" y="3247760"/>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8" name="Freeform 39"/>
              <p:cNvSpPr/>
              <p:nvPr/>
            </p:nvSpPr>
            <p:spPr bwMode="auto">
              <a:xfrm rot="16199999" flipH="1">
                <a:off x="1532202" y="2305578"/>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9" name="Freeform 40"/>
              <p:cNvSpPr>
                <a:spLocks noEditPoints="1"/>
              </p:cNvSpPr>
              <p:nvPr/>
            </p:nvSpPr>
            <p:spPr bwMode="auto">
              <a:xfrm rot="16199999" flipH="1">
                <a:off x="2154501" y="346127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40" name="Rectangle 41"/>
              <p:cNvSpPr>
                <a:spLocks noChangeArrowheads="1"/>
              </p:cNvSpPr>
              <p:nvPr/>
            </p:nvSpPr>
            <p:spPr bwMode="auto">
              <a:xfrm rot="16199999"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grpSp>
      </p:grpSp>
      <p:sp>
        <p:nvSpPr>
          <p:cNvPr id="2" name="Titel 1"/>
          <p:cNvSpPr>
            <a:spLocks noGrp="1"/>
          </p:cNvSpPr>
          <p:nvPr>
            <p:ph type="ctrTitle"/>
          </p:nvPr>
        </p:nvSpPr>
        <p:spPr bwMode="auto">
          <a:xfrm>
            <a:off x="3389842" y="2100129"/>
            <a:ext cx="6101819" cy="1367896"/>
          </a:xfrm>
        </p:spPr>
        <p:txBody>
          <a:bodyPr>
            <a:normAutofit fontScale="90000"/>
          </a:bodyPr>
          <a:lstStyle/>
          <a:p>
            <a:pPr algn="ctr">
              <a:defRPr/>
            </a:pPr>
            <a:r>
              <a:rPr lang="de-DE" sz="3600"/>
              <a:t>Chemieunterricht mit digitalen medien Innovieren</a:t>
            </a:r>
            <a:endParaRPr/>
          </a:p>
        </p:txBody>
      </p:sp>
      <p:sp>
        <p:nvSpPr>
          <p:cNvPr id="3" name="Untertitel 2"/>
          <p:cNvSpPr>
            <a:spLocks noGrp="1"/>
          </p:cNvSpPr>
          <p:nvPr>
            <p:ph type="subTitle" idx="1"/>
          </p:nvPr>
        </p:nvSpPr>
        <p:spPr bwMode="auto">
          <a:xfrm>
            <a:off x="2987147" y="3589950"/>
            <a:ext cx="6857999" cy="953029"/>
          </a:xfrm>
        </p:spPr>
        <p:txBody>
          <a:bodyPr>
            <a:normAutofit/>
          </a:bodyPr>
          <a:lstStyle/>
          <a:p>
            <a:pPr algn="ctr">
              <a:defRPr/>
            </a:pPr>
            <a:r>
              <a:rPr lang="de-DE" cap="none">
                <a:latin typeface="Arial"/>
                <a:cs typeface="Arial"/>
              </a:rPr>
              <a:t>Digi</a:t>
            </a:r>
            <a:r>
              <a:rPr lang="de-DE" cap="none">
                <a:solidFill>
                  <a:srgbClr val="FA6200"/>
                </a:solidFill>
                <a:latin typeface="Arial"/>
                <a:cs typeface="Arial"/>
              </a:rPr>
              <a:t>Pro</a:t>
            </a:r>
            <a:r>
              <a:rPr lang="de-DE" cap="none">
                <a:latin typeface="Arial"/>
                <a:cs typeface="Arial"/>
              </a:rPr>
              <a:t>MIN-Chemie Orientierungsmodul</a:t>
            </a:r>
            <a:endParaRPr/>
          </a:p>
          <a:p>
            <a:pPr algn="ctr">
              <a:defRPr/>
            </a:pPr>
            <a:r>
              <a:rPr lang="de-DE" cap="none">
                <a:latin typeface="Arial"/>
                <a:cs typeface="Arial"/>
              </a:rPr>
              <a:t>- DEAN zum Versuch „Eigenschaft von Salzen“ -</a:t>
            </a:r>
            <a:endParaRPr/>
          </a:p>
        </p:txBody>
      </p:sp>
      <p:sp>
        <p:nvSpPr>
          <p:cNvPr id="7" name="Rechteck 6"/>
          <p:cNvSpPr/>
          <p:nvPr/>
        </p:nvSpPr>
        <p:spPr bwMode="auto">
          <a:xfrm>
            <a:off x="8794228" y="72344"/>
            <a:ext cx="3230185" cy="66156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6" name="Gruppieren 5"/>
          <p:cNvGrpSpPr/>
          <p:nvPr/>
        </p:nvGrpSpPr>
        <p:grpSpPr bwMode="auto">
          <a:xfrm>
            <a:off x="8815171" y="177791"/>
            <a:ext cx="3159746" cy="426942"/>
            <a:chOff x="8815171" y="177791"/>
            <a:chExt cx="3159746" cy="426942"/>
          </a:xfrm>
        </p:grpSpPr>
        <p:pic>
          <p:nvPicPr>
            <p:cNvPr id="4" name="Picture 2" descr="Information, Symbol, Hilfe, Die Info">
              <a:hlinkClick r:id="rId5" action="ppaction://hlinksldjump"/>
            </p:cNvPr>
            <p:cNvPicPr>
              <a:picLocks noChangeAspect="1" noChangeArrowheads="1"/>
            </p:cNvPicPr>
            <p:nvPr/>
          </p:nvPicPr>
          <p:blipFill>
            <a:blip r:embed="rId6"/>
            <a:stretch/>
          </p:blipFill>
          <p:spPr bwMode="auto">
            <a:xfrm>
              <a:off x="11547975" y="177791"/>
              <a:ext cx="426942" cy="426942"/>
            </a:xfrm>
            <a:prstGeom prst="rect">
              <a:avLst/>
            </a:prstGeom>
            <a:noFill/>
          </p:spPr>
        </p:pic>
        <p:sp>
          <p:nvSpPr>
            <p:cNvPr id="5" name="Textfeld 4">
              <a:hlinkClick r:id="rId5" action="ppaction://hlinksldjump"/>
            </p:cNvPr>
            <p:cNvSpPr txBox="1"/>
            <p:nvPr/>
          </p:nvSpPr>
          <p:spPr bwMode="auto">
            <a:xfrm>
              <a:off x="8815171" y="183492"/>
              <a:ext cx="2683307" cy="369332"/>
            </a:xfrm>
            <a:prstGeom prst="rect">
              <a:avLst/>
            </a:prstGeom>
            <a:noFill/>
          </p:spPr>
          <p:txBody>
            <a:bodyPr wrap="square" rtlCol="0">
              <a:spAutoFit/>
            </a:bodyPr>
            <a:lstStyle/>
            <a:p>
              <a:pPr>
                <a:defRPr/>
              </a:pPr>
              <a:r>
                <a:rPr lang="de-DE">
                  <a:solidFill>
                    <a:schemeClr val="bg1"/>
                  </a:solidFill>
                </a:rPr>
                <a:t>Impressum &amp; Lizenzierung</a:t>
              </a:r>
              <a:endParaRPr/>
            </a:p>
          </p:txBody>
        </p:sp>
      </p:grpSp>
      <p:pic>
        <p:nvPicPr>
          <p:cNvPr id="9" name="Grafik 8" descr="Ein Bild, das Text, Screenshot, Schrift, Farbigkeit enthält.&#10;&#10;Automatisch generierte Beschreibung"/>
          <p:cNvPicPr>
            <a:picLocks noChangeAspect="1"/>
          </p:cNvPicPr>
          <p:nvPr/>
        </p:nvPicPr>
        <p:blipFill>
          <a:blip r:embed="rId7"/>
          <a:srcRect l="25000" t="1621" r="27149" b="86863"/>
          <a:stretch/>
        </p:blipFill>
        <p:spPr bwMode="auto">
          <a:xfrm>
            <a:off x="366548" y="1823271"/>
            <a:ext cx="3223481" cy="33506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20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432344" y="1278422"/>
            <a:ext cx="7956281" cy="862865"/>
          </a:xfrm>
          <a:prstGeom prst="rect">
            <a:avLst/>
          </a:prstGeom>
          <a:noFill/>
        </p:spPr>
        <p:txBody>
          <a:bodyPr wrap="square">
            <a:spAutoFit/>
          </a:bodyPr>
          <a:lstStyle/>
          <a:p>
            <a:pPr lvl="0">
              <a:lnSpc>
                <a:spcPct val="107000"/>
              </a:lnSpc>
              <a:defRPr/>
            </a:pPr>
            <a:r>
              <a:rPr lang="de-DE" sz="2400" b="1">
                <a:ea typeface="Aptos"/>
                <a:cs typeface="Arial"/>
              </a:rPr>
              <a:t>Ionengitter-Modell zur Darstellung der Struktur von Salzen auf Teilchenebene</a:t>
            </a:r>
            <a:endParaRPr/>
          </a:p>
        </p:txBody>
      </p:sp>
      <p:pic>
        <p:nvPicPr>
          <p:cNvPr id="11" name="Grafik 10" descr="Ein Bild, das Türkis, Symmetrie, Kunst, Blau enthält.&#10;&#10;Automatisch generierte Beschreibung"/>
          <p:cNvPicPr>
            <a:picLocks noChangeAspect="1"/>
          </p:cNvPicPr>
          <p:nvPr/>
        </p:nvPicPr>
        <p:blipFill>
          <a:blip r:embed="rId12"/>
          <a:stretch/>
        </p:blipFill>
        <p:spPr bwMode="auto">
          <a:xfrm>
            <a:off x="9263270" y="4620005"/>
            <a:ext cx="2074492" cy="1586986"/>
          </a:xfrm>
          <a:prstGeom prst="rect">
            <a:avLst/>
          </a:prstGeom>
        </p:spPr>
      </p:pic>
      <p:pic>
        <p:nvPicPr>
          <p:cNvPr id="15" name="Grafik 14" descr="Ein Bild, das Screenshot, Kreis, Diagramm enthält.&#10;&#10;Automatisch generierte Beschreibung"/>
          <p:cNvPicPr>
            <a:picLocks noChangeAspect="1"/>
          </p:cNvPicPr>
          <p:nvPr/>
        </p:nvPicPr>
        <p:blipFill>
          <a:blip r:embed="rId13"/>
          <a:stretch/>
        </p:blipFill>
        <p:spPr bwMode="auto">
          <a:xfrm>
            <a:off x="8774519" y="1029926"/>
            <a:ext cx="3098760" cy="3488975"/>
          </a:xfrm>
          <a:prstGeom prst="rect">
            <a:avLst/>
          </a:prstGeom>
        </p:spPr>
      </p:pic>
      <p:sp>
        <p:nvSpPr>
          <p:cNvPr id="16" name="Textfeld 15"/>
          <p:cNvSpPr txBox="1"/>
          <p:nvPr/>
        </p:nvSpPr>
        <p:spPr bwMode="auto">
          <a:xfrm>
            <a:off x="8914093" y="6241087"/>
            <a:ext cx="4135270" cy="373885"/>
          </a:xfrm>
          <a:prstGeom prst="rect">
            <a:avLst/>
          </a:prstGeom>
          <a:noFill/>
        </p:spPr>
        <p:txBody>
          <a:bodyPr wrap="square">
            <a:spAutoFit/>
          </a:bodyPr>
          <a:lstStyle/>
          <a:p>
            <a:pPr lvl="0">
              <a:lnSpc>
                <a:spcPct val="107000"/>
              </a:lnSpc>
              <a:defRPr/>
            </a:pPr>
            <a:r>
              <a:rPr lang="de-DE" b="1">
                <a:ea typeface="Aptos"/>
                <a:cs typeface="Arial"/>
              </a:rPr>
              <a:t>Abbildung: </a:t>
            </a:r>
            <a:r>
              <a:rPr lang="de-DE">
                <a:ea typeface="Aptos"/>
                <a:cs typeface="Arial"/>
              </a:rPr>
              <a:t>Ionengittermodelle</a:t>
            </a:r>
            <a:endParaRPr/>
          </a:p>
        </p:txBody>
      </p:sp>
      <p:sp>
        <p:nvSpPr>
          <p:cNvPr id="17" name="Textfeld 16"/>
          <p:cNvSpPr txBox="1"/>
          <p:nvPr/>
        </p:nvSpPr>
        <p:spPr bwMode="auto">
          <a:xfrm>
            <a:off x="432345" y="2532590"/>
            <a:ext cx="7956280" cy="3046988"/>
          </a:xfrm>
          <a:prstGeom prst="rect">
            <a:avLst/>
          </a:prstGeom>
          <a:noFill/>
        </p:spPr>
        <p:txBody>
          <a:bodyPr wrap="square">
            <a:spAutoFit/>
          </a:bodyPr>
          <a:lstStyle/>
          <a:p>
            <a:pPr>
              <a:defRPr/>
            </a:pPr>
            <a:r>
              <a:rPr lang="de-DE" sz="2400"/>
              <a:t>Unter einem Ionenkristall oder Ionengitter versteht man in der Chemie die regelmäßige räumliche Anordnung von Anionen und Kationen eines Salzes im festen Zustand. Der Zusammenhalt des Gitterverbandes erfolgt durch die Ionenbindung. Negative und positive Ladungen ziehen sich an und ordnen sich regelmäßig an.</a:t>
            </a:r>
            <a:endParaRPr/>
          </a:p>
          <a:p>
            <a:pPr>
              <a:defRPr/>
            </a:pPr>
            <a:endParaRPr lang="de-DE" sz="2400"/>
          </a:p>
          <a:p>
            <a:pPr>
              <a:defRPr/>
            </a:pPr>
            <a:r>
              <a:rPr lang="de-DE" sz="2400"/>
              <a:t>Vergleiche auch das dir bekannte „Geomag“ Set!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Planung</a:t>
            </a:r>
            <a:endParaRPr/>
          </a:p>
        </p:txBody>
      </p:sp>
      <p:sp>
        <p:nvSpPr>
          <p:cNvPr id="10" name="Textfeld 9"/>
          <p:cNvSpPr txBox="1"/>
          <p:nvPr/>
        </p:nvSpPr>
        <p:spPr bwMode="auto">
          <a:xfrm>
            <a:off x="263471" y="1880595"/>
            <a:ext cx="11499743" cy="862865"/>
          </a:xfrm>
          <a:prstGeom prst="rect">
            <a:avLst/>
          </a:prstGeom>
          <a:noFill/>
        </p:spPr>
        <p:txBody>
          <a:bodyPr wrap="square">
            <a:spAutoFit/>
          </a:bodyPr>
          <a:lstStyle/>
          <a:p>
            <a:pPr lvl="0">
              <a:lnSpc>
                <a:spcPct val="107000"/>
              </a:lnSpc>
              <a:defRPr/>
            </a:pPr>
            <a:r>
              <a:rPr lang="de-DE" sz="2400">
                <a:ea typeface="Aptos"/>
                <a:cs typeface="Arial"/>
              </a:rPr>
              <a:t>Plane einen Versuchsaufbau, um deine Hypothese zu überprüfen! Frage bei Unsicherheit deine Lehrkraft!</a:t>
            </a:r>
            <a:endParaRPr lang="de-DE" sz="2400">
              <a:solidFill>
                <a:srgbClr val="03869E"/>
              </a:solidFill>
              <a:ea typeface="Aptos"/>
              <a:cs typeface="Arial"/>
            </a:endParaRPr>
          </a:p>
        </p:txBody>
      </p:sp>
      <p:pic>
        <p:nvPicPr>
          <p:cNvPr id="11" name="Grafik 10" descr="Ein Bild, das Clipart, Grafiken, Screenshot, Animierter Cartoon enthält.&#10;&#10;Automatisch generierte Beschreibung"/>
          <p:cNvPicPr>
            <a:picLocks noChangeAspect="1"/>
          </p:cNvPicPr>
          <p:nvPr/>
        </p:nvPicPr>
        <p:blipFill>
          <a:blip r:embed="rId12"/>
          <a:stretch/>
        </p:blipFill>
        <p:spPr bwMode="auto">
          <a:xfrm>
            <a:off x="9496641" y="2947926"/>
            <a:ext cx="2266573" cy="2266573"/>
          </a:xfrm>
          <a:prstGeom prst="rect">
            <a:avLst/>
          </a:prstGeom>
          <a:ln>
            <a:noFill/>
          </a:ln>
          <a:effectLst>
            <a:outerShdw blurRad="292100" dist="139700" dir="2700000" algn="tl" rotWithShape="0">
              <a:srgbClr val="333333">
                <a:alpha val="65000"/>
              </a:srgbClr>
            </a:outerShdw>
          </a:effectLst>
        </p:spPr>
      </p:pic>
      <p:sp>
        <p:nvSpPr>
          <p:cNvPr id="15" name="Textfeld 14"/>
          <p:cNvSpPr txBox="1"/>
          <p:nvPr/>
        </p:nvSpPr>
        <p:spPr bwMode="auto">
          <a:xfrm>
            <a:off x="9448824" y="4922111"/>
            <a:ext cx="2515985" cy="584775"/>
          </a:xfrm>
          <a:prstGeom prst="rect">
            <a:avLst/>
          </a:prstGeom>
          <a:noFill/>
        </p:spPr>
        <p:txBody>
          <a:bodyPr wrap="square" rtlCol="0">
            <a:spAutoFit/>
          </a:bodyPr>
          <a:lstStyle/>
          <a:p>
            <a:pPr>
              <a:defRPr/>
            </a:pPr>
            <a:r>
              <a:rPr lang="de-DE" sz="1600">
                <a:solidFill>
                  <a:schemeClr val="bg1">
                    <a:lumMod val="75000"/>
                  </a:schemeClr>
                </a:solidFill>
              </a:rPr>
              <a:t>Klicke auf DEAN, wenn du Hilfe brauchst!</a:t>
            </a:r>
            <a:endParaRPr/>
          </a:p>
        </p:txBody>
      </p:sp>
      <p:sp>
        <p:nvSpPr>
          <p:cNvPr id="16" name="Textfeld 15"/>
          <p:cNvSpPr txBox="1"/>
          <p:nvPr/>
        </p:nvSpPr>
        <p:spPr bwMode="auto">
          <a:xfrm>
            <a:off x="428925" y="3467590"/>
            <a:ext cx="8580618" cy="467757"/>
          </a:xfrm>
          <a:prstGeom prst="rect">
            <a:avLst/>
          </a:prstGeom>
          <a:solidFill>
            <a:srgbClr val="4CE5B5"/>
          </a:solidFill>
        </p:spPr>
        <p:txBody>
          <a:bodyPr wrap="square">
            <a:spAutoFit/>
          </a:bodyPr>
          <a:lstStyle/>
          <a:p>
            <a:pPr lvl="0" algn="ctr">
              <a:lnSpc>
                <a:spcPct val="107000"/>
              </a:lnSpc>
              <a:defRPr/>
            </a:pPr>
            <a:r>
              <a:rPr lang="de-DE" sz="2400">
                <a:ea typeface="Aptos"/>
                <a:cs typeface="Arial"/>
              </a:rPr>
              <a:t>Hilfestellung 1</a:t>
            </a:r>
            <a:endParaRPr/>
          </a:p>
        </p:txBody>
      </p:sp>
      <p:sp>
        <p:nvSpPr>
          <p:cNvPr id="17" name="Textfeld 16"/>
          <p:cNvSpPr txBox="1"/>
          <p:nvPr/>
        </p:nvSpPr>
        <p:spPr bwMode="auto">
          <a:xfrm>
            <a:off x="428925" y="4191720"/>
            <a:ext cx="8580618" cy="467757"/>
          </a:xfrm>
          <a:prstGeom prst="rect">
            <a:avLst/>
          </a:prstGeom>
          <a:solidFill>
            <a:srgbClr val="4CE5B5"/>
          </a:solidFill>
        </p:spPr>
        <p:txBody>
          <a:bodyPr wrap="square">
            <a:spAutoFit/>
          </a:bodyPr>
          <a:lstStyle/>
          <a:p>
            <a:pPr lvl="0" algn="ctr">
              <a:lnSpc>
                <a:spcPct val="107000"/>
              </a:lnSpc>
              <a:defRPr/>
            </a:pPr>
            <a:r>
              <a:rPr lang="de-DE" sz="2400">
                <a:ea typeface="Aptos"/>
                <a:cs typeface="Arial"/>
              </a:rPr>
              <a:t>Hilfestellung 2</a:t>
            </a:r>
            <a:endParaRPr/>
          </a:p>
        </p:txBody>
      </p:sp>
      <p:sp>
        <p:nvSpPr>
          <p:cNvPr id="19" name="Textfeld 18"/>
          <p:cNvSpPr txBox="1"/>
          <p:nvPr/>
        </p:nvSpPr>
        <p:spPr bwMode="auto">
          <a:xfrm>
            <a:off x="454325" y="4915850"/>
            <a:ext cx="8580618" cy="467757"/>
          </a:xfrm>
          <a:prstGeom prst="rect">
            <a:avLst/>
          </a:prstGeom>
          <a:solidFill>
            <a:srgbClr val="4CE5B5"/>
          </a:solidFill>
        </p:spPr>
        <p:txBody>
          <a:bodyPr wrap="square">
            <a:spAutoFit/>
          </a:bodyPr>
          <a:lstStyle/>
          <a:p>
            <a:pPr lvl="0" algn="ctr">
              <a:lnSpc>
                <a:spcPct val="107000"/>
              </a:lnSpc>
              <a:defRPr/>
            </a:pPr>
            <a:r>
              <a:rPr lang="de-DE" sz="2400">
                <a:ea typeface="Aptos"/>
                <a:cs typeface="Arial"/>
              </a:rPr>
              <a:t>Hilfestellung 3</a:t>
            </a:r>
            <a:endParaRPr/>
          </a:p>
        </p:txBody>
      </p:sp>
      <p:sp>
        <p:nvSpPr>
          <p:cNvPr id="24" name="Rechteck 23"/>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5" name="Pfeil nach rechts 24">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nextCondLst>
                <p:cond evt="onClick" delay="0">
                  <p:tgtEl>
                    <p:spTgt spid="11"/>
                  </p:tgtEl>
                </p:cond>
              </p:nextCondLst>
            </p:seq>
          </p:childTnLst>
        </p:cTn>
      </p:par>
    </p:tnLst>
    <p:bldLst>
      <p:bldP spid="16"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Planung</a:t>
            </a:r>
            <a:endParaRPr/>
          </a:p>
        </p:txBody>
      </p:sp>
      <p:sp>
        <p:nvSpPr>
          <p:cNvPr id="10" name="Textfeld 9"/>
          <p:cNvSpPr txBox="1"/>
          <p:nvPr/>
        </p:nvSpPr>
        <p:spPr bwMode="auto">
          <a:xfrm>
            <a:off x="263471" y="1880595"/>
            <a:ext cx="11499743" cy="862865"/>
          </a:xfrm>
          <a:prstGeom prst="rect">
            <a:avLst/>
          </a:prstGeom>
          <a:noFill/>
        </p:spPr>
        <p:txBody>
          <a:bodyPr wrap="square">
            <a:spAutoFit/>
          </a:bodyPr>
          <a:lstStyle/>
          <a:p>
            <a:pPr lvl="0">
              <a:lnSpc>
                <a:spcPct val="107000"/>
              </a:lnSpc>
              <a:defRPr/>
            </a:pPr>
            <a:r>
              <a:rPr lang="de-DE" sz="2400">
                <a:solidFill>
                  <a:srgbClr val="03869E"/>
                </a:solidFill>
                <a:ea typeface="Aptos"/>
                <a:cs typeface="Arial"/>
              </a:rPr>
              <a:t>Hast Du einen Plan? Super, dann klicke unten rechts auf den Pfeil und mach weiter!</a:t>
            </a:r>
            <a:endParaRPr/>
          </a:p>
          <a:p>
            <a:pPr lvl="0">
              <a:lnSpc>
                <a:spcPct val="107000"/>
              </a:lnSpc>
              <a:defRPr/>
            </a:pPr>
            <a:r>
              <a:rPr lang="de-DE" sz="2400">
                <a:solidFill>
                  <a:srgbClr val="03869E"/>
                </a:solidFill>
                <a:ea typeface="Aptos"/>
                <a:cs typeface="Arial"/>
              </a:rPr>
              <a:t>Falls nein oder falls du deinen Plan mit einer Empfehlung vergleichen willst, klicke auf DEAN:</a:t>
            </a:r>
            <a:endParaRPr/>
          </a:p>
        </p:txBody>
      </p:sp>
      <p:pic>
        <p:nvPicPr>
          <p:cNvPr id="11" name="Grafik 10" descr="Ein Bild, das Clipart, Grafiken, Screenshot, Animierter Cartoon enthält.&#10;&#10;Automatisch generierte Beschreibung">
            <a:hlinkClick r:id="rId12" action="ppaction://hlinksldjump"/>
          </p:cNvPr>
          <p:cNvPicPr>
            <a:picLocks noChangeAspect="1"/>
          </p:cNvPicPr>
          <p:nvPr/>
        </p:nvPicPr>
        <p:blipFill>
          <a:blip r:embed="rId13"/>
          <a:stretch/>
        </p:blipFill>
        <p:spPr bwMode="auto">
          <a:xfrm>
            <a:off x="3485295" y="2440990"/>
            <a:ext cx="5044914" cy="5044914"/>
          </a:xfrm>
          <a:prstGeom prst="rect">
            <a:avLst/>
          </a:prstGeom>
          <a:ln>
            <a:noFill/>
          </a:ln>
          <a:effectLst>
            <a:outerShdw blurRad="292100" dist="139700" dir="2700000" algn="tl" rotWithShape="0">
              <a:srgbClr val="333333">
                <a:alpha val="65000"/>
              </a:srgbClr>
            </a:outerShdw>
          </a:effectLst>
        </p:spPr>
      </p:pic>
      <p:sp>
        <p:nvSpPr>
          <p:cNvPr id="15" name="Rechteck 14"/>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Pfeil nach rechts 15">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Durchführung</a:t>
            </a:r>
            <a:endParaRPr/>
          </a:p>
        </p:txBody>
      </p:sp>
      <p:sp>
        <p:nvSpPr>
          <p:cNvPr id="10" name="Textfeld 9"/>
          <p:cNvSpPr txBox="1"/>
          <p:nvPr/>
        </p:nvSpPr>
        <p:spPr bwMode="auto">
          <a:xfrm>
            <a:off x="263471" y="1880595"/>
            <a:ext cx="11499743" cy="1651414"/>
          </a:xfrm>
          <a:prstGeom prst="rect">
            <a:avLst/>
          </a:prstGeom>
          <a:noFill/>
        </p:spPr>
        <p:txBody>
          <a:bodyPr wrap="square">
            <a:spAutoFit/>
          </a:bodyPr>
          <a:lstStyle/>
          <a:p>
            <a:pPr lvl="0">
              <a:lnSpc>
                <a:spcPct val="107000"/>
              </a:lnSpc>
              <a:defRPr/>
            </a:pPr>
            <a:r>
              <a:rPr lang="de-DE" sz="2400">
                <a:ea typeface="Aptos"/>
                <a:cs typeface="Arial"/>
              </a:rPr>
              <a:t>Bevor es los geht, lass dir die Durchführung durch deine Lehrkraft genehmigen! </a:t>
            </a:r>
            <a:endParaRPr/>
          </a:p>
          <a:p>
            <a:pPr lvl="0">
              <a:lnSpc>
                <a:spcPct val="107000"/>
              </a:lnSpc>
              <a:defRPr/>
            </a:pPr>
            <a:r>
              <a:rPr lang="de-DE" sz="2400">
                <a:ea typeface="Aptos"/>
                <a:cs typeface="Arial"/>
              </a:rPr>
              <a:t>Führe dein geplantes Experiment durch!</a:t>
            </a:r>
            <a:endParaRPr lang="de-DE" sz="2400">
              <a:solidFill>
                <a:srgbClr val="03869E"/>
              </a:solidFill>
              <a:ea typeface="Aptos"/>
              <a:cs typeface="Arial"/>
            </a:endParaRPr>
          </a:p>
          <a:p>
            <a:pPr lvl="0">
              <a:lnSpc>
                <a:spcPct val="107000"/>
              </a:lnSpc>
              <a:defRPr/>
            </a:pPr>
            <a:r>
              <a:rPr lang="de-DE" sz="2400">
                <a:solidFill>
                  <a:srgbClr val="03869E"/>
                </a:solidFill>
                <a:ea typeface="Aptos"/>
                <a:cs typeface="Arial"/>
              </a:rPr>
              <a:t>Mache dir Notizen und schieße Fotos von deinem Aufbau und der Durchführung. Du kannst sie hier in den DEAN hochladen und einfügen  </a:t>
            </a:r>
          </a:p>
        </p:txBody>
      </p:sp>
      <p:sp>
        <p:nvSpPr>
          <p:cNvPr id="11" name="Textfeld 10"/>
          <p:cNvSpPr txBox="1"/>
          <p:nvPr/>
        </p:nvSpPr>
        <p:spPr bwMode="auto">
          <a:xfrm>
            <a:off x="1797414" y="3712870"/>
            <a:ext cx="4124855" cy="2838726"/>
          </a:xfrm>
          <a:prstGeom prst="rect">
            <a:avLst/>
          </a:prstGeom>
          <a:solidFill>
            <a:srgbClr val="4CE5B5"/>
          </a:solidFill>
        </p:spPr>
        <p:txBody>
          <a:bodyPr wrap="square">
            <a:spAutoFit/>
          </a:bodyPr>
          <a:lstStyle/>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r>
              <a:rPr lang="de-DE" sz="2400">
                <a:ea typeface="Aptos"/>
                <a:cs typeface="Arial"/>
              </a:rPr>
              <a:t>Foto einfügen</a:t>
            </a:r>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p:txBody>
      </p:sp>
      <p:sp>
        <p:nvSpPr>
          <p:cNvPr id="16" name="Textfeld 15"/>
          <p:cNvSpPr txBox="1"/>
          <p:nvPr/>
        </p:nvSpPr>
        <p:spPr bwMode="auto">
          <a:xfrm>
            <a:off x="6378803" y="3696633"/>
            <a:ext cx="4124855" cy="2838726"/>
          </a:xfrm>
          <a:prstGeom prst="rect">
            <a:avLst/>
          </a:prstGeom>
          <a:solidFill>
            <a:srgbClr val="4CE5B5"/>
          </a:solidFill>
        </p:spPr>
        <p:txBody>
          <a:bodyPr wrap="square">
            <a:spAutoFit/>
          </a:bodyPr>
          <a:lstStyle/>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r>
              <a:rPr lang="de-DE" sz="2400">
                <a:ea typeface="Aptos"/>
                <a:cs typeface="Arial"/>
              </a:rPr>
              <a:t>Foto einfügen</a:t>
            </a:r>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a:p>
            <a:pPr lvl="0" algn="ctr">
              <a:lnSpc>
                <a:spcPct val="107000"/>
              </a:lnSpc>
              <a:defRPr/>
            </a:pPr>
            <a:endParaRPr lang="de-DE" sz="2400">
              <a:ea typeface="Aptos"/>
              <a:cs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Auswertung</a:t>
            </a:r>
            <a:endParaRPr/>
          </a:p>
        </p:txBody>
      </p:sp>
      <p:sp>
        <p:nvSpPr>
          <p:cNvPr id="2" name="Textfeld 1"/>
          <p:cNvSpPr txBox="1"/>
          <p:nvPr/>
        </p:nvSpPr>
        <p:spPr bwMode="auto">
          <a:xfrm>
            <a:off x="311869" y="1875197"/>
            <a:ext cx="11168930" cy="461665"/>
          </a:xfrm>
          <a:prstGeom prst="rect">
            <a:avLst/>
          </a:prstGeom>
          <a:noFill/>
        </p:spPr>
        <p:txBody>
          <a:bodyPr wrap="square" rtlCol="0">
            <a:spAutoFit/>
          </a:bodyPr>
          <a:lstStyle/>
          <a:p>
            <a:pPr>
              <a:defRPr/>
            </a:pPr>
            <a:r>
              <a:rPr lang="de-DE" sz="2400"/>
              <a:t>Notiere die Beobachtungen deines Experiments. </a:t>
            </a:r>
            <a:r>
              <a:rPr lang="de-DE" sz="2400">
                <a:solidFill>
                  <a:srgbClr val="03869E"/>
                </a:solidFill>
              </a:rPr>
              <a:t>Was stellst du fest?</a:t>
            </a:r>
            <a:endParaRPr/>
          </a:p>
        </p:txBody>
      </p:sp>
      <p:pic>
        <p:nvPicPr>
          <p:cNvPr id="15" name="Grafik 14"/>
          <p:cNvPicPr>
            <a:picLocks noChangeAspect="1"/>
          </p:cNvPicPr>
          <p:nvPr/>
        </p:nvPicPr>
        <p:blipFill>
          <a:blip r:embed="rId11"/>
          <a:stretch/>
        </p:blipFill>
        <p:spPr bwMode="auto">
          <a:xfrm>
            <a:off x="1563621" y="2685923"/>
            <a:ext cx="8760278" cy="3301099"/>
          </a:xfrm>
          <a:prstGeom prst="roundRect">
            <a:avLst>
              <a:gd name="adj" fmla="val 7676"/>
            </a:avLst>
          </a:prstGeom>
          <a:ln>
            <a:solidFill>
              <a:schemeClr val="tx2">
                <a:lumMod val="65000"/>
              </a:schemeClr>
            </a:solidFill>
          </a:ln>
        </p:spPr>
      </p:pic>
      <p:pic>
        <p:nvPicPr>
          <p:cNvPr id="16" name="Grafik 15" descr="Skizze mit einfarbiger Füllung"/>
          <p:cNvPicPr>
            <a:picLocks noChangeAspect="1"/>
          </p:cNvPicPr>
          <p:nvPr/>
        </p:nvPicPr>
        <p:blipFill>
          <a:blip r:embed="rId12"/>
          <a:stretch/>
        </p:blipFill>
        <p:spPr bwMode="auto">
          <a:xfrm>
            <a:off x="1681504" y="3283341"/>
            <a:ext cx="485459" cy="485459"/>
          </a:xfrm>
          <a:prstGeom prst="rect">
            <a:avLst/>
          </a:prstGeom>
        </p:spPr>
      </p:pic>
      <p:sp>
        <p:nvSpPr>
          <p:cNvPr id="17" name="Textfeld 16"/>
          <p:cNvSpPr txBox="1"/>
          <p:nvPr/>
        </p:nvSpPr>
        <p:spPr bwMode="auto">
          <a:xfrm>
            <a:off x="1690085" y="2802172"/>
            <a:ext cx="4961595" cy="461665"/>
          </a:xfrm>
          <a:prstGeom prst="rect">
            <a:avLst/>
          </a:prstGeom>
          <a:noFill/>
        </p:spPr>
        <p:txBody>
          <a:bodyPr wrap="square" rtlCol="0">
            <a:spAutoFit/>
          </a:bodyPr>
          <a:lstStyle/>
          <a:p>
            <a:pPr>
              <a:defRPr/>
            </a:pPr>
            <a:r>
              <a:rPr lang="de-DE" sz="2400" b="1">
                <a:solidFill>
                  <a:schemeClr val="bg2">
                    <a:lumMod val="50000"/>
                  </a:schemeClr>
                </a:solidFill>
                <a:latin typeface="Ink Free"/>
              </a:rPr>
              <a:t>Beobachtung: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Interpretation</a:t>
            </a:r>
            <a:endParaRPr/>
          </a:p>
        </p:txBody>
      </p:sp>
      <p:sp>
        <p:nvSpPr>
          <p:cNvPr id="10" name="Textfeld 9"/>
          <p:cNvSpPr txBox="1"/>
          <p:nvPr/>
        </p:nvSpPr>
        <p:spPr bwMode="auto">
          <a:xfrm>
            <a:off x="311869" y="1982747"/>
            <a:ext cx="8565431" cy="2677656"/>
          </a:xfrm>
          <a:prstGeom prst="rect">
            <a:avLst/>
          </a:prstGeom>
          <a:noFill/>
        </p:spPr>
        <p:txBody>
          <a:bodyPr wrap="square" rtlCol="0">
            <a:spAutoFit/>
          </a:bodyPr>
          <a:lstStyle/>
          <a:p>
            <a:pPr>
              <a:defRPr/>
            </a:pPr>
            <a:r>
              <a:rPr lang="de-DE" sz="2400"/>
              <a:t>Aufgabe: </a:t>
            </a:r>
            <a:endParaRPr/>
          </a:p>
          <a:p>
            <a:pPr>
              <a:defRPr/>
            </a:pPr>
            <a:r>
              <a:rPr lang="de-DE" sz="2400">
                <a:solidFill>
                  <a:srgbClr val="03869E"/>
                </a:solidFill>
              </a:rPr>
              <a:t>Diskutiere in deiner Gruppe, wie du deine Beobachtungen mit Hilfe deines Vorwissens zum Thema Salze erklären kannst! </a:t>
            </a:r>
            <a:endParaRPr/>
          </a:p>
          <a:p>
            <a:pPr>
              <a:defRPr/>
            </a:pPr>
            <a:endParaRPr lang="de-DE" sz="2400"/>
          </a:p>
          <a:p>
            <a:pPr>
              <a:defRPr/>
            </a:pPr>
            <a:r>
              <a:rPr lang="de-DE" sz="2400"/>
              <a:t>Klicke erst dann auf den Pfeil unten rechts, wenn ihr einen Vorschlag zur Interpretation habt. Wieso haben Salze die Eigenschaft, die du untersucht hast?</a:t>
            </a:r>
            <a:endParaRPr/>
          </a:p>
        </p:txBody>
      </p:sp>
      <p:pic>
        <p:nvPicPr>
          <p:cNvPr id="11" name="Grafik 10" descr="Ein Bild, das Clipart, Grafiken, Screenshot, Animierter Cartoon enthält.&#10;&#10;Automatisch generierte Beschreibung">
            <a:hlinkClick r:id="rId12" action="ppaction://hlinksldjump"/>
          </p:cNvPr>
          <p:cNvPicPr>
            <a:picLocks noChangeAspect="1"/>
          </p:cNvPicPr>
          <p:nvPr/>
        </p:nvPicPr>
        <p:blipFill>
          <a:blip r:embed="rId13"/>
          <a:stretch/>
        </p:blipFill>
        <p:spPr bwMode="auto">
          <a:xfrm>
            <a:off x="9594010" y="781414"/>
            <a:ext cx="2266573" cy="2266573"/>
          </a:xfrm>
          <a:prstGeom prst="rect">
            <a:avLst/>
          </a:prstGeom>
          <a:ln>
            <a:noFill/>
          </a:ln>
          <a:effectLst>
            <a:outerShdw blurRad="292100" dist="139700" dir="2700000" algn="tl" rotWithShape="0">
              <a:srgbClr val="333333">
                <a:alpha val="65000"/>
              </a:srgbClr>
            </a:outerShdw>
          </a:effectLst>
        </p:spPr>
      </p:pic>
      <p:sp>
        <p:nvSpPr>
          <p:cNvPr id="15" name="Textfeld 14"/>
          <p:cNvSpPr txBox="1"/>
          <p:nvPr/>
        </p:nvSpPr>
        <p:spPr bwMode="auto">
          <a:xfrm>
            <a:off x="9539555" y="2626917"/>
            <a:ext cx="2515985" cy="1077218"/>
          </a:xfrm>
          <a:prstGeom prst="rect">
            <a:avLst/>
          </a:prstGeom>
          <a:noFill/>
        </p:spPr>
        <p:txBody>
          <a:bodyPr wrap="square" rtlCol="0">
            <a:spAutoFit/>
          </a:bodyPr>
          <a:lstStyle/>
          <a:p>
            <a:pPr>
              <a:defRPr/>
            </a:pPr>
            <a:r>
              <a:rPr lang="de-DE" sz="1600">
                <a:solidFill>
                  <a:schemeClr val="bg1">
                    <a:lumMod val="75000"/>
                  </a:schemeClr>
                </a:solidFill>
              </a:rPr>
              <a:t>Klicke auf DEAN, wenn du Informationen zum Salzgitter-Modell nachlesen möchtest!</a:t>
            </a:r>
            <a:endParaRPr/>
          </a:p>
        </p:txBody>
      </p:sp>
      <p:pic>
        <p:nvPicPr>
          <p:cNvPr id="16" name="Grafik 15" descr="Ein Bild, das Clipart, Grafiken, Screenshot, Animierter Cartoon enthält.&#10;&#10;Automatisch generierte Beschreibung">
            <a:hlinkClick r:id="rId14" action="ppaction://hlinksldjump"/>
          </p:cNvPr>
          <p:cNvPicPr>
            <a:picLocks noChangeAspect="1"/>
          </p:cNvPicPr>
          <p:nvPr/>
        </p:nvPicPr>
        <p:blipFill>
          <a:blip r:embed="rId13"/>
          <a:stretch/>
        </p:blipFill>
        <p:spPr bwMode="auto">
          <a:xfrm>
            <a:off x="9753542" y="3397153"/>
            <a:ext cx="2266573" cy="2266573"/>
          </a:xfrm>
          <a:prstGeom prst="rect">
            <a:avLst/>
          </a:prstGeom>
          <a:ln>
            <a:noFill/>
          </a:ln>
          <a:effectLst>
            <a:outerShdw blurRad="292100" dist="139700" dir="2700000" algn="tl" rotWithShape="0">
              <a:srgbClr val="333333">
                <a:alpha val="65000"/>
              </a:srgbClr>
            </a:outerShdw>
          </a:effectLst>
        </p:spPr>
      </p:pic>
      <p:sp>
        <p:nvSpPr>
          <p:cNvPr id="17" name="Textfeld 16"/>
          <p:cNvSpPr txBox="1"/>
          <p:nvPr/>
        </p:nvSpPr>
        <p:spPr bwMode="auto">
          <a:xfrm>
            <a:off x="9699087" y="5242656"/>
            <a:ext cx="2368442" cy="338554"/>
          </a:xfrm>
          <a:prstGeom prst="rect">
            <a:avLst/>
          </a:prstGeom>
          <a:solidFill>
            <a:srgbClr val="4CE5B5"/>
          </a:solidFill>
        </p:spPr>
        <p:txBody>
          <a:bodyPr wrap="square" rtlCol="0">
            <a:spAutoFit/>
          </a:bodyPr>
          <a:lstStyle/>
          <a:p>
            <a:pPr algn="ctr">
              <a:defRPr/>
            </a:pPr>
            <a:r>
              <a:rPr lang="de-DE" sz="1600">
                <a:solidFill>
                  <a:schemeClr val="bg1"/>
                </a:solidFill>
              </a:rPr>
              <a:t>[Zusatzmaterial]</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432344" y="1278422"/>
            <a:ext cx="7956281" cy="862865"/>
          </a:xfrm>
          <a:prstGeom prst="rect">
            <a:avLst/>
          </a:prstGeom>
          <a:noFill/>
        </p:spPr>
        <p:txBody>
          <a:bodyPr wrap="square">
            <a:spAutoFit/>
          </a:bodyPr>
          <a:lstStyle/>
          <a:p>
            <a:pPr lvl="0">
              <a:lnSpc>
                <a:spcPct val="107000"/>
              </a:lnSpc>
              <a:defRPr/>
            </a:pPr>
            <a:r>
              <a:rPr lang="de-DE" sz="2400" b="1">
                <a:ea typeface="Aptos"/>
                <a:cs typeface="Arial"/>
              </a:rPr>
              <a:t>Ionengitter-Modell zur Darstellung der Struktur von Salzen auf Teilchenebene</a:t>
            </a:r>
            <a:endParaRPr/>
          </a:p>
        </p:txBody>
      </p:sp>
      <p:pic>
        <p:nvPicPr>
          <p:cNvPr id="11" name="Grafik 10" descr="Ein Bild, das Türkis, Symmetrie, Kunst, Blau enthält.&#10;&#10;Automatisch generierte Beschreibung"/>
          <p:cNvPicPr>
            <a:picLocks noChangeAspect="1"/>
          </p:cNvPicPr>
          <p:nvPr/>
        </p:nvPicPr>
        <p:blipFill>
          <a:blip r:embed="rId12"/>
          <a:stretch/>
        </p:blipFill>
        <p:spPr bwMode="auto">
          <a:xfrm>
            <a:off x="9263270" y="4620005"/>
            <a:ext cx="2074492" cy="1586986"/>
          </a:xfrm>
          <a:prstGeom prst="rect">
            <a:avLst/>
          </a:prstGeom>
        </p:spPr>
      </p:pic>
      <p:pic>
        <p:nvPicPr>
          <p:cNvPr id="15" name="Grafik 14" descr="Ein Bild, das Screenshot, Kreis, Diagramm enthält.&#10;&#10;Automatisch generierte Beschreibung"/>
          <p:cNvPicPr>
            <a:picLocks noChangeAspect="1"/>
          </p:cNvPicPr>
          <p:nvPr/>
        </p:nvPicPr>
        <p:blipFill>
          <a:blip r:embed="rId13"/>
          <a:stretch/>
        </p:blipFill>
        <p:spPr bwMode="auto">
          <a:xfrm>
            <a:off x="8774519" y="1029926"/>
            <a:ext cx="3098760" cy="3488975"/>
          </a:xfrm>
          <a:prstGeom prst="rect">
            <a:avLst/>
          </a:prstGeom>
        </p:spPr>
      </p:pic>
      <p:sp>
        <p:nvSpPr>
          <p:cNvPr id="16" name="Textfeld 15"/>
          <p:cNvSpPr txBox="1"/>
          <p:nvPr/>
        </p:nvSpPr>
        <p:spPr bwMode="auto">
          <a:xfrm>
            <a:off x="8914093" y="6241087"/>
            <a:ext cx="4135270" cy="373885"/>
          </a:xfrm>
          <a:prstGeom prst="rect">
            <a:avLst/>
          </a:prstGeom>
          <a:noFill/>
        </p:spPr>
        <p:txBody>
          <a:bodyPr wrap="square">
            <a:spAutoFit/>
          </a:bodyPr>
          <a:lstStyle/>
          <a:p>
            <a:pPr lvl="0">
              <a:lnSpc>
                <a:spcPct val="107000"/>
              </a:lnSpc>
              <a:defRPr/>
            </a:pPr>
            <a:r>
              <a:rPr lang="de-DE" b="1">
                <a:ea typeface="Aptos"/>
                <a:cs typeface="Arial"/>
              </a:rPr>
              <a:t>Abbildung: </a:t>
            </a:r>
            <a:r>
              <a:rPr lang="de-DE">
                <a:ea typeface="Aptos"/>
                <a:cs typeface="Arial"/>
              </a:rPr>
              <a:t>Ionengittermodelle</a:t>
            </a:r>
            <a:endParaRPr/>
          </a:p>
        </p:txBody>
      </p:sp>
      <p:sp>
        <p:nvSpPr>
          <p:cNvPr id="17" name="Textfeld 16"/>
          <p:cNvSpPr txBox="1"/>
          <p:nvPr/>
        </p:nvSpPr>
        <p:spPr bwMode="auto">
          <a:xfrm>
            <a:off x="432345" y="2532590"/>
            <a:ext cx="7956280" cy="3046988"/>
          </a:xfrm>
          <a:prstGeom prst="rect">
            <a:avLst/>
          </a:prstGeom>
          <a:noFill/>
        </p:spPr>
        <p:txBody>
          <a:bodyPr wrap="square">
            <a:spAutoFit/>
          </a:bodyPr>
          <a:lstStyle/>
          <a:p>
            <a:pPr>
              <a:defRPr/>
            </a:pPr>
            <a:r>
              <a:rPr lang="de-DE" sz="2400"/>
              <a:t>Unter einem Ionenkristall oder Ionengitter versteht man in der Chemie die regelmäßige räumliche Anordnung von Anionen und Kationen eines Salzes im festen Zustand. Der Zusammenhalt des Gitterverbandes erfolgt durch die Ionenbindung. Negative und positive Ladungen ziehen sich an und ordnen sich regelmäßig an.</a:t>
            </a:r>
            <a:endParaRPr/>
          </a:p>
          <a:p>
            <a:pPr>
              <a:defRPr/>
            </a:pPr>
            <a:endParaRPr lang="de-DE" sz="2400"/>
          </a:p>
          <a:p>
            <a:pPr>
              <a:defRPr/>
            </a:pPr>
            <a:r>
              <a:rPr lang="de-DE" sz="2400"/>
              <a:t>Vergleiche auch das dir bekannte „Geomag“ Set!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0" name="Rechteck 9"/>
          <p:cNvSpPr/>
          <p:nvPr/>
        </p:nvSpPr>
        <p:spPr bwMode="auto">
          <a:xfrm>
            <a:off x="311869" y="1264966"/>
            <a:ext cx="3069335" cy="459195"/>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p:nvSpPr>
        <p:spPr bwMode="auto">
          <a:xfrm>
            <a:off x="303404" y="2030481"/>
            <a:ext cx="11385013" cy="3913113"/>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6"/>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7"/>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8"/>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9"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10"/>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11"/>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12"/>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3"/>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4"/>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Interpretation</a:t>
            </a:r>
            <a:endParaRPr/>
          </a:p>
        </p:txBody>
      </p:sp>
      <p:sp>
        <p:nvSpPr>
          <p:cNvPr id="10" name="Textfeld 9"/>
          <p:cNvSpPr txBox="1"/>
          <p:nvPr/>
        </p:nvSpPr>
        <p:spPr bwMode="auto">
          <a:xfrm>
            <a:off x="311869" y="1875197"/>
            <a:ext cx="11168930" cy="1200329"/>
          </a:xfrm>
          <a:prstGeom prst="rect">
            <a:avLst/>
          </a:prstGeom>
          <a:noFill/>
        </p:spPr>
        <p:txBody>
          <a:bodyPr wrap="square" rtlCol="0">
            <a:spAutoFit/>
          </a:bodyPr>
          <a:lstStyle/>
          <a:p>
            <a:pPr>
              <a:defRPr/>
            </a:pPr>
            <a:r>
              <a:rPr lang="de-DE" sz="2400">
                <a:solidFill>
                  <a:srgbClr val="03869E"/>
                </a:solidFill>
              </a:rPr>
              <a:t>Klicke auf das passende Video und vergleiche deine Interpretation mit der Erklärung der Eigenschaften aus fachlicher Perspektive.</a:t>
            </a:r>
            <a:endParaRPr/>
          </a:p>
          <a:p>
            <a:pPr>
              <a:defRPr/>
            </a:pPr>
            <a:r>
              <a:rPr lang="de-DE" sz="2400">
                <a:solidFill>
                  <a:srgbClr val="03869E"/>
                </a:solidFill>
              </a:rPr>
              <a:t>Halte die korrekten Erklärungen dann auf der nächsten Folie fest!</a:t>
            </a:r>
            <a:endParaRPr/>
          </a:p>
        </p:txBody>
      </p:sp>
      <p:pic>
        <p:nvPicPr>
          <p:cNvPr id="11" name="Onlinemedien 10" descr="Eigenschaften von Salzen - einfach erklärt"/>
          <p:cNvPicPr>
            <a:picLocks noRot="1" noChangeAspect="1"/>
          </p:cNvPicPr>
          <p:nvPr>
            <a:videoFile r:link="rId1"/>
          </p:nvPr>
        </p:nvPicPr>
        <p:blipFill>
          <a:blip r:embed="rId15"/>
          <a:stretch/>
        </p:blipFill>
        <p:spPr bwMode="auto">
          <a:xfrm>
            <a:off x="362878" y="3393549"/>
            <a:ext cx="3608170" cy="2038616"/>
          </a:xfrm>
          <a:prstGeom prst="rect">
            <a:avLst/>
          </a:prstGeom>
        </p:spPr>
      </p:pic>
      <p:sp>
        <p:nvSpPr>
          <p:cNvPr id="15" name="Textfeld 14"/>
          <p:cNvSpPr txBox="1"/>
          <p:nvPr/>
        </p:nvSpPr>
        <p:spPr bwMode="auto">
          <a:xfrm>
            <a:off x="362879" y="5499245"/>
            <a:ext cx="3518160" cy="707886"/>
          </a:xfrm>
          <a:prstGeom prst="rect">
            <a:avLst/>
          </a:prstGeom>
          <a:noFill/>
        </p:spPr>
        <p:txBody>
          <a:bodyPr wrap="square" rtlCol="0">
            <a:spAutoFit/>
          </a:bodyPr>
          <a:lstStyle/>
          <a:p>
            <a:pPr>
              <a:defRPr/>
            </a:pPr>
            <a:r>
              <a:rPr lang="de-DE" sz="2000"/>
              <a:t>Härte, Sprödigkeit, Leitfähigkeit</a:t>
            </a:r>
            <a:endParaRPr/>
          </a:p>
          <a:p>
            <a:pPr algn="r">
              <a:defRPr/>
            </a:pPr>
            <a:r>
              <a:rPr lang="de-DE" sz="2000"/>
              <a:t>(</a:t>
            </a:r>
            <a:r>
              <a:rPr lang="de-DE" sz="2000" u="sng">
                <a:hlinkClick r:id="rId16" tooltip="https://www.youtube.com/watch?v=8cAGI1aFyZg&amp;pp=ygUTRWlnZW5zY2hhZnRlbiBTYWx6ZQ%3D%3D"/>
              </a:rPr>
              <a:t>Link</a:t>
            </a:r>
            <a:r>
              <a:rPr lang="de-DE" sz="2000"/>
              <a:t>)</a:t>
            </a:r>
            <a:endParaRPr/>
          </a:p>
        </p:txBody>
      </p:sp>
      <p:pic>
        <p:nvPicPr>
          <p:cNvPr id="16" name="Onlinemedien 15" descr="Salze - Eigenschaften und Aufbau - Ionenbindung - Sprödigkeit, Schmelztepmeratur... - Chemie Schule"/>
          <p:cNvPicPr>
            <a:picLocks noRot="1" noChangeAspect="1"/>
          </p:cNvPicPr>
          <p:nvPr>
            <a:videoFile r:link="rId2"/>
          </p:nvPr>
        </p:nvPicPr>
        <p:blipFill>
          <a:blip r:embed="rId17"/>
          <a:stretch/>
        </p:blipFill>
        <p:spPr bwMode="auto">
          <a:xfrm>
            <a:off x="4297027" y="3393549"/>
            <a:ext cx="3608170" cy="2038616"/>
          </a:xfrm>
          <a:prstGeom prst="rect">
            <a:avLst/>
          </a:prstGeom>
        </p:spPr>
      </p:pic>
      <p:sp>
        <p:nvSpPr>
          <p:cNvPr id="17" name="Textfeld 16"/>
          <p:cNvSpPr txBox="1"/>
          <p:nvPr/>
        </p:nvSpPr>
        <p:spPr bwMode="auto">
          <a:xfrm>
            <a:off x="4259640" y="5499245"/>
            <a:ext cx="3608170" cy="1015663"/>
          </a:xfrm>
          <a:prstGeom prst="rect">
            <a:avLst/>
          </a:prstGeom>
          <a:noFill/>
        </p:spPr>
        <p:txBody>
          <a:bodyPr wrap="square" rtlCol="0">
            <a:spAutoFit/>
          </a:bodyPr>
          <a:lstStyle/>
          <a:p>
            <a:pPr>
              <a:defRPr/>
            </a:pPr>
            <a:r>
              <a:rPr lang="de-DE" sz="2000"/>
              <a:t>Sprödigkeit, Schmelz- und Siedetemperatur, Leitfähigkeit</a:t>
            </a:r>
            <a:br>
              <a:rPr lang="de-DE" sz="2000"/>
            </a:br>
            <a:r>
              <a:rPr lang="de-DE" sz="2000"/>
              <a:t>(</a:t>
            </a:r>
            <a:r>
              <a:rPr lang="de-DE" sz="2000" u="sng">
                <a:hlinkClick r:id="rId18" tooltip="https://www.youtube.com/watch?v=PF3vEbnMk9A&amp;pp=ygUTRWlnZW5zY2hhZnRlbiBTYWx6ZQ%3D%3D"/>
              </a:rPr>
              <a:t>Link</a:t>
            </a:r>
            <a:r>
              <a:rPr lang="de-DE" sz="2000"/>
              <a:t>)</a:t>
            </a:r>
            <a:endParaRPr/>
          </a:p>
        </p:txBody>
      </p:sp>
      <p:pic>
        <p:nvPicPr>
          <p:cNvPr id="19" name="Onlinemedien 18" descr="Löslichkeit einfach erklärt - Basics"/>
          <p:cNvPicPr>
            <a:picLocks noRot="1" noChangeAspect="1"/>
          </p:cNvPicPr>
          <p:nvPr>
            <a:videoFile r:link="rId3"/>
          </p:nvPr>
        </p:nvPicPr>
        <p:blipFill>
          <a:blip r:embed="rId19"/>
          <a:stretch/>
        </p:blipFill>
        <p:spPr bwMode="auto">
          <a:xfrm>
            <a:off x="8231176" y="3393549"/>
            <a:ext cx="3608158" cy="2038609"/>
          </a:xfrm>
          <a:prstGeom prst="rect">
            <a:avLst/>
          </a:prstGeom>
        </p:spPr>
      </p:pic>
      <p:sp>
        <p:nvSpPr>
          <p:cNvPr id="22" name="Textfeld 21"/>
          <p:cNvSpPr txBox="1"/>
          <p:nvPr/>
        </p:nvSpPr>
        <p:spPr bwMode="auto">
          <a:xfrm>
            <a:off x="8231176" y="5523274"/>
            <a:ext cx="3608170" cy="707886"/>
          </a:xfrm>
          <a:prstGeom prst="rect">
            <a:avLst/>
          </a:prstGeom>
          <a:noFill/>
        </p:spPr>
        <p:txBody>
          <a:bodyPr wrap="square" rtlCol="0">
            <a:spAutoFit/>
          </a:bodyPr>
          <a:lstStyle/>
          <a:p>
            <a:pPr>
              <a:defRPr/>
            </a:pPr>
            <a:r>
              <a:rPr lang="de-DE" sz="2000"/>
              <a:t>Löslichkeit (in Wasser)</a:t>
            </a:r>
            <a:endParaRPr/>
          </a:p>
          <a:p>
            <a:pPr>
              <a:defRPr/>
            </a:pPr>
            <a:r>
              <a:rPr lang="de-DE" sz="2000"/>
              <a:t>(</a:t>
            </a:r>
            <a:r>
              <a:rPr lang="de-DE" sz="2000" u="sng">
                <a:hlinkClick r:id="rId20" tooltip="https://www.youtube.com/watch?v=O2ewhsFAArI&amp;pp=ygUNbMO2c2xpY2hrZWl0cg%3D%3D"/>
              </a:rPr>
              <a:t>Link</a:t>
            </a:r>
            <a:r>
              <a:rPr lang="de-DE" sz="2000"/>
              <a: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1"/>
                </p:tgtEl>
              </p:cMediaNode>
            </p:video>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1"/>
                                        </p:tgtEl>
                                      </p:cBhvr>
                                    </p:cmd>
                                  </p:childTnLst>
                                </p:cTn>
                              </p:par>
                            </p:childTnLst>
                          </p:cTn>
                        </p:par>
                      </p:childTnLst>
                    </p:cTn>
                  </p:par>
                </p:childTnLst>
              </p:cTn>
              <p:nextCondLst>
                <p:cond evt="onClick" delay="0">
                  <p:tgtEl>
                    <p:spTgt spid="11"/>
                  </p:tgtEl>
                </p:cond>
              </p:nextCondLst>
            </p:seq>
            <p:video>
              <p:cMediaNode vol="80000">
                <p:cTn id="21" fill="hold" display="0">
                  <p:stCondLst>
                    <p:cond delay="indefinite"/>
                  </p:stCondLst>
                </p:cTn>
                <p:tgtEl>
                  <p:spTgt spid="16"/>
                </p:tgtEl>
              </p:cMediaNode>
            </p:video>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6"/>
                                        </p:tgtEl>
                                      </p:cBhvr>
                                    </p:cmd>
                                  </p:childTnLst>
                                </p:cTn>
                              </p:par>
                            </p:childTnLst>
                          </p:cTn>
                        </p:par>
                      </p:childTnLst>
                    </p:cTn>
                  </p:par>
                </p:childTnLst>
              </p:cTn>
              <p:nextCondLst>
                <p:cond evt="onClick" delay="0">
                  <p:tgtEl>
                    <p:spTgt spid="16"/>
                  </p:tgtEl>
                </p:cond>
              </p:nextCondLst>
            </p:seq>
            <p:video>
              <p:cMediaNode vol="80000">
                <p:cTn id="27" fill="hold" display="0">
                  <p:stCondLst>
                    <p:cond delay="indefinite"/>
                  </p:stCondLst>
                </p:cTn>
                <p:tgtEl>
                  <p:spTgt spid="19"/>
                </p:tgtEl>
              </p:cMediaNode>
            </p:video>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Interpretation</a:t>
            </a:r>
            <a:endParaRPr/>
          </a:p>
        </p:txBody>
      </p:sp>
      <p:pic>
        <p:nvPicPr>
          <p:cNvPr id="11" name="Grafik 10"/>
          <p:cNvPicPr>
            <a:picLocks noChangeAspect="1"/>
          </p:cNvPicPr>
          <p:nvPr/>
        </p:nvPicPr>
        <p:blipFill>
          <a:blip r:embed="rId11"/>
          <a:stretch/>
        </p:blipFill>
        <p:spPr bwMode="auto">
          <a:xfrm>
            <a:off x="502368" y="1886312"/>
            <a:ext cx="11346731" cy="3928096"/>
          </a:xfrm>
          <a:prstGeom prst="roundRect">
            <a:avLst>
              <a:gd name="adj" fmla="val 7676"/>
            </a:avLst>
          </a:prstGeom>
          <a:ln>
            <a:solidFill>
              <a:schemeClr val="tx2">
                <a:lumMod val="65000"/>
              </a:schemeClr>
            </a:solidFill>
          </a:ln>
        </p:spPr>
      </p:pic>
      <p:pic>
        <p:nvPicPr>
          <p:cNvPr id="15" name="Grafik 14" descr="Skizze mit einfarbiger Füllung"/>
          <p:cNvPicPr>
            <a:picLocks noChangeAspect="1"/>
          </p:cNvPicPr>
          <p:nvPr/>
        </p:nvPicPr>
        <p:blipFill>
          <a:blip r:embed="rId12"/>
          <a:stretch/>
        </p:blipFill>
        <p:spPr bwMode="auto">
          <a:xfrm>
            <a:off x="601941" y="3021819"/>
            <a:ext cx="485459" cy="485459"/>
          </a:xfrm>
          <a:prstGeom prst="rect">
            <a:avLst/>
          </a:prstGeom>
        </p:spPr>
      </p:pic>
      <p:sp>
        <p:nvSpPr>
          <p:cNvPr id="16" name="Textfeld 15"/>
          <p:cNvSpPr txBox="1"/>
          <p:nvPr/>
        </p:nvSpPr>
        <p:spPr bwMode="auto">
          <a:xfrm>
            <a:off x="601941" y="1853846"/>
            <a:ext cx="4961595" cy="461665"/>
          </a:xfrm>
          <a:prstGeom prst="rect">
            <a:avLst/>
          </a:prstGeom>
          <a:noFill/>
        </p:spPr>
        <p:txBody>
          <a:bodyPr wrap="square" rtlCol="0">
            <a:spAutoFit/>
          </a:bodyPr>
          <a:lstStyle/>
          <a:p>
            <a:pPr>
              <a:defRPr/>
            </a:pPr>
            <a:r>
              <a:rPr lang="de-DE" sz="2400" b="1">
                <a:solidFill>
                  <a:schemeClr val="bg2">
                    <a:lumMod val="50000"/>
                  </a:schemeClr>
                </a:solidFill>
                <a:latin typeface="Ink Free"/>
              </a:rPr>
              <a:t>Eigenschaft eines Salzes:</a:t>
            </a:r>
            <a:endParaRPr/>
          </a:p>
        </p:txBody>
      </p:sp>
      <p:sp>
        <p:nvSpPr>
          <p:cNvPr id="17" name="Textfeld 16"/>
          <p:cNvSpPr txBox="1"/>
          <p:nvPr/>
        </p:nvSpPr>
        <p:spPr bwMode="auto">
          <a:xfrm>
            <a:off x="601941" y="2474406"/>
            <a:ext cx="4961595" cy="461665"/>
          </a:xfrm>
          <a:prstGeom prst="rect">
            <a:avLst/>
          </a:prstGeom>
          <a:noFill/>
        </p:spPr>
        <p:txBody>
          <a:bodyPr wrap="square" rtlCol="0">
            <a:spAutoFit/>
          </a:bodyPr>
          <a:lstStyle/>
          <a:p>
            <a:pPr>
              <a:defRPr/>
            </a:pPr>
            <a:r>
              <a:rPr lang="de-DE" sz="2400" b="1">
                <a:solidFill>
                  <a:schemeClr val="bg2">
                    <a:lumMod val="50000"/>
                  </a:schemeClr>
                </a:solidFill>
                <a:latin typeface="Ink Free"/>
              </a:rPr>
              <a:t>Erklärung:</a:t>
            </a:r>
            <a:endParaRPr/>
          </a:p>
        </p:txBody>
      </p:sp>
      <p:sp>
        <p:nvSpPr>
          <p:cNvPr id="19" name="Textfeld 18"/>
          <p:cNvSpPr txBox="1"/>
          <p:nvPr/>
        </p:nvSpPr>
        <p:spPr bwMode="auto">
          <a:xfrm>
            <a:off x="3527223" y="6148785"/>
            <a:ext cx="7454505" cy="461665"/>
          </a:xfrm>
          <a:prstGeom prst="rect">
            <a:avLst/>
          </a:prstGeom>
          <a:noFill/>
        </p:spPr>
        <p:txBody>
          <a:bodyPr wrap="square" rtlCol="0">
            <a:spAutoFit/>
          </a:bodyPr>
          <a:lstStyle/>
          <a:p>
            <a:pPr>
              <a:defRPr/>
            </a:pPr>
            <a:r>
              <a:rPr lang="de-DE" sz="2400">
                <a:solidFill>
                  <a:srgbClr val="03869E"/>
                </a:solidFill>
              </a:rPr>
              <a:t>Zeige diese Seite deiner Lehrkraft bevor du weiter machst!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Ein Bild, das Schwarz, Dunkelheit enthält.&#10;&#10;Automatisch generierte Beschreibung"/>
          <p:cNvPicPr>
            <a:picLocks noChangeAspect="1"/>
          </p:cNvPicPr>
          <p:nvPr/>
        </p:nvPicPr>
        <p:blipFill>
          <a:blip r:embed="rId3"/>
          <a:stretch/>
        </p:blipFill>
        <p:spPr bwMode="auto">
          <a:xfrm>
            <a:off x="-162234" y="125051"/>
            <a:ext cx="3721344" cy="4563556"/>
          </a:xfrm>
          <a:prstGeom prst="rect">
            <a:avLst/>
          </a:prstGeom>
        </p:spPr>
      </p:pic>
      <p:pic>
        <p:nvPicPr>
          <p:cNvPr id="6" name="Picture 6" descr="Wissen schafft Zukunft: Leibniz-Institut für die Pädagogik der  Naturwissenschaften und Mathematik"/>
          <p:cNvPicPr>
            <a:picLocks noChangeAspect="1"/>
          </p:cNvPicPr>
          <p:nvPr/>
        </p:nvPicPr>
        <p:blipFill>
          <a:blip r:embed="rId4"/>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5"/>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6"/>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Textfeld 21"/>
          <p:cNvSpPr txBox="1"/>
          <p:nvPr/>
        </p:nvSpPr>
        <p:spPr bwMode="auto">
          <a:xfrm>
            <a:off x="487290" y="2081733"/>
            <a:ext cx="3539613" cy="461665"/>
          </a:xfrm>
          <a:prstGeom prst="rect">
            <a:avLst/>
          </a:prstGeom>
          <a:noFill/>
        </p:spPr>
        <p:txBody>
          <a:bodyPr wrap="square" rtlCol="0">
            <a:spAutoFit/>
          </a:bodyPr>
          <a:lstStyle/>
          <a:p>
            <a:pPr>
              <a:defRPr/>
            </a:pPr>
            <a:r>
              <a:rPr lang="de-DE" sz="2400"/>
              <a:t>Hallo, ich bin DEAN!</a:t>
            </a:r>
            <a:endParaRPr/>
          </a:p>
        </p:txBody>
      </p:sp>
      <p:pic>
        <p:nvPicPr>
          <p:cNvPr id="24" name="Grafik 23" descr="Ein Bild, das Clipart, Grafiken, Screenshot, Animierter Cartoon enthält.&#10;&#10;Automatisch generierte Beschreibung"/>
          <p:cNvPicPr>
            <a:picLocks noChangeAspect="1"/>
          </p:cNvPicPr>
          <p:nvPr/>
        </p:nvPicPr>
        <p:blipFill>
          <a:blip r:embed="rId7"/>
          <a:stretch/>
        </p:blipFill>
        <p:spPr bwMode="auto">
          <a:xfrm>
            <a:off x="1450619" y="1888140"/>
            <a:ext cx="4825049" cy="4825049"/>
          </a:xfrm>
          <a:prstGeom prst="rect">
            <a:avLst/>
          </a:prstGeom>
          <a:ln>
            <a:noFill/>
          </a:ln>
          <a:effectLst>
            <a:outerShdw blurRad="292100" dist="139700" dir="2700000" algn="tl" rotWithShape="0">
              <a:srgbClr val="333333">
                <a:alpha val="65000"/>
              </a:srgbClr>
            </a:outerShdw>
          </a:effectLst>
        </p:spPr>
      </p:pic>
      <p:sp>
        <p:nvSpPr>
          <p:cNvPr id="27" name="Textfeld 26"/>
          <p:cNvSpPr txBox="1"/>
          <p:nvPr/>
        </p:nvSpPr>
        <p:spPr bwMode="auto">
          <a:xfrm>
            <a:off x="5480528" y="1748890"/>
            <a:ext cx="6523893" cy="3970318"/>
          </a:xfrm>
          <a:prstGeom prst="rect">
            <a:avLst/>
          </a:prstGeom>
          <a:noFill/>
        </p:spPr>
        <p:txBody>
          <a:bodyPr wrap="square" rtlCol="0">
            <a:spAutoFit/>
          </a:bodyPr>
          <a:lstStyle/>
          <a:p>
            <a:pPr>
              <a:defRPr/>
            </a:pPr>
            <a:r>
              <a:rPr lang="de-DE" b="1"/>
              <a:t>DEAN ist ein interaktives eBook, dass dich durch diesen Versuch führt und dir alles erklärt.</a:t>
            </a:r>
            <a:endParaRPr/>
          </a:p>
          <a:p>
            <a:pPr>
              <a:defRPr/>
            </a:pPr>
            <a:endParaRPr lang="de-DE"/>
          </a:p>
          <a:p>
            <a:pPr marL="285750" indent="-285750">
              <a:buFont typeface="Arial"/>
              <a:buChar char="•"/>
              <a:defRPr/>
            </a:pPr>
            <a:r>
              <a:rPr lang="de-DE"/>
              <a:t>Unten rechts gibt es einen Pfeil, der dich durch einen Klick auf die </a:t>
            </a:r>
            <a:r>
              <a:rPr lang="de-DE" b="1"/>
              <a:t>nächste Seite </a:t>
            </a:r>
            <a:r>
              <a:rPr lang="de-DE"/>
              <a:t>leitet</a:t>
            </a:r>
            <a:r>
              <a:rPr lang="de-DE" b="1"/>
              <a:t>. Klicke nicht einfach auf eine Folie, da PowerPoint sonst zur falschen Folie springt. </a:t>
            </a:r>
            <a:r>
              <a:rPr lang="de-DE"/>
              <a:t>Du kannst den DEAN auch mit dem Apple-Pencil (o.ä.) nutzen</a:t>
            </a:r>
            <a:endParaRPr lang="de-DE" b="1"/>
          </a:p>
          <a:p>
            <a:pPr marL="285750" indent="-285750">
              <a:buFont typeface="Arial"/>
              <a:buChar char="•"/>
              <a:defRPr/>
            </a:pPr>
            <a:r>
              <a:rPr lang="de-DE"/>
              <a:t>Unten links ist ein Pfeil, mit dem du zur vorherigen Seite </a:t>
            </a:r>
            <a:r>
              <a:rPr lang="de-DE" b="1"/>
              <a:t>zurückspringen</a:t>
            </a:r>
            <a:r>
              <a:rPr lang="de-DE"/>
              <a:t> kannst.</a:t>
            </a:r>
            <a:endParaRPr/>
          </a:p>
          <a:p>
            <a:pPr marL="285750" indent="-285750">
              <a:buFont typeface="Arial"/>
              <a:buChar char="•"/>
              <a:defRPr/>
            </a:pPr>
            <a:r>
              <a:rPr lang="de-DE"/>
              <a:t>Manchmal ist </a:t>
            </a:r>
            <a:r>
              <a:rPr lang="de-DE" b="1"/>
              <a:t>DEAN </a:t>
            </a:r>
            <a:r>
              <a:rPr lang="de-DE"/>
              <a:t>auf einer Seite zu finden. Dann kannst du ihn für weitere Informationen oder Hinweise anklicken!</a:t>
            </a:r>
            <a:endParaRPr/>
          </a:p>
          <a:p>
            <a:pPr marL="285750" indent="-285750">
              <a:buFont typeface="Arial"/>
              <a:buChar char="•"/>
              <a:defRPr/>
            </a:pPr>
            <a:r>
              <a:rPr lang="de-DE"/>
              <a:t>Interaktionsmöglichkeiten sind grau unterlegt.</a:t>
            </a:r>
            <a:endParaRPr/>
          </a:p>
          <a:p>
            <a:pPr marL="285750" indent="-285750">
              <a:buFont typeface="Arial"/>
              <a:buChar char="•"/>
              <a:defRPr/>
            </a:pPr>
            <a:endParaRPr lang="de-DE"/>
          </a:p>
          <a:p>
            <a:pPr marL="285750" indent="-285750">
              <a:buFont typeface="Arial"/>
              <a:buChar char="•"/>
              <a:defRPr/>
            </a:pPr>
            <a:r>
              <a:rPr lang="de-DE"/>
              <a:t>Wenn es los gehen kann, klicke auf den </a:t>
            </a:r>
            <a:r>
              <a:rPr lang="de-DE" b="1"/>
              <a:t>Pfeil rechts unten</a:t>
            </a:r>
            <a:r>
              <a:rPr lang="de-DE"/>
              <a:t>!</a:t>
            </a:r>
            <a:endParaRPr/>
          </a:p>
        </p:txBody>
      </p:sp>
      <p:pic>
        <p:nvPicPr>
          <p:cNvPr id="3" name="Grafik 2" descr="Ein Bild, das Text, Schrift, Logo, Screenshot enthält.&#10;&#10;Automatisch generierte Beschreibung"/>
          <p:cNvPicPr>
            <a:picLocks noChangeAspect="1"/>
          </p:cNvPicPr>
          <p:nvPr/>
        </p:nvPicPr>
        <p:blipFill>
          <a:blip r:embed="rId8"/>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9"/>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10"/>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14" name="Gruppieren 13"/>
          <p:cNvGrpSpPr/>
          <p:nvPr/>
        </p:nvGrpSpPr>
        <p:grpSpPr bwMode="auto">
          <a:xfrm>
            <a:off x="3485295" y="4507"/>
            <a:ext cx="3869997" cy="757859"/>
            <a:chOff x="3485295" y="4507"/>
            <a:chExt cx="3869997" cy="757859"/>
          </a:xfrm>
        </p:grpSpPr>
        <p:pic>
          <p:nvPicPr>
            <p:cNvPr id="10" name="Grafik 9" descr="Ein Bild, das Screenshot, Text, Design enthält.&#10;&#10;Automatisch generierte Beschreibung"/>
            <p:cNvPicPr>
              <a:picLocks noChangeAspect="1"/>
            </p:cNvPicPr>
            <p:nvPr/>
          </p:nvPicPr>
          <p:blipFill>
            <a:blip r:embed="rId11"/>
            <a:srcRect l="-45" t="33673" r="16528" b="39146"/>
            <a:stretch/>
          </p:blipFill>
          <p:spPr bwMode="auto">
            <a:xfrm>
              <a:off x="3485295" y="4507"/>
              <a:ext cx="3319350" cy="748845"/>
            </a:xfrm>
            <a:prstGeom prst="rect">
              <a:avLst/>
            </a:prstGeom>
            <a:ln>
              <a:noFill/>
            </a:ln>
          </p:spPr>
        </p:pic>
        <p:pic>
          <p:nvPicPr>
            <p:cNvPr id="13" name="Grafik 12" descr="Ein Bild, das Text, Screenshot, Schrift, Farbigkeit enthält.&#10;&#10;Automatisch generierte Beschreibung"/>
            <p:cNvPicPr>
              <a:picLocks noChangeAspect="1"/>
            </p:cNvPicPr>
            <p:nvPr/>
          </p:nvPicPr>
          <p:blipFill>
            <a:blip r:embed="rId12"/>
            <a:srcRect l="25000" t="1621" r="27149" b="86863"/>
            <a:stretch/>
          </p:blipFill>
          <p:spPr bwMode="auto">
            <a:xfrm>
              <a:off x="6837027" y="223657"/>
              <a:ext cx="518266" cy="538709"/>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Rückbezug zur Hypothese</a:t>
            </a:r>
            <a:endParaRPr/>
          </a:p>
        </p:txBody>
      </p:sp>
      <p:sp>
        <p:nvSpPr>
          <p:cNvPr id="10" name="Textfeld 9"/>
          <p:cNvSpPr txBox="1"/>
          <p:nvPr/>
        </p:nvSpPr>
        <p:spPr bwMode="auto">
          <a:xfrm>
            <a:off x="311869" y="3079171"/>
            <a:ext cx="11168930" cy="830997"/>
          </a:xfrm>
          <a:prstGeom prst="rect">
            <a:avLst/>
          </a:prstGeom>
          <a:noFill/>
        </p:spPr>
        <p:txBody>
          <a:bodyPr wrap="square" rtlCol="0">
            <a:spAutoFit/>
          </a:bodyPr>
          <a:lstStyle/>
          <a:p>
            <a:pPr>
              <a:defRPr/>
            </a:pPr>
            <a:r>
              <a:rPr lang="de-DE" sz="2400"/>
              <a:t>Erinnere dich nochmal an deine Hypothese vom Beginn. Konnte sie „bestätigt“ oder widerlegt werden?</a:t>
            </a:r>
            <a:endParaRPr lang="de-DE" sz="2400">
              <a:solidFill>
                <a:srgbClr val="03869E"/>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1" y="1239864"/>
            <a:ext cx="8911526" cy="461665"/>
          </a:xfrm>
          <a:prstGeom prst="rect">
            <a:avLst/>
          </a:prstGeom>
          <a:noFill/>
        </p:spPr>
        <p:txBody>
          <a:bodyPr wrap="square" rtlCol="0">
            <a:spAutoFit/>
          </a:bodyPr>
          <a:lstStyle/>
          <a:p>
            <a:pPr>
              <a:defRPr/>
            </a:pPr>
            <a:r>
              <a:rPr lang="de-DE" sz="2400" b="1"/>
              <a:t>Präsentation der Ergebnisse</a:t>
            </a:r>
            <a:endParaRPr/>
          </a:p>
        </p:txBody>
      </p:sp>
      <p:sp>
        <p:nvSpPr>
          <p:cNvPr id="10" name="Textfeld 9"/>
          <p:cNvSpPr txBox="1"/>
          <p:nvPr/>
        </p:nvSpPr>
        <p:spPr bwMode="auto">
          <a:xfrm>
            <a:off x="311869" y="2523412"/>
            <a:ext cx="11168930" cy="830997"/>
          </a:xfrm>
          <a:prstGeom prst="rect">
            <a:avLst/>
          </a:prstGeom>
          <a:noFill/>
        </p:spPr>
        <p:txBody>
          <a:bodyPr wrap="square" rtlCol="0">
            <a:spAutoFit/>
          </a:bodyPr>
          <a:lstStyle/>
          <a:p>
            <a:pPr>
              <a:defRPr/>
            </a:pPr>
            <a:r>
              <a:rPr lang="de-DE" sz="2400"/>
              <a:t>Bereite deine Erkenntnisse als kurzen Vortrag für deine Mitschüler und Mitschülerinnen vor!</a:t>
            </a:r>
            <a:endParaRPr/>
          </a:p>
          <a:p>
            <a:pPr>
              <a:defRPr/>
            </a:pPr>
            <a:r>
              <a:rPr lang="de-DE" sz="2400">
                <a:solidFill>
                  <a:srgbClr val="03869E"/>
                </a:solidFill>
              </a:rPr>
              <a:t>Erkläre dabei, wieso Salze die von dir beobachtete Eigenschaft haben!</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eck 16"/>
          <p:cNvSpPr/>
          <p:nvPr/>
        </p:nvSpPr>
        <p:spPr bwMode="auto">
          <a:xfrm>
            <a:off x="4289152" y="6057474"/>
            <a:ext cx="3319299" cy="555403"/>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953680" y="1360217"/>
            <a:ext cx="3539613" cy="461665"/>
          </a:xfrm>
          <a:prstGeom prst="rect">
            <a:avLst/>
          </a:prstGeom>
          <a:noFill/>
        </p:spPr>
        <p:txBody>
          <a:bodyPr wrap="square" rtlCol="0">
            <a:spAutoFit/>
          </a:bodyPr>
          <a:lstStyle/>
          <a:p>
            <a:pPr>
              <a:defRPr/>
            </a:pPr>
            <a:r>
              <a:rPr lang="de-DE" sz="2400" b="1"/>
              <a:t>Gut gemacht!</a:t>
            </a:r>
            <a:endParaRPr/>
          </a:p>
        </p:txBody>
      </p:sp>
      <p:pic>
        <p:nvPicPr>
          <p:cNvPr id="15" name="Picture 2" descr="Information, Symbol, Hilfe, Die Info">
            <a:hlinkClick r:id="rId11" action="ppaction://hlinksldjump"/>
          </p:cNvPr>
          <p:cNvPicPr>
            <a:picLocks noChangeAspect="1" noChangeArrowheads="1"/>
          </p:cNvPicPr>
          <p:nvPr/>
        </p:nvPicPr>
        <p:blipFill>
          <a:blip r:embed="rId12"/>
          <a:stretch/>
        </p:blipFill>
        <p:spPr bwMode="auto">
          <a:xfrm>
            <a:off x="7064820" y="6128784"/>
            <a:ext cx="426942" cy="426942"/>
          </a:xfrm>
          <a:prstGeom prst="rect">
            <a:avLst/>
          </a:prstGeom>
          <a:noFill/>
        </p:spPr>
      </p:pic>
      <p:sp>
        <p:nvSpPr>
          <p:cNvPr id="16" name="Textfeld 15">
            <a:hlinkClick r:id="rId11" action="ppaction://hlinksldjump"/>
          </p:cNvPr>
          <p:cNvSpPr txBox="1"/>
          <p:nvPr/>
        </p:nvSpPr>
        <p:spPr bwMode="auto">
          <a:xfrm>
            <a:off x="4332016" y="6134485"/>
            <a:ext cx="2683307" cy="369332"/>
          </a:xfrm>
          <a:prstGeom prst="rect">
            <a:avLst/>
          </a:prstGeom>
          <a:noFill/>
        </p:spPr>
        <p:txBody>
          <a:bodyPr wrap="square" rtlCol="0">
            <a:spAutoFit/>
          </a:bodyPr>
          <a:lstStyle/>
          <a:p>
            <a:pPr>
              <a:defRPr/>
            </a:pPr>
            <a:r>
              <a:rPr lang="de-DE"/>
              <a:t>Impressum &amp; Lizenzierung</a:t>
            </a:r>
            <a:endParaRPr/>
          </a:p>
        </p:txBody>
      </p:sp>
      <p:pic>
        <p:nvPicPr>
          <p:cNvPr id="22" name="Grafik 21" descr="Ein Bild, das Clipart, Grafiken, Screenshot, Animierter Cartoon enthält.&#10;&#10;Automatisch generierte Beschreibung">
            <a:hlinkClick r:id="rId13" action="ppaction://hlinksldjump"/>
          </p:cNvPr>
          <p:cNvPicPr>
            <a:picLocks noChangeAspect="1"/>
          </p:cNvPicPr>
          <p:nvPr/>
        </p:nvPicPr>
        <p:blipFill>
          <a:blip r:embed="rId14"/>
          <a:stretch/>
        </p:blipFill>
        <p:spPr bwMode="auto">
          <a:xfrm>
            <a:off x="881669" y="1730677"/>
            <a:ext cx="4825049" cy="4825049"/>
          </a:xfrm>
          <a:prstGeom prst="rect">
            <a:avLst/>
          </a:prstGeom>
          <a:ln>
            <a:noFill/>
          </a:ln>
          <a:effectLst>
            <a:outerShdw blurRad="292100" dist="139700" dir="2700000" algn="tl" rotWithShape="0">
              <a:srgbClr val="333333">
                <a:alpha val="65000"/>
              </a:srgbClr>
            </a:outerShdw>
          </a:effectLst>
        </p:spPr>
      </p:pic>
      <p:sp>
        <p:nvSpPr>
          <p:cNvPr id="24" name="Textfeld 23"/>
          <p:cNvSpPr txBox="1"/>
          <p:nvPr/>
        </p:nvSpPr>
        <p:spPr bwMode="auto">
          <a:xfrm>
            <a:off x="5543636" y="2692286"/>
            <a:ext cx="6523893" cy="2554545"/>
          </a:xfrm>
          <a:prstGeom prst="rect">
            <a:avLst/>
          </a:prstGeom>
          <a:noFill/>
        </p:spPr>
        <p:txBody>
          <a:bodyPr wrap="square" rtlCol="0">
            <a:spAutoFit/>
          </a:bodyPr>
          <a:lstStyle/>
          <a:p>
            <a:pPr>
              <a:defRPr/>
            </a:pPr>
            <a:r>
              <a:rPr lang="de-DE" sz="2000"/>
              <a:t>Du hast den DEAN zum Thema „Experimentieren mit Salzen“ erfolgreich abgeschlossen!</a:t>
            </a:r>
            <a:endParaRPr/>
          </a:p>
          <a:p>
            <a:pPr>
              <a:defRPr/>
            </a:pPr>
            <a:endParaRPr lang="de-DE" sz="2000"/>
          </a:p>
          <a:p>
            <a:pPr>
              <a:defRPr/>
            </a:pPr>
            <a:r>
              <a:rPr lang="de-DE" sz="2000"/>
              <a:t>Durch Klick auf DEAN gelangst du wieder zur ersten Folie dieses eBooks!</a:t>
            </a:r>
            <a:endParaRPr/>
          </a:p>
          <a:p>
            <a:pPr>
              <a:defRPr/>
            </a:pPr>
            <a:endParaRPr lang="de-DE" sz="2000"/>
          </a:p>
          <a:p>
            <a:pPr>
              <a:defRPr/>
            </a:pPr>
            <a:r>
              <a:rPr lang="de-DE" sz="2000"/>
              <a:t>Durch den Pfeil unten rechts gelangst du zu einem Abschluss-Quizz!</a:t>
            </a:r>
            <a:endParaRPr/>
          </a:p>
        </p:txBody>
      </p:sp>
      <p:sp>
        <p:nvSpPr>
          <p:cNvPr id="13" name="Rechteck 12"/>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Pfeil nach rechts 13">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Eigenschaft zeigen feste Salze typischerweise NICHT?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9499167" y="1662815"/>
            <a:ext cx="2692833" cy="2692833"/>
          </a:xfrm>
          <a:prstGeom prst="rect">
            <a:avLst/>
          </a:prstGeom>
        </p:spPr>
      </p:pic>
      <p:pic>
        <p:nvPicPr>
          <p:cNvPr id="34" name="Grafik 33" descr="Doppeltippen-Geste mit einfarbiger Füllung"/>
          <p:cNvPicPr>
            <a:picLocks noChangeAspect="1"/>
          </p:cNvPicPr>
          <p:nvPr/>
        </p:nvPicPr>
        <p:blipFill>
          <a:blip r:embed="rId14"/>
          <a:stretch/>
        </p:blipFill>
        <p:spPr bwMode="auto">
          <a:xfrm rot="19368897">
            <a:off x="8744313" y="4180616"/>
            <a:ext cx="883848" cy="883848"/>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5"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Leitfähigkeit</a:t>
              </a:r>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a:hlinkClick r:id="rId16"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Sprödigkeit</a:t>
              </a:r>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7"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Löslichkeit in Wasser</a:t>
              </a:r>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Eigenschaft zeigen feste Salze typischerweise NICHT?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2"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Leitfähigkeit</a:t>
              </a:r>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3"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Löslichkeit in Wasser</a:t>
              </a:r>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10" name="Gruppieren 9"/>
          <p:cNvGrpSpPr/>
          <p:nvPr/>
        </p:nvGrpSpPr>
        <p:grpSpPr bwMode="auto">
          <a:xfrm>
            <a:off x="1853036" y="4083991"/>
            <a:ext cx="6356043" cy="936048"/>
            <a:chOff x="472651" y="3964709"/>
            <a:chExt cx="6356043" cy="936048"/>
          </a:xfrm>
        </p:grpSpPr>
        <p:sp>
          <p:nvSpPr>
            <p:cNvPr id="11" name="Rechteck: abgerundete Ecken 28">
              <a:hlinkClick r:id="rId14"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Sprödigkeit</a:t>
              </a:r>
              <a:endParaRPr/>
            </a:p>
          </p:txBody>
        </p:sp>
        <p:sp>
          <p:nvSpPr>
            <p:cNvPr id="15"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16" name="Gruppieren 15"/>
          <p:cNvGrpSpPr/>
          <p:nvPr/>
        </p:nvGrpSpPr>
        <p:grpSpPr bwMode="auto">
          <a:xfrm>
            <a:off x="8478005" y="4086489"/>
            <a:ext cx="936000" cy="936000"/>
            <a:chOff x="7344460" y="3624001"/>
            <a:chExt cx="914400" cy="914400"/>
          </a:xfrm>
        </p:grpSpPr>
        <p:sp>
          <p:nvSpPr>
            <p:cNvPr id="17"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Marke Kreuz mit einfarbiger Füllung"/>
            <p:cNvPicPr>
              <a:picLocks noChangeAspect="1"/>
            </p:cNvPicPr>
            <p:nvPr/>
          </p:nvPicPr>
          <p:blipFill>
            <a:blip r:embed="rId15">
              <a:extLst>
                <a:ext uri="{96DAC541-7B7A-43D3-8B79-37D633B846F1}">
                  <asvg:svgBlip xmlns:asvg="http://schemas.microsoft.com/office/drawing/2016/SVG/main" r:embed="rId16"/>
                </a:ext>
              </a:extLst>
            </a:blip>
            <a:stretch/>
          </p:blipFill>
          <p:spPr bwMode="auto">
            <a:xfrm>
              <a:off x="7425133" y="3692886"/>
              <a:ext cx="753054" cy="753054"/>
            </a:xfrm>
            <a:prstGeom prst="rect">
              <a:avLst/>
            </a:prstGeom>
          </p:spPr>
        </p:pic>
      </p:grpSp>
      <p:sp>
        <p:nvSpPr>
          <p:cNvPr id="19" name="Rechteck 18"/>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Pfeil nach rechts 19">
            <a:hlinkClick r:id="rId17"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Eigenschaft zeigen feste Salze typischerweise NICHT?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2"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Leitfähigkeit</a:t>
              </a:r>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19" name="Gruppieren 18"/>
          <p:cNvGrpSpPr/>
          <p:nvPr/>
        </p:nvGrpSpPr>
        <p:grpSpPr bwMode="auto">
          <a:xfrm>
            <a:off x="1853036" y="5241711"/>
            <a:ext cx="6356043" cy="936048"/>
            <a:chOff x="472651" y="3964709"/>
            <a:chExt cx="6356043" cy="936048"/>
          </a:xfrm>
        </p:grpSpPr>
        <p:sp>
          <p:nvSpPr>
            <p:cNvPr id="20" name="Rechteck: abgerundete Ecken 34">
              <a:hlinkClick r:id="rId13"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Löslichkeit in Wasser</a:t>
              </a:r>
              <a:endParaRPr/>
            </a:p>
          </p:txBody>
        </p:sp>
        <p:sp>
          <p:nvSpPr>
            <p:cNvPr id="22"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24" name="Gruppieren 23"/>
          <p:cNvGrpSpPr/>
          <p:nvPr/>
        </p:nvGrpSpPr>
        <p:grpSpPr bwMode="auto">
          <a:xfrm>
            <a:off x="8478005" y="5241759"/>
            <a:ext cx="936000" cy="936000"/>
            <a:chOff x="7344460" y="3624001"/>
            <a:chExt cx="914400" cy="914400"/>
          </a:xfrm>
        </p:grpSpPr>
        <p:sp>
          <p:nvSpPr>
            <p:cNvPr id="25"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grpSp>
        <p:nvGrpSpPr>
          <p:cNvPr id="27" name="Gruppieren 26"/>
          <p:cNvGrpSpPr/>
          <p:nvPr/>
        </p:nvGrpSpPr>
        <p:grpSpPr bwMode="auto">
          <a:xfrm>
            <a:off x="1853036" y="4083991"/>
            <a:ext cx="6356043" cy="936048"/>
            <a:chOff x="472651" y="3964709"/>
            <a:chExt cx="6356043" cy="936048"/>
          </a:xfrm>
        </p:grpSpPr>
        <p:sp>
          <p:nvSpPr>
            <p:cNvPr id="28" name="Rechteck: abgerundete Ecken 28">
              <a:hlinkClick r:id="rId15"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Sprödigkeit</a:t>
              </a:r>
              <a:endParaRPr/>
            </a:p>
          </p:txBody>
        </p:sp>
        <p:sp>
          <p:nvSpPr>
            <p:cNvPr id="29"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sp>
        <p:nvSpPr>
          <p:cNvPr id="30" name="Rechteck 29"/>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Pfeil nach rechts 33">
            <a:hlinkClick r:id="rId1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Eigenschaft zeigen feste Salze typischerweise NICHT?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2"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Leitfähigkeit</a:t>
              </a:r>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10" name="Gruppieren 9"/>
          <p:cNvGrpSpPr/>
          <p:nvPr/>
        </p:nvGrpSpPr>
        <p:grpSpPr bwMode="auto">
          <a:xfrm>
            <a:off x="1853036" y="4083991"/>
            <a:ext cx="6356043" cy="936048"/>
            <a:chOff x="472651" y="3964709"/>
            <a:chExt cx="6356043" cy="936048"/>
          </a:xfrm>
        </p:grpSpPr>
        <p:sp>
          <p:nvSpPr>
            <p:cNvPr id="11" name="Rechteck: abgerundete Ecken 28">
              <a:hlinkClick r:id="rId13"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Sprödigkeit</a:t>
              </a:r>
              <a:endParaRPr/>
            </a:p>
          </p:txBody>
        </p:sp>
        <p:sp>
          <p:nvSpPr>
            <p:cNvPr id="15"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16" name="Gruppieren 15"/>
          <p:cNvGrpSpPr/>
          <p:nvPr/>
        </p:nvGrpSpPr>
        <p:grpSpPr bwMode="auto">
          <a:xfrm>
            <a:off x="8478005" y="4086489"/>
            <a:ext cx="936000" cy="936000"/>
            <a:chOff x="7344460" y="3624001"/>
            <a:chExt cx="914400" cy="914400"/>
          </a:xfrm>
        </p:grpSpPr>
        <p:sp>
          <p:nvSpPr>
            <p:cNvPr id="17"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grpSp>
        <p:nvGrpSpPr>
          <p:cNvPr id="19" name="Gruppieren 18"/>
          <p:cNvGrpSpPr/>
          <p:nvPr/>
        </p:nvGrpSpPr>
        <p:grpSpPr bwMode="auto">
          <a:xfrm>
            <a:off x="1853036" y="5241711"/>
            <a:ext cx="6356043" cy="936048"/>
            <a:chOff x="472651" y="3964709"/>
            <a:chExt cx="6356043" cy="936048"/>
          </a:xfrm>
        </p:grpSpPr>
        <p:sp>
          <p:nvSpPr>
            <p:cNvPr id="20" name="Rechteck: abgerundete Ecken 34">
              <a:hlinkClick r:id="rId15"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Löslichkeit in Wasser</a:t>
              </a:r>
              <a:endParaRPr/>
            </a:p>
          </p:txBody>
        </p:sp>
        <p:sp>
          <p:nvSpPr>
            <p:cNvPr id="22"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24" name="Gruppieren 23"/>
          <p:cNvGrpSpPr/>
          <p:nvPr/>
        </p:nvGrpSpPr>
        <p:grpSpPr bwMode="auto">
          <a:xfrm>
            <a:off x="8478005" y="5241759"/>
            <a:ext cx="936000" cy="936000"/>
            <a:chOff x="7344460" y="3624001"/>
            <a:chExt cx="914400" cy="914400"/>
          </a:xfrm>
        </p:grpSpPr>
        <p:sp>
          <p:nvSpPr>
            <p:cNvPr id="25"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sp>
        <p:nvSpPr>
          <p:cNvPr id="27" name="Rechteck 26"/>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8" name="Pfeil nach rechts 27">
            <a:hlinkClick r:id="rId1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Eigenschaft zeigen feste Salze typischerweise NICHT?</a:t>
            </a:r>
            <a:endParaRPr/>
          </a:p>
        </p:txBody>
      </p:sp>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1" action="ppaction://hlinksldjump"/>
            </p:cNvPr>
            <p:cNvSpPr/>
            <p:nvPr/>
          </p:nvSpPr>
          <p:spPr bwMode="auto">
            <a:xfrm>
              <a:off x="741578" y="3964709"/>
              <a:ext cx="6087115" cy="936048"/>
            </a:xfrm>
            <a:prstGeom prst="roundRect">
              <a:avLst>
                <a:gd name="adj" fmla="val 3146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Leitfähigkeit</a:t>
              </a:r>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a:hlinkClick r:id="rId12"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Sprödigkeit</a:t>
              </a:r>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3"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Löslichkeit in Wasser</a:t>
              </a:r>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19" name="Gruppieren 18"/>
          <p:cNvGrpSpPr/>
          <p:nvPr/>
        </p:nvGrpSpPr>
        <p:grpSpPr bwMode="auto">
          <a:xfrm>
            <a:off x="8478005" y="2926271"/>
            <a:ext cx="936000" cy="936000"/>
            <a:chOff x="7253928" y="2514600"/>
            <a:chExt cx="914400" cy="914400"/>
          </a:xfrm>
        </p:grpSpPr>
        <p:sp>
          <p:nvSpPr>
            <p:cNvPr id="20" name="Rechteck: abgerundete Ecken 36"/>
            <p:cNvSpPr/>
            <p:nvPr/>
          </p:nvSpPr>
          <p:spPr bwMode="auto">
            <a:xfrm>
              <a:off x="7253928" y="2514600"/>
              <a:ext cx="914400" cy="914400"/>
            </a:xfrm>
            <a:prstGeom prst="roundRect">
              <a:avLst>
                <a:gd name="adj" fmla="val 3181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Grafik 21" descr="Abzeichen Tick1 mit einfarbiger Füllung"/>
            <p:cNvPicPr>
              <a:picLocks noChangeAspect="1"/>
            </p:cNvPicPr>
            <p:nvPr/>
          </p:nvPicPr>
          <p:blipFill>
            <a:blip r:embed="rId14">
              <a:extLst>
                <a:ext uri="{96DAC541-7B7A-43D3-8B79-37D633B846F1}">
                  <asvg:svgBlip xmlns:asvg="http://schemas.microsoft.com/office/drawing/2016/SVG/main" r:embed="rId15"/>
                </a:ext>
              </a:extLst>
            </a:blip>
            <a:stretch/>
          </p:blipFill>
          <p:spPr bwMode="auto">
            <a:xfrm>
              <a:off x="7344460" y="2605132"/>
              <a:ext cx="733335" cy="733335"/>
            </a:xfrm>
            <a:prstGeom prst="rect">
              <a:avLst/>
            </a:prstGeom>
          </p:spPr>
        </p:pic>
      </p:grpSp>
      <p:grpSp>
        <p:nvGrpSpPr>
          <p:cNvPr id="24" name="Gruppieren 23"/>
          <p:cNvGrpSpPr/>
          <p:nvPr/>
        </p:nvGrpSpPr>
        <p:grpSpPr bwMode="auto">
          <a:xfrm>
            <a:off x="8478005" y="4086489"/>
            <a:ext cx="936000" cy="936000"/>
            <a:chOff x="7344460" y="3624001"/>
            <a:chExt cx="914400" cy="914400"/>
          </a:xfrm>
        </p:grpSpPr>
        <p:sp>
          <p:nvSpPr>
            <p:cNvPr id="25"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grpSp>
        <p:nvGrpSpPr>
          <p:cNvPr id="27" name="Gruppieren 26"/>
          <p:cNvGrpSpPr/>
          <p:nvPr/>
        </p:nvGrpSpPr>
        <p:grpSpPr bwMode="auto">
          <a:xfrm>
            <a:off x="8478005" y="5241759"/>
            <a:ext cx="936000" cy="936000"/>
            <a:chOff x="7344460" y="3624001"/>
            <a:chExt cx="914400" cy="914400"/>
          </a:xfrm>
        </p:grpSpPr>
        <p:sp>
          <p:nvSpPr>
            <p:cNvPr id="28"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9" name="Grafik 28"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sp>
        <p:nvSpPr>
          <p:cNvPr id="30" name="Titel 1"/>
          <p:cNvSpPr txBox="1"/>
          <p:nvPr/>
        </p:nvSpPr>
        <p:spPr bwMode="auto">
          <a:xfrm>
            <a:off x="12498240" y="64857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44" name="Grafik 43" descr="Hilfe mit einfarbiger Füllung"/>
          <p:cNvPicPr>
            <a:picLocks noChangeAspect="1"/>
          </p:cNvPicPr>
          <p:nvPr/>
        </p:nvPicPr>
        <p:blipFill>
          <a:blip r:embed="rId17"/>
          <a:stretch/>
        </p:blipFill>
        <p:spPr bwMode="auto">
          <a:xfrm>
            <a:off x="12192000" y="1672525"/>
            <a:ext cx="2692833" cy="2692833"/>
          </a:xfrm>
          <a:prstGeom prst="rect">
            <a:avLst/>
          </a:prstGeom>
        </p:spPr>
      </p:pic>
      <p:sp>
        <p:nvSpPr>
          <p:cNvPr id="45" name="Textfeld 44"/>
          <p:cNvSpPr txBox="1"/>
          <p:nvPr/>
        </p:nvSpPr>
        <p:spPr bwMode="auto">
          <a:xfrm>
            <a:off x="9892262" y="2888030"/>
            <a:ext cx="2060581" cy="1477328"/>
          </a:xfrm>
          <a:prstGeom prst="rect">
            <a:avLst/>
          </a:prstGeom>
          <a:noFill/>
        </p:spPr>
        <p:txBody>
          <a:bodyPr wrap="square" rtlCol="0">
            <a:spAutoFit/>
          </a:bodyPr>
          <a:lstStyle/>
          <a:p>
            <a:pPr>
              <a:defRPr/>
            </a:pPr>
            <a:r>
              <a:rPr lang="de-DE"/>
              <a:t>Achtung: Salze leiten den elektrischen Strom im gelösten oder flüssigen Zustand!</a:t>
            </a:r>
            <a:endParaRPr/>
          </a:p>
        </p:txBody>
      </p:sp>
      <p:sp>
        <p:nvSpPr>
          <p:cNvPr id="46" name="Rechteck 45"/>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7" name="Pfeil nach rechts 46">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8" name="Textfeld 47"/>
          <p:cNvSpPr txBox="1"/>
          <p:nvPr/>
        </p:nvSpPr>
        <p:spPr bwMode="auto">
          <a:xfrm>
            <a:off x="9412925" y="6246485"/>
            <a:ext cx="2060581" cy="369332"/>
          </a:xfrm>
          <a:prstGeom prst="rect">
            <a:avLst/>
          </a:prstGeom>
          <a:noFill/>
        </p:spPr>
        <p:txBody>
          <a:bodyPr wrap="square" rtlCol="0">
            <a:spAutoFit/>
          </a:bodyPr>
          <a:lstStyle/>
          <a:p>
            <a:pPr>
              <a:defRPr/>
            </a:pPr>
            <a:r>
              <a:rPr lang="de-DE"/>
              <a:t>Nächste Frage:</a:t>
            </a:r>
            <a:endParaRPr/>
          </a:p>
        </p:txBody>
      </p:sp>
      <p:sp>
        <p:nvSpPr>
          <p:cNvPr id="49" name="Rechteck 48"/>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0" name="Pfeil nach rechts 49">
            <a:hlinkClick r:id="rId18"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Aussage über eine Hypothese im naturwissenschaftlichen Kontext ist korrekt?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stretch/>
        </p:blipFill>
        <p:spPr bwMode="auto">
          <a:xfrm>
            <a:off x="9499167" y="1662815"/>
            <a:ext cx="2692833" cy="2692833"/>
          </a:xfrm>
          <a:prstGeom prst="rect">
            <a:avLst/>
          </a:prstGeom>
        </p:spPr>
      </p:pic>
      <p:pic>
        <p:nvPicPr>
          <p:cNvPr id="34" name="Grafik 33" descr="Doppeltippen-Geste mit einfarbiger Füllung"/>
          <p:cNvPicPr>
            <a:picLocks noChangeAspect="1"/>
          </p:cNvPicPr>
          <p:nvPr/>
        </p:nvPicPr>
        <p:blipFill>
          <a:blip r:embed="rId13"/>
          <a:stretch/>
        </p:blipFill>
        <p:spPr bwMode="auto">
          <a:xfrm rot="19368897">
            <a:off x="8744313" y="4180616"/>
            <a:ext cx="883848" cy="883848"/>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4"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Eine Hypothese sollte so formuliert sein, dass sie nicht falsifizierbar ist.</a:t>
              </a:r>
              <a:endParaRPr lang="de-DE">
                <a:latin typeface="Rockwell"/>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a:hlinkClick r:id="rId15"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muss komplex und umfassend sein</a:t>
              </a:r>
              <a:endParaRPr lang="de-DE">
                <a:latin typeface="Rockwell"/>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6"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sollte klar, präzise und testbar sein.</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Aussage über eine Hypothese im naturwissenschaftlichen Kontext ist korrekt?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stretch/>
        </p:blipFill>
        <p:spPr bwMode="auto">
          <a:xfrm>
            <a:off x="9499167" y="1662815"/>
            <a:ext cx="2692833" cy="2692833"/>
          </a:xfrm>
          <a:prstGeom prst="rect">
            <a:avLst/>
          </a:prstGeom>
        </p:spPr>
      </p:pic>
      <p:grpSp>
        <p:nvGrpSpPr>
          <p:cNvPr id="38" name="Gruppieren 37"/>
          <p:cNvGrpSpPr/>
          <p:nvPr/>
        </p:nvGrpSpPr>
        <p:grpSpPr bwMode="auto">
          <a:xfrm>
            <a:off x="1853036" y="4083991"/>
            <a:ext cx="6356043" cy="936048"/>
            <a:chOff x="472651" y="3964709"/>
            <a:chExt cx="6356043" cy="936048"/>
          </a:xfrm>
        </p:grpSpPr>
        <p:sp>
          <p:nvSpPr>
            <p:cNvPr id="39" name="Rechteck: abgerundete Ecken 28">
              <a:hlinkClick r:id="rId13"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muss komplex und umfassend sein</a:t>
              </a:r>
              <a:endParaRPr lang="de-DE">
                <a:latin typeface="Rockwell"/>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4"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sollte klar, präzise und testbar sein.</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10" name="Gruppieren 9"/>
          <p:cNvGrpSpPr/>
          <p:nvPr/>
        </p:nvGrpSpPr>
        <p:grpSpPr bwMode="auto">
          <a:xfrm>
            <a:off x="1853036" y="2926271"/>
            <a:ext cx="6356042" cy="936048"/>
            <a:chOff x="472651" y="3964709"/>
            <a:chExt cx="6356042" cy="936048"/>
          </a:xfrm>
        </p:grpSpPr>
        <p:sp>
          <p:nvSpPr>
            <p:cNvPr id="11" name="Rechteck: abgerundete Ecken 20"/>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Eine Hypothese sollte so formuliert sein, dass sie nicht falsifizierbar ist.</a:t>
              </a:r>
              <a:endParaRPr lang="de-DE">
                <a:latin typeface="Rockwell"/>
              </a:endParaRPr>
            </a:p>
          </p:txBody>
        </p:sp>
        <p:sp>
          <p:nvSpPr>
            <p:cNvPr id="15"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16" name="Gruppieren 15"/>
          <p:cNvGrpSpPr/>
          <p:nvPr/>
        </p:nvGrpSpPr>
        <p:grpSpPr bwMode="auto">
          <a:xfrm>
            <a:off x="8476925" y="2925208"/>
            <a:ext cx="936000" cy="936000"/>
            <a:chOff x="7344460" y="3624001"/>
            <a:chExt cx="914400" cy="914400"/>
          </a:xfrm>
        </p:grpSpPr>
        <p:sp>
          <p:nvSpPr>
            <p:cNvPr id="17"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Marke Kreuz mit einfarbiger Füllung"/>
            <p:cNvPicPr>
              <a:picLocks noChangeAspect="1"/>
            </p:cNvPicPr>
            <p:nvPr/>
          </p:nvPicPr>
          <p:blipFill>
            <a:blip r:embed="rId15"/>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6" name="Textfeld 15"/>
          <p:cNvSpPr txBox="1"/>
          <p:nvPr/>
        </p:nvSpPr>
        <p:spPr bwMode="auto">
          <a:xfrm>
            <a:off x="263470" y="2039470"/>
            <a:ext cx="11499743" cy="3439083"/>
          </a:xfrm>
          <a:prstGeom prst="rect">
            <a:avLst/>
          </a:prstGeom>
          <a:noFill/>
        </p:spPr>
        <p:txBody>
          <a:bodyPr wrap="square">
            <a:spAutoFit/>
          </a:bodyPr>
          <a:lstStyle/>
          <a:p>
            <a:pPr lvl="0">
              <a:lnSpc>
                <a:spcPct val="107000"/>
              </a:lnSpc>
              <a:defRPr/>
            </a:pPr>
            <a:r>
              <a:rPr lang="de-DE" sz="2400">
                <a:ea typeface="Aptos"/>
                <a:cs typeface="Arial"/>
              </a:rPr>
              <a:t>Wir wollen heute folgende Fragen beantworten:</a:t>
            </a:r>
            <a:endParaRPr/>
          </a:p>
          <a:p>
            <a:pPr lvl="0">
              <a:lnSpc>
                <a:spcPct val="107000"/>
              </a:lnSpc>
              <a:defRPr/>
            </a:pPr>
            <a:endParaRPr lang="de-DE" sz="2400">
              <a:ea typeface="Aptos"/>
              <a:cs typeface="Arial"/>
            </a:endParaRPr>
          </a:p>
          <a:p>
            <a:pPr marL="342900" lvl="0" indent="-342900">
              <a:lnSpc>
                <a:spcPct val="107000"/>
              </a:lnSpc>
              <a:buFont typeface="Symbol"/>
              <a:buChar char=""/>
              <a:defRPr/>
            </a:pPr>
            <a:r>
              <a:rPr lang="de-DE" sz="2400">
                <a:ea typeface="Aptos"/>
                <a:cs typeface="Arial"/>
              </a:rPr>
              <a:t>„Welche Eigenschaften von Salzen lassen sich aus ihrem (modellhaften) Bau ableiten?“ </a:t>
            </a:r>
            <a:endParaRPr/>
          </a:p>
          <a:p>
            <a:pPr marL="342900" lvl="0" indent="-342900">
              <a:lnSpc>
                <a:spcPct val="107000"/>
              </a:lnSpc>
              <a:spcAft>
                <a:spcPts val="800"/>
              </a:spcAft>
              <a:buFont typeface="Symbol"/>
              <a:buChar char=""/>
              <a:defRPr/>
            </a:pPr>
            <a:r>
              <a:rPr lang="de-DE" sz="2400">
                <a:ea typeface="Aptos"/>
                <a:cs typeface="Arial"/>
              </a:rPr>
              <a:t>„Wie lassen sich diese Eigenschaften von Salzen erklären/begründen?“</a:t>
            </a:r>
            <a:endParaRPr/>
          </a:p>
          <a:p>
            <a:pPr marL="342900" lvl="0" indent="-342900">
              <a:lnSpc>
                <a:spcPct val="107000"/>
              </a:lnSpc>
              <a:spcAft>
                <a:spcPts val="800"/>
              </a:spcAft>
              <a:buFont typeface="Symbol"/>
              <a:buChar char=""/>
              <a:defRPr/>
            </a:pPr>
            <a:endParaRPr lang="de-DE" sz="2400">
              <a:ea typeface="Aptos"/>
              <a:cs typeface="Arial"/>
            </a:endParaRPr>
          </a:p>
          <a:p>
            <a:pPr lvl="0">
              <a:lnSpc>
                <a:spcPct val="107000"/>
              </a:lnSpc>
              <a:spcAft>
                <a:spcPts val="800"/>
              </a:spcAft>
              <a:defRPr/>
            </a:pPr>
            <a:r>
              <a:rPr lang="de-DE" sz="2400">
                <a:ea typeface="Aptos"/>
                <a:cs typeface="Arial"/>
              </a:rPr>
              <a:t>Dazu planst du eigenständig ein passendes Experiment, führst es durch und interpretierst dessen Ergebnisse! Der vorliegende DEAN hilft dir dabei Schritt-für-Schritt! Klicke auf den Pfeil unten rechts, um zu beginnen!</a:t>
            </a:r>
            <a:endParaRPr/>
          </a:p>
        </p:txBody>
      </p:sp>
      <p:sp>
        <p:nvSpPr>
          <p:cNvPr id="17" name="Textfeld 16"/>
          <p:cNvSpPr txBox="1"/>
          <p:nvPr/>
        </p:nvSpPr>
        <p:spPr bwMode="auto">
          <a:xfrm>
            <a:off x="263471" y="1239864"/>
            <a:ext cx="5594888" cy="461665"/>
          </a:xfrm>
          <a:prstGeom prst="rect">
            <a:avLst/>
          </a:prstGeom>
          <a:noFill/>
        </p:spPr>
        <p:txBody>
          <a:bodyPr wrap="square" rtlCol="0">
            <a:spAutoFit/>
          </a:bodyPr>
          <a:lstStyle/>
          <a:p>
            <a:pPr>
              <a:defRPr/>
            </a:pPr>
            <a:r>
              <a:rPr lang="de-DE" sz="2400" b="1"/>
              <a:t>Ziel der heutigen Stunde:</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Aussage über eine Hypothese im naturwissenschaftlichen Kontext ist korrekt?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a:hlinkClick r:id="rId13" action="ppaction://hlinksldjump"/>
            </p:cNvPr>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Eine Hypothese sollte so formuliert sein, dass sie nicht falsifizierbar ist.</a:t>
              </a:r>
              <a:endParaRPr lang="de-DE">
                <a:latin typeface="Rockwell"/>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4"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sollte klar, präzise und testbar sein.</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10" name="Gruppieren 9"/>
          <p:cNvGrpSpPr/>
          <p:nvPr/>
        </p:nvGrpSpPr>
        <p:grpSpPr bwMode="auto">
          <a:xfrm>
            <a:off x="1853036" y="4083991"/>
            <a:ext cx="6356043" cy="936048"/>
            <a:chOff x="472651" y="3964709"/>
            <a:chExt cx="6356043" cy="936048"/>
          </a:xfrm>
        </p:grpSpPr>
        <p:sp>
          <p:nvSpPr>
            <p:cNvPr id="11"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muss komplex und umfassend sein</a:t>
              </a:r>
              <a:endParaRPr lang="de-DE">
                <a:latin typeface="Rockwell"/>
              </a:endParaRPr>
            </a:p>
          </p:txBody>
        </p:sp>
        <p:sp>
          <p:nvSpPr>
            <p:cNvPr id="15"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16" name="Gruppieren 15"/>
          <p:cNvGrpSpPr/>
          <p:nvPr/>
        </p:nvGrpSpPr>
        <p:grpSpPr bwMode="auto">
          <a:xfrm>
            <a:off x="8478005" y="4086489"/>
            <a:ext cx="936000" cy="936000"/>
            <a:chOff x="7344460" y="3624001"/>
            <a:chExt cx="914400" cy="914400"/>
          </a:xfrm>
        </p:grpSpPr>
        <p:sp>
          <p:nvSpPr>
            <p:cNvPr id="17"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Marke Kreuz mit einfarbiger Füllung"/>
            <p:cNvPicPr>
              <a:picLocks noChangeAspect="1"/>
            </p:cNvPicPr>
            <p:nvPr/>
          </p:nvPicPr>
          <p:blipFill>
            <a:blip r:embed="rId15"/>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Aussage über eine Hypothese im naturwissenschaftlichen Kontext ist korrekt?</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Eine Hypothese sollte so formuliert sein, dass sie nicht falsifizierbar ist.</a:t>
              </a:r>
              <a:endParaRPr lang="de-DE">
                <a:latin typeface="Rockwell"/>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muss komplex und umfassend sein</a:t>
              </a:r>
              <a:endParaRPr lang="de-DE">
                <a:latin typeface="Rockwell"/>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a:hlinkClick r:id="rId13" action="ppaction://hlinksldjump"/>
            </p:cNvPr>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sollte klar, präzise und testbar sein.</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10" name="Gruppieren 9"/>
          <p:cNvGrpSpPr/>
          <p:nvPr/>
        </p:nvGrpSpPr>
        <p:grpSpPr bwMode="auto">
          <a:xfrm>
            <a:off x="8478005" y="4086489"/>
            <a:ext cx="936000" cy="936000"/>
            <a:chOff x="7344460" y="3624001"/>
            <a:chExt cx="914400" cy="914400"/>
          </a:xfrm>
        </p:grpSpPr>
        <p:sp>
          <p:nvSpPr>
            <p:cNvPr id="11"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5" name="Grafik 14"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grpSp>
        <p:nvGrpSpPr>
          <p:cNvPr id="16" name="Gruppieren 15"/>
          <p:cNvGrpSpPr/>
          <p:nvPr/>
        </p:nvGrpSpPr>
        <p:grpSpPr bwMode="auto">
          <a:xfrm>
            <a:off x="8476925" y="2925208"/>
            <a:ext cx="936000" cy="936000"/>
            <a:chOff x="7344460" y="3624001"/>
            <a:chExt cx="914400" cy="914400"/>
          </a:xfrm>
        </p:grpSpPr>
        <p:sp>
          <p:nvSpPr>
            <p:cNvPr id="17"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1" name="Textfeld 30"/>
          <p:cNvSpPr txBox="1"/>
          <p:nvPr/>
        </p:nvSpPr>
        <p:spPr bwMode="auto">
          <a:xfrm>
            <a:off x="311869" y="1980599"/>
            <a:ext cx="8688168" cy="400110"/>
          </a:xfrm>
          <a:prstGeom prst="rect">
            <a:avLst/>
          </a:prstGeom>
          <a:noFill/>
        </p:spPr>
        <p:txBody>
          <a:bodyPr wrap="square">
            <a:spAutoFit/>
          </a:bodyPr>
          <a:lstStyle/>
          <a:p>
            <a:pPr>
              <a:defRPr/>
            </a:pPr>
            <a:r>
              <a:rPr lang="de-DE" sz="2000">
                <a:solidFill>
                  <a:srgbClr val="03869E"/>
                </a:solidFill>
                <a:ea typeface="Times New Roman"/>
                <a:cs typeface="Times New Roman"/>
              </a:rPr>
              <a:t>Welche Aussage über eine Hypothese im naturwissenschaftlichen Kontext ist korrekt?</a:t>
            </a:r>
            <a:endParaRPr/>
          </a:p>
        </p:txBody>
      </p:sp>
      <p:sp>
        <p:nvSpPr>
          <p:cNvPr id="32" name="Titel 1"/>
          <p:cNvSpPr txBox="1"/>
          <p:nvPr/>
        </p:nvSpPr>
        <p:spPr bwMode="auto">
          <a:xfrm>
            <a:off x="12552693"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2"/>
          <a:stretch/>
        </p:blipFill>
        <p:spPr bwMode="auto">
          <a:xfrm>
            <a:off x="12246453"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Eine Hypothese sollte so formuliert sein, dass sie nicht falsifizierbar ist.</a:t>
              </a:r>
              <a:endParaRPr lang="de-DE">
                <a:latin typeface="Rockwell"/>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muss komplex und umfassend sein</a:t>
              </a:r>
              <a:endParaRPr lang="de-DE">
                <a:latin typeface="Rockwell"/>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p:cNvSpPr/>
            <p:nvPr/>
          </p:nvSpPr>
          <p:spPr bwMode="auto">
            <a:xfrm>
              <a:off x="595748" y="3964709"/>
              <a:ext cx="6232946" cy="936048"/>
            </a:xfrm>
            <a:prstGeom prst="roundRect">
              <a:avLst>
                <a:gd name="adj" fmla="val 3146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Eine Hypothese sollte klar, präzise und testbar sein.</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10" name="Rechteck 9"/>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Pfeil nach rechts 10">
            <a:hlinkClick r:id="rId13"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Textfeld 14"/>
          <p:cNvSpPr txBox="1"/>
          <p:nvPr/>
        </p:nvSpPr>
        <p:spPr bwMode="auto">
          <a:xfrm>
            <a:off x="9412925" y="6246485"/>
            <a:ext cx="2060581" cy="369332"/>
          </a:xfrm>
          <a:prstGeom prst="rect">
            <a:avLst/>
          </a:prstGeom>
          <a:noFill/>
        </p:spPr>
        <p:txBody>
          <a:bodyPr wrap="square" rtlCol="0">
            <a:spAutoFit/>
          </a:bodyPr>
          <a:lstStyle/>
          <a:p>
            <a:pPr>
              <a:defRPr/>
            </a:pPr>
            <a:r>
              <a:rPr lang="de-DE"/>
              <a:t>Nächste Frage:</a:t>
            </a:r>
            <a:endParaRPr/>
          </a:p>
        </p:txBody>
      </p:sp>
      <p:grpSp>
        <p:nvGrpSpPr>
          <p:cNvPr id="16" name="Gruppieren 15"/>
          <p:cNvGrpSpPr/>
          <p:nvPr/>
        </p:nvGrpSpPr>
        <p:grpSpPr bwMode="auto">
          <a:xfrm>
            <a:off x="8476925" y="5239840"/>
            <a:ext cx="936000" cy="936000"/>
            <a:chOff x="7253928" y="2514600"/>
            <a:chExt cx="914400" cy="914400"/>
          </a:xfrm>
        </p:grpSpPr>
        <p:sp>
          <p:nvSpPr>
            <p:cNvPr id="17" name="Rechteck: abgerundete Ecken 36"/>
            <p:cNvSpPr/>
            <p:nvPr/>
          </p:nvSpPr>
          <p:spPr bwMode="auto">
            <a:xfrm>
              <a:off x="7253928" y="2514600"/>
              <a:ext cx="914400" cy="914400"/>
            </a:xfrm>
            <a:prstGeom prst="roundRect">
              <a:avLst>
                <a:gd name="adj" fmla="val 3181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8" name="Grafik 17" descr="Abzeichen Tick1 mit einfarbiger Füllung"/>
            <p:cNvPicPr>
              <a:picLocks noChangeAspect="1"/>
            </p:cNvPicPr>
            <p:nvPr/>
          </p:nvPicPr>
          <p:blipFill>
            <a:blip r:embed="rId14"/>
            <a:stretch/>
          </p:blipFill>
          <p:spPr bwMode="auto">
            <a:xfrm>
              <a:off x="7344460" y="2605132"/>
              <a:ext cx="733335" cy="733335"/>
            </a:xfrm>
            <a:prstGeom prst="rect">
              <a:avLst/>
            </a:prstGeom>
          </p:spPr>
        </p:pic>
      </p:grpSp>
      <p:grpSp>
        <p:nvGrpSpPr>
          <p:cNvPr id="19" name="Gruppieren 18"/>
          <p:cNvGrpSpPr/>
          <p:nvPr/>
        </p:nvGrpSpPr>
        <p:grpSpPr bwMode="auto">
          <a:xfrm>
            <a:off x="8478005" y="4086489"/>
            <a:ext cx="936000" cy="936000"/>
            <a:chOff x="7344460" y="3624001"/>
            <a:chExt cx="914400" cy="914400"/>
          </a:xfrm>
        </p:grpSpPr>
        <p:sp>
          <p:nvSpPr>
            <p:cNvPr id="20"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Grafik 21" descr="Marke Kreuz mit einfarbiger Füllung"/>
            <p:cNvPicPr>
              <a:picLocks noChangeAspect="1"/>
            </p:cNvPicPr>
            <p:nvPr/>
          </p:nvPicPr>
          <p:blipFill>
            <a:blip r:embed="rId15"/>
            <a:stretch/>
          </p:blipFill>
          <p:spPr bwMode="auto">
            <a:xfrm>
              <a:off x="7425133" y="3692886"/>
              <a:ext cx="753054" cy="753054"/>
            </a:xfrm>
            <a:prstGeom prst="rect">
              <a:avLst/>
            </a:prstGeom>
          </p:spPr>
        </p:pic>
      </p:grpSp>
      <p:grpSp>
        <p:nvGrpSpPr>
          <p:cNvPr id="24" name="Gruppieren 23"/>
          <p:cNvGrpSpPr/>
          <p:nvPr/>
        </p:nvGrpSpPr>
        <p:grpSpPr bwMode="auto">
          <a:xfrm>
            <a:off x="8476925" y="2925208"/>
            <a:ext cx="936000" cy="936000"/>
            <a:chOff x="7344460" y="3624001"/>
            <a:chExt cx="914400" cy="914400"/>
          </a:xfrm>
        </p:grpSpPr>
        <p:sp>
          <p:nvSpPr>
            <p:cNvPr id="25"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Marke Kreuz mit einfarbiger Füllung"/>
            <p:cNvPicPr>
              <a:picLocks noChangeAspect="1"/>
            </p:cNvPicPr>
            <p:nvPr/>
          </p:nvPicPr>
          <p:blipFill>
            <a:blip r:embed="rId15"/>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263470" y="1239864"/>
            <a:ext cx="11433229" cy="400110"/>
          </a:xfrm>
          <a:prstGeom prst="rect">
            <a:avLst/>
          </a:prstGeom>
          <a:noFill/>
        </p:spPr>
        <p:txBody>
          <a:bodyPr wrap="square" rtlCol="0">
            <a:spAutoFit/>
          </a:bodyPr>
          <a:lstStyle/>
          <a:p>
            <a:pPr>
              <a:defRPr/>
            </a:pPr>
            <a:r>
              <a:rPr lang="de-DE" sz="2000" b="1"/>
              <a:t>Festhalten der wichtigsten Erkenntnisse zum Thema „Eigenschaften von Salzen“</a:t>
            </a:r>
            <a:endParaRPr/>
          </a:p>
        </p:txBody>
      </p:sp>
      <p:sp>
        <p:nvSpPr>
          <p:cNvPr id="32"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4CE5B5"/>
                </a:solidFill>
                <a:latin typeface="Rockwell"/>
              </a:rPr>
              <a:t>Frage</a:t>
            </a:r>
            <a:endParaRPr/>
          </a:p>
        </p:txBody>
      </p:sp>
      <p:pic>
        <p:nvPicPr>
          <p:cNvPr id="33" name="Grafik 32"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35" name="Gruppieren 34"/>
          <p:cNvGrpSpPr/>
          <p:nvPr/>
        </p:nvGrpSpPr>
        <p:grpSpPr bwMode="auto">
          <a:xfrm>
            <a:off x="1853036" y="2926271"/>
            <a:ext cx="6356042" cy="936048"/>
            <a:chOff x="472651" y="3964709"/>
            <a:chExt cx="6356042" cy="936048"/>
          </a:xfrm>
        </p:grpSpPr>
        <p:sp>
          <p:nvSpPr>
            <p:cNvPr id="36" name="Rechteck: abgerundete Ecken 20"/>
            <p:cNvSpPr/>
            <p:nvPr/>
          </p:nvSpPr>
          <p:spPr bwMode="auto">
            <a:xfrm>
              <a:off x="741578" y="3964709"/>
              <a:ext cx="6087115"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t>…</a:t>
              </a:r>
              <a:endParaRPr lang="de-DE">
                <a:latin typeface="Rockwell"/>
              </a:endParaRPr>
            </a:p>
          </p:txBody>
        </p:sp>
        <p:sp>
          <p:nvSpPr>
            <p:cNvPr id="37"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8" name="Gruppieren 37"/>
          <p:cNvGrpSpPr/>
          <p:nvPr/>
        </p:nvGrpSpPr>
        <p:grpSpPr bwMode="auto">
          <a:xfrm>
            <a:off x="1853036" y="4083991"/>
            <a:ext cx="6356043" cy="936048"/>
            <a:chOff x="472651" y="3964709"/>
            <a:chExt cx="6356043" cy="936048"/>
          </a:xfrm>
        </p:grpSpPr>
        <p:sp>
          <p:nvSpPr>
            <p:cNvPr id="39" name="Rechteck: abgerundete Ecken 28"/>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a:t>
              </a:r>
              <a:endParaRPr lang="de-DE">
                <a:latin typeface="Rockwell"/>
              </a:endParaRPr>
            </a:p>
          </p:txBody>
        </p:sp>
        <p:sp>
          <p:nvSpPr>
            <p:cNvPr id="40"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1" name="Gruppieren 40"/>
          <p:cNvGrpSpPr/>
          <p:nvPr/>
        </p:nvGrpSpPr>
        <p:grpSpPr bwMode="auto">
          <a:xfrm>
            <a:off x="1853036" y="5241711"/>
            <a:ext cx="6356043" cy="936048"/>
            <a:chOff x="472651" y="3964709"/>
            <a:chExt cx="6356043" cy="936048"/>
          </a:xfrm>
        </p:grpSpPr>
        <p:sp>
          <p:nvSpPr>
            <p:cNvPr id="42" name="Rechteck: abgerundete Ecken 34"/>
            <p:cNvSpPr/>
            <p:nvPr/>
          </p:nvSpPr>
          <p:spPr bwMode="auto">
            <a:xfrm>
              <a:off x="595748" y="3964709"/>
              <a:ext cx="6232946" cy="936048"/>
            </a:xfrm>
            <a:prstGeom prst="roundRect">
              <a:avLst>
                <a:gd name="adj" fmla="val 31468"/>
              </a:avLst>
            </a:prstGeom>
            <a:solidFill>
              <a:srgbClr val="4CE5B5"/>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t>…</a:t>
              </a:r>
              <a:endParaRPr lang="de-DE">
                <a:latin typeface="Rockwell"/>
              </a:endParaRPr>
            </a:p>
          </p:txBody>
        </p:sp>
        <p:sp>
          <p:nvSpPr>
            <p:cNvPr id="43"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0386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0" name="Rechteck 9"/>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Pfeil nach rechts 10">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5" name="Gruppieren 14"/>
          <p:cNvGrpSpPr/>
          <p:nvPr/>
        </p:nvGrpSpPr>
        <p:grpSpPr bwMode="auto">
          <a:xfrm>
            <a:off x="2997938" y="2431961"/>
            <a:ext cx="2719999" cy="2656794"/>
            <a:chOff x="4962780" y="2709830"/>
            <a:chExt cx="2719999" cy="2656794"/>
          </a:xfrm>
        </p:grpSpPr>
        <p:pic>
          <p:nvPicPr>
            <p:cNvPr id="16" name="Grafik 15" descr="Ein Bild, das Quarz, Kristall, Transparenz, Mineral enthält.&#10;&#10;Automatisch generierte Beschreibung">
              <a:hlinkClick r:id="rId12" action="ppaction://hlinksldjump"/>
            </p:cNvPr>
            <p:cNvPicPr>
              <a:picLocks noChangeAspect="1"/>
            </p:cNvPicPr>
            <p:nvPr/>
          </p:nvPicPr>
          <p:blipFill>
            <a:blip r:embed="rId13"/>
            <a:stretch/>
          </p:blipFill>
          <p:spPr bwMode="auto">
            <a:xfrm>
              <a:off x="4962780" y="3665409"/>
              <a:ext cx="2266439" cy="1701215"/>
            </a:xfrm>
            <a:prstGeom prst="rect">
              <a:avLst/>
            </a:prstGeom>
          </p:spPr>
        </p:pic>
        <p:pic>
          <p:nvPicPr>
            <p:cNvPr id="17" name="Grafik 16" descr="Ein Bild, das Werkzeug, Kunst, Design enthält.&#10;&#10;Automatisch generierte Beschreibung mit mittlerer Zuverlässigkeit"/>
            <p:cNvPicPr>
              <a:picLocks noChangeAspect="1"/>
            </p:cNvPicPr>
            <p:nvPr/>
          </p:nvPicPr>
          <p:blipFill>
            <a:blip r:embed="rId14"/>
            <a:stretch/>
          </p:blipFill>
          <p:spPr bwMode="auto">
            <a:xfrm rot="19996377">
              <a:off x="6248210" y="2709830"/>
              <a:ext cx="1434569" cy="1385255"/>
            </a:xfrm>
            <a:prstGeom prst="rect">
              <a:avLst/>
            </a:prstGeom>
          </p:spPr>
        </p:pic>
      </p:grpSp>
      <p:pic>
        <p:nvPicPr>
          <p:cNvPr id="18" name="Grafik 17" descr="Ein Bild, das Kabel, Elektrische Leitungen, Elektronik, Im Haus enthält.&#10;&#10;Automatisch generierte Beschreibung">
            <a:hlinkClick r:id="rId15" action="ppaction://hlinksldjump"/>
          </p:cNvPr>
          <p:cNvPicPr>
            <a:picLocks noChangeAspect="1"/>
          </p:cNvPicPr>
          <p:nvPr/>
        </p:nvPicPr>
        <p:blipFill>
          <a:blip r:embed="rId16"/>
          <a:stretch/>
        </p:blipFill>
        <p:spPr bwMode="auto">
          <a:xfrm>
            <a:off x="6314939" y="3124587"/>
            <a:ext cx="2540000" cy="1905000"/>
          </a:xfrm>
          <a:prstGeom prst="rect">
            <a:avLst/>
          </a:prstGeom>
        </p:spPr>
      </p:pic>
      <p:pic>
        <p:nvPicPr>
          <p:cNvPr id="19" name="Grafik 18" descr="Ein Bild, das Flüssigkeit, Trinkgefäß, Geschirr, Wasser trinken enthält.&#10;&#10;Automatisch generierte Beschreibung">
            <a:hlinkClick r:id="rId17" action="ppaction://hlinksldjump"/>
          </p:cNvPr>
          <p:cNvPicPr>
            <a:picLocks noChangeAspect="1"/>
          </p:cNvPicPr>
          <p:nvPr/>
        </p:nvPicPr>
        <p:blipFill>
          <a:blip r:embed="rId18"/>
          <a:stretch/>
        </p:blipFill>
        <p:spPr bwMode="auto">
          <a:xfrm>
            <a:off x="623738" y="2036809"/>
            <a:ext cx="1640071" cy="3111221"/>
          </a:xfrm>
          <a:prstGeom prst="rect">
            <a:avLst/>
          </a:prstGeom>
        </p:spPr>
      </p:pic>
      <p:sp>
        <p:nvSpPr>
          <p:cNvPr id="20" name="Textfeld 19"/>
          <p:cNvSpPr txBox="1"/>
          <p:nvPr/>
        </p:nvSpPr>
        <p:spPr bwMode="auto">
          <a:xfrm>
            <a:off x="263470" y="1239864"/>
            <a:ext cx="11433229" cy="400110"/>
          </a:xfrm>
          <a:prstGeom prst="rect">
            <a:avLst/>
          </a:prstGeom>
          <a:noFill/>
        </p:spPr>
        <p:txBody>
          <a:bodyPr wrap="square" rtlCol="0">
            <a:spAutoFit/>
          </a:bodyPr>
          <a:lstStyle/>
          <a:p>
            <a:pPr>
              <a:defRPr/>
            </a:pPr>
            <a:r>
              <a:rPr lang="de-DE" sz="2000"/>
              <a:t>Klicke auf das jeweilige Experiment, um eine mögliche Versuchsbeschreibung zu erhalten!</a:t>
            </a:r>
            <a:endParaRPr/>
          </a:p>
        </p:txBody>
      </p:sp>
      <p:pic>
        <p:nvPicPr>
          <p:cNvPr id="22" name="Grafik 21" descr="Ein Bild, das Gelände, Puder, hölzern, Boden enthält.&#10;&#10;Automatisch generierte Beschreibung">
            <a:hlinkClick r:id="rId19" action="ppaction://hlinksldjump"/>
          </p:cNvPr>
          <p:cNvPicPr>
            <a:picLocks noChangeAspect="1"/>
          </p:cNvPicPr>
          <p:nvPr/>
        </p:nvPicPr>
        <p:blipFill>
          <a:blip r:embed="rId20"/>
          <a:stretch/>
        </p:blipFill>
        <p:spPr bwMode="auto">
          <a:xfrm>
            <a:off x="9334347" y="3198110"/>
            <a:ext cx="2636930" cy="1757953"/>
          </a:xfrm>
          <a:prstGeom prst="rect">
            <a:avLst/>
          </a:prstGeom>
        </p:spPr>
      </p:pic>
      <p:sp>
        <p:nvSpPr>
          <p:cNvPr id="23" name="Textfeld 22"/>
          <p:cNvSpPr txBox="1"/>
          <p:nvPr/>
        </p:nvSpPr>
        <p:spPr bwMode="auto">
          <a:xfrm>
            <a:off x="623738" y="5288220"/>
            <a:ext cx="1685772" cy="461665"/>
          </a:xfrm>
          <a:prstGeom prst="rect">
            <a:avLst/>
          </a:prstGeom>
          <a:noFill/>
        </p:spPr>
        <p:txBody>
          <a:bodyPr wrap="square" rtlCol="0">
            <a:spAutoFit/>
          </a:bodyPr>
          <a:lstStyle/>
          <a:p>
            <a:pPr>
              <a:defRPr/>
            </a:pPr>
            <a:r>
              <a:rPr lang="de-DE" sz="2400"/>
              <a:t>Löslichkeit</a:t>
            </a:r>
            <a:endParaRPr/>
          </a:p>
        </p:txBody>
      </p:sp>
      <p:sp>
        <p:nvSpPr>
          <p:cNvPr id="24" name="Textfeld 23"/>
          <p:cNvSpPr txBox="1"/>
          <p:nvPr/>
        </p:nvSpPr>
        <p:spPr bwMode="auto">
          <a:xfrm>
            <a:off x="2997937" y="5288219"/>
            <a:ext cx="2954867" cy="461665"/>
          </a:xfrm>
          <a:prstGeom prst="rect">
            <a:avLst/>
          </a:prstGeom>
          <a:noFill/>
        </p:spPr>
        <p:txBody>
          <a:bodyPr wrap="square" rtlCol="0">
            <a:spAutoFit/>
          </a:bodyPr>
          <a:lstStyle/>
          <a:p>
            <a:pPr>
              <a:defRPr/>
            </a:pPr>
            <a:r>
              <a:rPr lang="de-DE" sz="2400"/>
              <a:t>Sprödigkeit/Härte</a:t>
            </a:r>
            <a:endParaRPr/>
          </a:p>
        </p:txBody>
      </p:sp>
      <p:sp>
        <p:nvSpPr>
          <p:cNvPr id="25" name="Textfeld 24"/>
          <p:cNvSpPr txBox="1"/>
          <p:nvPr/>
        </p:nvSpPr>
        <p:spPr bwMode="auto">
          <a:xfrm>
            <a:off x="6314940" y="5259691"/>
            <a:ext cx="2540000" cy="461665"/>
          </a:xfrm>
          <a:prstGeom prst="rect">
            <a:avLst/>
          </a:prstGeom>
          <a:noFill/>
        </p:spPr>
        <p:txBody>
          <a:bodyPr wrap="square" rtlCol="0">
            <a:spAutoFit/>
          </a:bodyPr>
          <a:lstStyle/>
          <a:p>
            <a:pPr>
              <a:defRPr/>
            </a:pPr>
            <a:r>
              <a:rPr lang="de-DE" sz="2400"/>
              <a:t>Leitfähigkeit</a:t>
            </a:r>
            <a:endParaRPr/>
          </a:p>
        </p:txBody>
      </p:sp>
      <p:sp>
        <p:nvSpPr>
          <p:cNvPr id="26" name="Textfeld 25"/>
          <p:cNvSpPr txBox="1"/>
          <p:nvPr/>
        </p:nvSpPr>
        <p:spPr bwMode="auto">
          <a:xfrm>
            <a:off x="9334347" y="5259691"/>
            <a:ext cx="2540000" cy="461665"/>
          </a:xfrm>
          <a:prstGeom prst="rect">
            <a:avLst/>
          </a:prstGeom>
          <a:noFill/>
        </p:spPr>
        <p:txBody>
          <a:bodyPr wrap="square" rtlCol="0">
            <a:spAutoFit/>
          </a:bodyPr>
          <a:lstStyle/>
          <a:p>
            <a:pPr>
              <a:defRPr/>
            </a:pPr>
            <a:r>
              <a:rPr lang="de-DE" sz="2400"/>
              <a:t>Zucker vs. Salz</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7" name="Rechteck 16"/>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feil nach rechts 17">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Textfeld 21"/>
          <p:cNvSpPr txBox="1"/>
          <p:nvPr/>
        </p:nvSpPr>
        <p:spPr bwMode="auto">
          <a:xfrm rot="5400000">
            <a:off x="8473444" y="3204774"/>
            <a:ext cx="5650255" cy="1443087"/>
          </a:xfrm>
          <a:prstGeom prst="rect">
            <a:avLst/>
          </a:prstGeom>
          <a:noFill/>
        </p:spPr>
        <p:txBody>
          <a:bodyPr wrap="square">
            <a:spAutoFit/>
          </a:bodyPr>
          <a:lstStyle/>
          <a:p>
            <a:pPr algn="l">
              <a:lnSpc>
                <a:spcPct val="150000"/>
              </a:lnSpc>
              <a:tabLst>
                <a:tab pos="2971800" algn="ctr"/>
                <a:tab pos="5943600" algn="r"/>
              </a:tabLst>
              <a:defRPr/>
            </a:pPr>
            <a:r>
              <a:rPr lang="de-DE" sz="1200">
                <a:solidFill>
                  <a:srgbClr val="1D1B11"/>
                </a:solidFill>
                <a:latin typeface="Cambria"/>
                <a:ea typeface="Calibri"/>
                <a:cs typeface="Times New Roman"/>
              </a:rPr>
              <a:t>Das Material „Löslichkeit von Stoffen in Wasser“ (</a:t>
            </a:r>
            <a:r>
              <a:rPr lang="de-DE" sz="1200" u="sng">
                <a:solidFill>
                  <a:srgbClr val="1D1B11"/>
                </a:solidFill>
                <a:latin typeface="Cambria"/>
                <a:ea typeface="Calibri"/>
                <a:cs typeface="Times New Roman"/>
                <a:hlinkClick r:id="rId12" tooltip="http://www.unterrichtsmaterialien-chemie.uni-goettingen.de/exp_neu.php?id=100"/>
              </a:rPr>
              <a:t>http://www.unterrichtsmaterialien-chemie.uni-goettingen.de/exp_neu.php?id=100</a:t>
            </a:r>
            <a:r>
              <a:rPr lang="de-DE" sz="1200">
                <a:solidFill>
                  <a:srgbClr val="1D1B11"/>
                </a:solidFill>
                <a:latin typeface="Cambria"/>
                <a:ea typeface="Calibri"/>
                <a:cs typeface="Times New Roman"/>
              </a:rPr>
              <a:t>) wurde von Miriam Jarrar unter der Creative Commons Lizenz CC BY-NC-SA 3.0 Deed (</a:t>
            </a:r>
            <a:r>
              <a:rPr lang="de-DE" sz="1200" u="sng">
                <a:solidFill>
                  <a:srgbClr val="1D1B11"/>
                </a:solidFill>
                <a:latin typeface="Cambria"/>
                <a:ea typeface="Calibri"/>
                <a:cs typeface="Times New Roman"/>
                <a:hlinkClick r:id="rId13" tooltip="https://creativecommons.org/licenses/by-nc-sa/3.0/deed.de"/>
              </a:rPr>
              <a:t>https://creativecommons.org/licenses/by-nc-sa/3.0/deed.de</a:t>
            </a:r>
            <a:r>
              <a:rPr lang="de-DE" sz="1200">
                <a:solidFill>
                  <a:srgbClr val="1D1B11"/>
                </a:solidFill>
                <a:latin typeface="Cambria"/>
                <a:ea typeface="Calibri"/>
                <a:cs typeface="Times New Roman"/>
              </a:rPr>
              <a:t>) veröffentlicht.</a:t>
            </a:r>
            <a:endParaRPr/>
          </a:p>
        </p:txBody>
      </p:sp>
      <p:sp>
        <p:nvSpPr>
          <p:cNvPr id="10" name="1"/>
          <p:cNvSpPr/>
          <p:nvPr/>
        </p:nvSpPr>
        <p:spPr bwMode="auto">
          <a:xfrm>
            <a:off x="845680"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6" name="Textfeld 15"/>
          <p:cNvSpPr txBox="1"/>
          <p:nvPr/>
        </p:nvSpPr>
        <p:spPr bwMode="auto">
          <a:xfrm>
            <a:off x="1361893" y="1834666"/>
            <a:ext cx="2401215" cy="369332"/>
          </a:xfrm>
          <a:prstGeom prst="rect">
            <a:avLst/>
          </a:prstGeom>
          <a:noFill/>
        </p:spPr>
        <p:txBody>
          <a:bodyPr wrap="square" rtlCol="0">
            <a:spAutoFit/>
          </a:bodyPr>
          <a:lstStyle/>
          <a:p>
            <a:pPr>
              <a:defRPr/>
            </a:pPr>
            <a:r>
              <a:rPr lang="en-GB"/>
              <a:t>4 Bechergläser (100mL)</a:t>
            </a:r>
            <a:endParaRPr/>
          </a:p>
        </p:txBody>
      </p:sp>
      <p:sp>
        <p:nvSpPr>
          <p:cNvPr id="21" name="Textfeld 20"/>
          <p:cNvSpPr txBox="1"/>
          <p:nvPr/>
        </p:nvSpPr>
        <p:spPr bwMode="auto">
          <a:xfrm>
            <a:off x="845680" y="1213284"/>
            <a:ext cx="1610139" cy="461665"/>
          </a:xfrm>
          <a:prstGeom prst="rect">
            <a:avLst/>
          </a:prstGeom>
          <a:noFill/>
        </p:spPr>
        <p:txBody>
          <a:bodyPr wrap="square" rtlCol="0">
            <a:spAutoFit/>
          </a:bodyPr>
          <a:lstStyle/>
          <a:p>
            <a:pPr>
              <a:defRPr/>
            </a:pPr>
            <a:r>
              <a:rPr lang="en-GB" sz="2400"/>
              <a:t>Materialien</a:t>
            </a:r>
          </a:p>
        </p:txBody>
      </p:sp>
      <p:sp>
        <p:nvSpPr>
          <p:cNvPr id="23" name="Textfeld 22"/>
          <p:cNvSpPr txBox="1"/>
          <p:nvPr/>
        </p:nvSpPr>
        <p:spPr bwMode="auto">
          <a:xfrm>
            <a:off x="4325999" y="1213200"/>
            <a:ext cx="2011384" cy="461665"/>
          </a:xfrm>
          <a:prstGeom prst="rect">
            <a:avLst/>
          </a:prstGeom>
          <a:noFill/>
        </p:spPr>
        <p:txBody>
          <a:bodyPr wrap="square" rtlCol="0">
            <a:spAutoFit/>
          </a:bodyPr>
          <a:lstStyle/>
          <a:p>
            <a:pPr>
              <a:defRPr/>
            </a:pPr>
            <a:r>
              <a:rPr lang="en-GB" sz="2400"/>
              <a:t>Chemikalien</a:t>
            </a:r>
          </a:p>
        </p:txBody>
      </p:sp>
      <p:sp>
        <p:nvSpPr>
          <p:cNvPr id="28" name="2"/>
          <p:cNvSpPr/>
          <p:nvPr/>
        </p:nvSpPr>
        <p:spPr bwMode="auto">
          <a:xfrm>
            <a:off x="845680"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9" name="Textfeld 28"/>
          <p:cNvSpPr txBox="1"/>
          <p:nvPr/>
        </p:nvSpPr>
        <p:spPr bwMode="auto">
          <a:xfrm>
            <a:off x="1361893" y="2333215"/>
            <a:ext cx="1610139" cy="369332"/>
          </a:xfrm>
          <a:prstGeom prst="rect">
            <a:avLst/>
          </a:prstGeom>
          <a:noFill/>
        </p:spPr>
        <p:txBody>
          <a:bodyPr wrap="square" rtlCol="0">
            <a:spAutoFit/>
          </a:bodyPr>
          <a:lstStyle/>
          <a:p>
            <a:pPr>
              <a:defRPr/>
            </a:pPr>
            <a:r>
              <a:rPr lang="en-GB"/>
              <a:t>1 Spatel/Löffel</a:t>
            </a:r>
          </a:p>
        </p:txBody>
      </p:sp>
      <p:sp>
        <p:nvSpPr>
          <p:cNvPr id="30" name="3"/>
          <p:cNvSpPr/>
          <p:nvPr/>
        </p:nvSpPr>
        <p:spPr bwMode="auto">
          <a:xfrm>
            <a:off x="4320495"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1" name="Textfeld 30"/>
          <p:cNvSpPr txBox="1"/>
          <p:nvPr/>
        </p:nvSpPr>
        <p:spPr bwMode="auto">
          <a:xfrm>
            <a:off x="4836708" y="1834666"/>
            <a:ext cx="1610139" cy="369332"/>
          </a:xfrm>
          <a:prstGeom prst="rect">
            <a:avLst/>
          </a:prstGeom>
          <a:noFill/>
        </p:spPr>
        <p:txBody>
          <a:bodyPr wrap="square" rtlCol="0">
            <a:spAutoFit/>
          </a:bodyPr>
          <a:lstStyle/>
          <a:p>
            <a:pPr>
              <a:defRPr/>
            </a:pPr>
            <a:r>
              <a:rPr lang="en-GB"/>
              <a:t>Dest. Wasser</a:t>
            </a:r>
            <a:endParaRPr/>
          </a:p>
        </p:txBody>
      </p:sp>
      <p:sp>
        <p:nvSpPr>
          <p:cNvPr id="32" name="4"/>
          <p:cNvSpPr/>
          <p:nvPr/>
        </p:nvSpPr>
        <p:spPr bwMode="auto">
          <a:xfrm>
            <a:off x="4320495"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3" name="Textfeld 32"/>
          <p:cNvSpPr txBox="1"/>
          <p:nvPr/>
        </p:nvSpPr>
        <p:spPr bwMode="auto">
          <a:xfrm>
            <a:off x="4836708" y="2333215"/>
            <a:ext cx="1610139" cy="369332"/>
          </a:xfrm>
          <a:prstGeom prst="rect">
            <a:avLst/>
          </a:prstGeom>
          <a:noFill/>
        </p:spPr>
        <p:txBody>
          <a:bodyPr wrap="square" rtlCol="0">
            <a:spAutoFit/>
          </a:bodyPr>
          <a:lstStyle/>
          <a:p>
            <a:pPr>
              <a:defRPr/>
            </a:pPr>
            <a:r>
              <a:rPr lang="en-GB"/>
              <a:t>Salz</a:t>
            </a:r>
          </a:p>
        </p:txBody>
      </p:sp>
      <p:sp>
        <p:nvSpPr>
          <p:cNvPr id="34" name="5"/>
          <p:cNvSpPr/>
          <p:nvPr/>
        </p:nvSpPr>
        <p:spPr bwMode="auto">
          <a:xfrm>
            <a:off x="6345375"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5" name="Textfeld 34"/>
          <p:cNvSpPr txBox="1"/>
          <p:nvPr/>
        </p:nvSpPr>
        <p:spPr bwMode="auto">
          <a:xfrm>
            <a:off x="6861589" y="1834666"/>
            <a:ext cx="1610139" cy="369332"/>
          </a:xfrm>
          <a:prstGeom prst="rect">
            <a:avLst/>
          </a:prstGeom>
          <a:noFill/>
        </p:spPr>
        <p:txBody>
          <a:bodyPr wrap="square" rtlCol="0">
            <a:spAutoFit/>
          </a:bodyPr>
          <a:lstStyle/>
          <a:p>
            <a:pPr>
              <a:defRPr/>
            </a:pPr>
            <a:r>
              <a:rPr lang="en-GB"/>
              <a:t>Zucker</a:t>
            </a:r>
            <a:endParaRPr/>
          </a:p>
        </p:txBody>
      </p:sp>
      <p:sp>
        <p:nvSpPr>
          <p:cNvPr id="36" name="6"/>
          <p:cNvSpPr/>
          <p:nvPr/>
        </p:nvSpPr>
        <p:spPr bwMode="auto">
          <a:xfrm>
            <a:off x="6345375" y="2415106"/>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7" name="Textfeld 36"/>
          <p:cNvSpPr txBox="1"/>
          <p:nvPr/>
        </p:nvSpPr>
        <p:spPr bwMode="auto">
          <a:xfrm>
            <a:off x="6861589" y="2333215"/>
            <a:ext cx="1610139" cy="369332"/>
          </a:xfrm>
          <a:prstGeom prst="rect">
            <a:avLst/>
          </a:prstGeom>
          <a:noFill/>
        </p:spPr>
        <p:txBody>
          <a:bodyPr wrap="square" rtlCol="0">
            <a:spAutoFit/>
          </a:bodyPr>
          <a:lstStyle/>
          <a:p>
            <a:pPr>
              <a:defRPr/>
            </a:pPr>
            <a:r>
              <a:rPr lang="en-GB"/>
              <a:t>Sand</a:t>
            </a:r>
            <a:endParaRPr/>
          </a:p>
        </p:txBody>
      </p:sp>
      <p:sp>
        <p:nvSpPr>
          <p:cNvPr id="64" name="H6"/>
          <p:cNvSpPr/>
          <p:nvPr/>
        </p:nvSpPr>
        <p:spPr bwMode="auto">
          <a:xfrm>
            <a:off x="6369327" y="2364565"/>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68" name="H4"/>
          <p:cNvSpPr/>
          <p:nvPr/>
        </p:nvSpPr>
        <p:spPr bwMode="auto">
          <a:xfrm>
            <a:off x="4343301" y="2363799"/>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0" name="H3"/>
          <p:cNvSpPr/>
          <p:nvPr/>
        </p:nvSpPr>
        <p:spPr bwMode="auto">
          <a:xfrm>
            <a:off x="4343301"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2" name="H5"/>
          <p:cNvSpPr/>
          <p:nvPr/>
        </p:nvSpPr>
        <p:spPr bwMode="auto">
          <a:xfrm>
            <a:off x="6369327" y="186402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4" name="H2"/>
          <p:cNvSpPr/>
          <p:nvPr/>
        </p:nvSpPr>
        <p:spPr bwMode="auto">
          <a:xfrm>
            <a:off x="869631" y="235934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6" name="H1"/>
          <p:cNvSpPr/>
          <p:nvPr/>
        </p:nvSpPr>
        <p:spPr bwMode="auto">
          <a:xfrm>
            <a:off x="869631"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7" name="Textfeld 76"/>
          <p:cNvSpPr txBox="1"/>
          <p:nvPr/>
        </p:nvSpPr>
        <p:spPr bwMode="auto">
          <a:xfrm>
            <a:off x="845679" y="2967977"/>
            <a:ext cx="1855480" cy="461665"/>
          </a:xfrm>
          <a:prstGeom prst="rect">
            <a:avLst/>
          </a:prstGeom>
          <a:noFill/>
        </p:spPr>
        <p:txBody>
          <a:bodyPr wrap="square" rtlCol="0">
            <a:spAutoFit/>
          </a:bodyPr>
          <a:lstStyle/>
          <a:p>
            <a:pPr>
              <a:defRPr/>
            </a:pPr>
            <a:r>
              <a:rPr lang="en-GB" sz="2400"/>
              <a:t>Durchführung</a:t>
            </a:r>
          </a:p>
        </p:txBody>
      </p:sp>
      <p:sp>
        <p:nvSpPr>
          <p:cNvPr id="78" name="Textfeld 77"/>
          <p:cNvSpPr txBox="1"/>
          <p:nvPr/>
        </p:nvSpPr>
        <p:spPr bwMode="auto">
          <a:xfrm>
            <a:off x="845679" y="3541910"/>
            <a:ext cx="7831185" cy="923330"/>
          </a:xfrm>
          <a:prstGeom prst="rect">
            <a:avLst/>
          </a:prstGeom>
          <a:noFill/>
        </p:spPr>
        <p:txBody>
          <a:bodyPr wrap="square" rtlCol="0">
            <a:spAutoFit/>
          </a:bodyPr>
          <a:lstStyle/>
          <a:p>
            <a:pPr>
              <a:defRPr/>
            </a:pPr>
            <a:r>
              <a:rPr lang="de-DE" sz="1800">
                <a:solidFill>
                  <a:srgbClr val="1D1B11"/>
                </a:solidFill>
                <a:latin typeface="Cambria"/>
                <a:ea typeface="Calibri"/>
                <a:cs typeface="Times New Roman"/>
              </a:rPr>
              <a:t>1. Feststoffe einzeln auf Uhrgläsern vergleichen </a:t>
            </a:r>
            <a:endParaRPr/>
          </a:p>
          <a:p>
            <a:pPr>
              <a:defRPr/>
            </a:pPr>
            <a:r>
              <a:rPr lang="de-DE" sz="1800">
                <a:solidFill>
                  <a:srgbClr val="1D1B11"/>
                </a:solidFill>
                <a:latin typeface="Cambria"/>
                <a:ea typeface="Calibri"/>
                <a:cs typeface="Times New Roman"/>
              </a:rPr>
              <a:t>2. Bechergläser bis zur Hälfte mit lauwarmem Wasser füllen</a:t>
            </a:r>
            <a:endParaRPr/>
          </a:p>
          <a:p>
            <a:pPr>
              <a:defRPr/>
            </a:pPr>
            <a:r>
              <a:rPr lang="de-DE">
                <a:solidFill>
                  <a:srgbClr val="1D1B11"/>
                </a:solidFill>
                <a:latin typeface="Cambria"/>
                <a:ea typeface="Calibri"/>
                <a:cs typeface="Times New Roman"/>
              </a:rPr>
              <a:t>3. Chemikalien zugeben </a:t>
            </a:r>
            <a:endParaRPr/>
          </a:p>
        </p:txBody>
      </p:sp>
      <p:graphicFrame>
        <p:nvGraphicFramePr>
          <p:cNvPr id="79" name="Tabelle 78"/>
          <p:cNvGraphicFramePr>
            <a:graphicFrameLocks noGrp="1"/>
          </p:cNvGraphicFramePr>
          <p:nvPr/>
        </p:nvGraphicFramePr>
        <p:xfrm>
          <a:off x="845679" y="4569592"/>
          <a:ext cx="8128000" cy="741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pPr>
                        <a:defRPr/>
                      </a:pPr>
                      <a:r>
                        <a:rPr lang="en-GB"/>
                        <a:t>Becherglas</a:t>
                      </a:r>
                    </a:p>
                  </a:txBody>
                  <a:tcPr>
                    <a:solidFill>
                      <a:srgbClr val="4CE5B5"/>
                    </a:solidFill>
                  </a:tcPr>
                </a:tc>
                <a:tc>
                  <a:txBody>
                    <a:bodyPr/>
                    <a:lstStyle/>
                    <a:p>
                      <a:pPr algn="ctr">
                        <a:defRPr/>
                      </a:pPr>
                      <a:r>
                        <a:rPr lang="en-GB"/>
                        <a:t>1</a:t>
                      </a:r>
                      <a:endParaRPr/>
                    </a:p>
                  </a:txBody>
                  <a:tcPr>
                    <a:solidFill>
                      <a:srgbClr val="4CE5B5"/>
                    </a:solidFill>
                  </a:tcPr>
                </a:tc>
                <a:tc>
                  <a:txBody>
                    <a:bodyPr/>
                    <a:lstStyle/>
                    <a:p>
                      <a:pPr algn="ctr">
                        <a:defRPr/>
                      </a:pPr>
                      <a:r>
                        <a:rPr lang="en-GB"/>
                        <a:t>2</a:t>
                      </a:r>
                      <a:endParaRPr/>
                    </a:p>
                  </a:txBody>
                  <a:tcPr>
                    <a:solidFill>
                      <a:srgbClr val="4CE5B5"/>
                    </a:solidFill>
                  </a:tcPr>
                </a:tc>
                <a:tc>
                  <a:txBody>
                    <a:bodyPr/>
                    <a:lstStyle/>
                    <a:p>
                      <a:pPr algn="ctr">
                        <a:defRPr/>
                      </a:pPr>
                      <a:r>
                        <a:rPr lang="en-GB"/>
                        <a:t>3</a:t>
                      </a:r>
                      <a:endParaRPr/>
                    </a:p>
                  </a:txBody>
                  <a:tcPr>
                    <a:solidFill>
                      <a:srgbClr val="4CE5B5"/>
                    </a:solidFill>
                  </a:tcPr>
                </a:tc>
                <a:tc>
                  <a:txBody>
                    <a:bodyPr/>
                    <a:lstStyle/>
                    <a:p>
                      <a:pPr algn="ctr">
                        <a:defRPr/>
                      </a:pPr>
                      <a:r>
                        <a:rPr lang="en-GB"/>
                        <a:t>4</a:t>
                      </a:r>
                      <a:endParaRPr/>
                    </a:p>
                  </a:txBody>
                  <a:tcPr>
                    <a:solidFill>
                      <a:srgbClr val="4CE5B5"/>
                    </a:solidFill>
                  </a:tcPr>
                </a:tc>
                <a:extLst>
                  <a:ext uri="{0D108BD9-81ED-4DB2-BD59-A6C34878D82A}">
                    <a16:rowId xmlns:a16="http://schemas.microsoft.com/office/drawing/2014/main" val="10000"/>
                  </a:ext>
                </a:extLst>
              </a:tr>
              <a:tr h="370840">
                <a:tc>
                  <a:txBody>
                    <a:bodyPr/>
                    <a:lstStyle/>
                    <a:p>
                      <a:pPr>
                        <a:defRPr/>
                      </a:pPr>
                      <a:r>
                        <a:rPr lang="en-GB"/>
                        <a:t>Zugabe</a:t>
                      </a:r>
                    </a:p>
                  </a:txBody>
                  <a:tcPr>
                    <a:solidFill>
                      <a:srgbClr val="4CE5B5">
                        <a:alpha val="30000"/>
                      </a:srgbClr>
                    </a:solidFill>
                  </a:tcPr>
                </a:tc>
                <a:tc>
                  <a:txBody>
                    <a:bodyPr/>
                    <a:lstStyle/>
                    <a:p>
                      <a:pPr>
                        <a:defRPr/>
                      </a:pPr>
                      <a:r>
                        <a:rPr lang="en-GB"/>
                        <a:t>1TL Salz</a:t>
                      </a:r>
                    </a:p>
                  </a:txBody>
                  <a:tcPr>
                    <a:solidFill>
                      <a:srgbClr val="4CE5B5">
                        <a:alpha val="30000"/>
                      </a:srgbClr>
                    </a:solidFill>
                  </a:tcPr>
                </a:tc>
                <a:tc>
                  <a:txBody>
                    <a:bodyPr/>
                    <a:lstStyle/>
                    <a:p>
                      <a:pPr>
                        <a:defRPr/>
                      </a:pPr>
                      <a:r>
                        <a:rPr lang="en-GB"/>
                        <a:t>1TL Zucker</a:t>
                      </a:r>
                      <a:endParaRPr/>
                    </a:p>
                  </a:txBody>
                  <a:tcPr>
                    <a:solidFill>
                      <a:srgbClr val="4CE5B5">
                        <a:alpha val="30000"/>
                      </a:srgbClr>
                    </a:solidFill>
                  </a:tcPr>
                </a:tc>
                <a:tc>
                  <a:txBody>
                    <a:bodyPr/>
                    <a:lstStyle/>
                    <a:p>
                      <a:pPr>
                        <a:defRPr/>
                      </a:pPr>
                      <a:r>
                        <a:rPr lang="en-GB"/>
                        <a:t>Etwas Sand</a:t>
                      </a:r>
                      <a:endParaRPr/>
                    </a:p>
                  </a:txBody>
                  <a:tcPr>
                    <a:solidFill>
                      <a:srgbClr val="4CE5B5">
                        <a:alpha val="30000"/>
                      </a:srgbClr>
                    </a:solidFill>
                  </a:tcPr>
                </a:tc>
                <a:tc>
                  <a:txBody>
                    <a:bodyPr/>
                    <a:lstStyle/>
                    <a:p>
                      <a:pPr>
                        <a:defRPr/>
                      </a:pPr>
                      <a:r>
                        <a:rPr lang="en-GB"/>
                        <a:t>Speiseöl</a:t>
                      </a:r>
                    </a:p>
                  </a:txBody>
                  <a:tcPr>
                    <a:solidFill>
                      <a:srgbClr val="4CE5B5">
                        <a:alpha val="30000"/>
                      </a:srgbClr>
                    </a:solidFill>
                  </a:tcPr>
                </a:tc>
                <a:extLst>
                  <a:ext uri="{0D108BD9-81ED-4DB2-BD59-A6C34878D82A}">
                    <a16:rowId xmlns:a16="http://schemas.microsoft.com/office/drawing/2014/main" val="10001"/>
                  </a:ext>
                </a:extLst>
              </a:tr>
            </a:tbl>
          </a:graphicData>
        </a:graphic>
      </p:graphicFrame>
      <p:sp>
        <p:nvSpPr>
          <p:cNvPr id="80" name="5"/>
          <p:cNvSpPr/>
          <p:nvPr/>
        </p:nvSpPr>
        <p:spPr bwMode="auto">
          <a:xfrm>
            <a:off x="7955515" y="1906107"/>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81" name="Textfeld 80"/>
          <p:cNvSpPr txBox="1"/>
          <p:nvPr/>
        </p:nvSpPr>
        <p:spPr bwMode="auto">
          <a:xfrm>
            <a:off x="8471728" y="1829441"/>
            <a:ext cx="1610139" cy="369332"/>
          </a:xfrm>
          <a:prstGeom prst="rect">
            <a:avLst/>
          </a:prstGeom>
          <a:noFill/>
        </p:spPr>
        <p:txBody>
          <a:bodyPr wrap="square" rtlCol="0">
            <a:spAutoFit/>
          </a:bodyPr>
          <a:lstStyle/>
          <a:p>
            <a:pPr>
              <a:defRPr/>
            </a:pPr>
            <a:r>
              <a:rPr lang="en-GB"/>
              <a:t>Speiseöl</a:t>
            </a:r>
          </a:p>
        </p:txBody>
      </p:sp>
      <p:sp>
        <p:nvSpPr>
          <p:cNvPr id="85" name="H5"/>
          <p:cNvSpPr/>
          <p:nvPr/>
        </p:nvSpPr>
        <p:spPr bwMode="auto">
          <a:xfrm>
            <a:off x="7979466" y="1858795"/>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86" name="Textfeld 85"/>
          <p:cNvSpPr txBox="1"/>
          <p:nvPr/>
        </p:nvSpPr>
        <p:spPr bwMode="auto">
          <a:xfrm>
            <a:off x="845678" y="5375126"/>
            <a:ext cx="7831185" cy="369332"/>
          </a:xfrm>
          <a:prstGeom prst="rect">
            <a:avLst/>
          </a:prstGeom>
          <a:noFill/>
        </p:spPr>
        <p:txBody>
          <a:bodyPr wrap="square" rtlCol="0">
            <a:spAutoFit/>
          </a:bodyPr>
          <a:lstStyle/>
          <a:p>
            <a:pPr>
              <a:defRPr/>
            </a:pPr>
            <a:r>
              <a:rPr lang="de-DE" sz="1800">
                <a:solidFill>
                  <a:srgbClr val="1D1B11"/>
                </a:solidFill>
                <a:latin typeface="Cambria"/>
                <a:ea typeface="Calibri"/>
                <a:cs typeface="Times New Roman"/>
              </a:rPr>
              <a:t>4.  Ordentlich umrühren</a:t>
            </a:r>
            <a:endParaRPr lang="de-DE">
              <a:solidFill>
                <a:srgbClr val="1D1B11"/>
              </a:solidFill>
              <a:latin typeface="Cambria"/>
              <a:ea typeface="Calibri"/>
              <a:cs typeface="Times New Roman"/>
            </a:endParaRPr>
          </a:p>
        </p:txBody>
      </p:sp>
      <p:sp>
        <p:nvSpPr>
          <p:cNvPr id="87" name="Button"/>
          <p:cNvSpPr/>
          <p:nvPr/>
        </p:nvSpPr>
        <p:spPr bwMode="auto">
          <a:xfrm>
            <a:off x="6940804" y="3083461"/>
            <a:ext cx="1855480" cy="594939"/>
          </a:xfrm>
          <a:prstGeom prst="roundRect">
            <a:avLst>
              <a:gd name="adj" fmla="val 16667"/>
            </a:avLst>
          </a:prstGeom>
          <a:solidFill>
            <a:srgbClr val="4CE5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a:t>Nächster Schritt</a:t>
            </a:r>
            <a:endParaRPr/>
          </a:p>
        </p:txBody>
      </p:sp>
      <p:sp>
        <p:nvSpPr>
          <p:cNvPr id="88" name="Textfeld 87"/>
          <p:cNvSpPr txBox="1"/>
          <p:nvPr/>
        </p:nvSpPr>
        <p:spPr bwMode="auto">
          <a:xfrm>
            <a:off x="1361892" y="5999140"/>
            <a:ext cx="8650325" cy="830997"/>
          </a:xfrm>
          <a:prstGeom prst="rect">
            <a:avLst/>
          </a:prstGeom>
          <a:noFill/>
        </p:spPr>
        <p:txBody>
          <a:bodyPr wrap="square" rtlCol="0">
            <a:spAutoFit/>
          </a:bodyPr>
          <a:lstStyle/>
          <a:p>
            <a:pPr>
              <a:defRPr/>
            </a:pPr>
            <a:r>
              <a:rPr lang="de-DE" sz="1600">
                <a:solidFill>
                  <a:srgbClr val="1D1B11"/>
                </a:solidFill>
                <a:latin typeface="Cambria"/>
                <a:ea typeface="Calibri"/>
                <a:cs typeface="Times New Roman"/>
              </a:rPr>
              <a:t>Literatur:	 </a:t>
            </a:r>
            <a:r>
              <a:rPr lang="de-DE" sz="1600" u="sng">
                <a:solidFill>
                  <a:srgbClr val="1D1B11"/>
                </a:solidFill>
                <a:latin typeface="Cambria"/>
                <a:ea typeface="Calibri"/>
                <a:cs typeface="Times New Roman"/>
                <a:hlinkClick r:id="rId14" tooltip="http://www.haus-der-kleinen-forscher.de/de/forschen/praxisideen-experimente/wasser/experiment-detail/experiment/zeige/detail/wasser-als-loesungsmittel/"/>
              </a:rPr>
              <a:t>http://www.haus-der-kleinen-forscher.de/de/forschen/praxisideen-experimente/wasser/experiment-detail/experiment/zeige/detail/wasser-als-loesungsmittel/</a:t>
            </a:r>
            <a:r>
              <a:rPr lang="de-DE" sz="1600">
                <a:solidFill>
                  <a:srgbClr val="1D1B11"/>
                </a:solidFill>
                <a:latin typeface="Cambria"/>
                <a:ea typeface="Calibri"/>
                <a:cs typeface="Times New Roman"/>
              </a:rPr>
              <a:t>   (Zuletzt abgerufen am 30.09.2012 um 22:41)</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7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2" restart="whenNotActive" fill="hold" evtFilter="cancelBubble" nodeType="interactiveSeq">
                <p:stCondLst>
                  <p:cond evt="onClick" delay="0">
                    <p:tgtEl>
                      <p:spTgt spid="7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7" restart="whenNotActive" fill="hold" evtFilter="cancelBubble" nodeType="interactiveSeq">
                <p:stCondLst>
                  <p:cond evt="onClick" delay="0">
                    <p:tgtEl>
                      <p:spTgt spid="7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6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7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2" restart="whenNotActive" fill="hold" evtFilter="cancelBubble" nodeType="interactiveSeq">
                <p:stCondLst>
                  <p:cond evt="onClick" delay="0">
                    <p:tgtEl>
                      <p:spTgt spid="3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57" restart="whenNotActive" fill="hold" evtFilter="cancelBubble" nodeType="interactiveSeq">
                <p:stCondLst>
                  <p:cond evt="onClick" delay="0">
                    <p:tgtEl>
                      <p:spTgt spid="64"/>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62" restart="whenNotActive" fill="hold" evtFilter="cancelBubble" nodeType="interactiveSeq">
                <p:stCondLst>
                  <p:cond evt="onClick" delay="0">
                    <p:tgtEl>
                      <p:spTgt spid="80"/>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67" restart="whenNotActive" fill="hold" evtFilter="cancelBubble" nodeType="interactiveSeq">
                <p:stCondLst>
                  <p:cond evt="onClick" delay="0">
                    <p:tgtEl>
                      <p:spTgt spid="85"/>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72" restart="whenNotActive" fill="hold" evtFilter="cancelBubble" nodeType="interactiveSeq">
                <p:stCondLst>
                  <p:cond evt="onClick" delay="0">
                    <p:tgtEl>
                      <p:spTgt spid="87"/>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8">
                                            <p:txEl>
                                              <p:pRg st="0" end="0"/>
                                            </p:txEl>
                                          </p:spTgt>
                                        </p:tgtEl>
                                        <p:attrNameLst>
                                          <p:attrName>style.visibility</p:attrName>
                                        </p:attrNameLst>
                                      </p:cBhvr>
                                      <p:to>
                                        <p:strVal val="visible"/>
                                      </p:to>
                                    </p:set>
                                    <p:animEffect transition="in" filter="fade">
                                      <p:cBhvr>
                                        <p:cTn id="77" dur="500"/>
                                        <p:tgtEl>
                                          <p:spTgt spid="7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8">
                                            <p:txEl>
                                              <p:pRg st="1" end="1"/>
                                            </p:txEl>
                                          </p:spTgt>
                                        </p:tgtEl>
                                        <p:attrNameLst>
                                          <p:attrName>style.visibility</p:attrName>
                                        </p:attrNameLst>
                                      </p:cBhvr>
                                      <p:to>
                                        <p:strVal val="visible"/>
                                      </p:to>
                                    </p:set>
                                    <p:animEffect transition="in" filter="fade">
                                      <p:cBhvr>
                                        <p:cTn id="82" dur="500"/>
                                        <p:tgtEl>
                                          <p:spTgt spid="7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xEl>
                                              <p:pRg st="2" end="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childTnLst>
        </p:cTn>
      </p:par>
    </p:tnLst>
    <p:bldLst>
      <p:bldP spid="64" grpId="0" animBg="1"/>
      <p:bldP spid="64" grpId="1" animBg="1"/>
      <p:bldP spid="68" grpId="0" animBg="1"/>
      <p:bldP spid="68" grpId="1" animBg="1"/>
      <p:bldP spid="70" grpId="0" animBg="1"/>
      <p:bldP spid="70" grpId="1" animBg="1"/>
      <p:bldP spid="72" grpId="0" animBg="1"/>
      <p:bldP spid="72" grpId="1" animBg="1"/>
      <p:bldP spid="74" grpId="0" animBg="1"/>
      <p:bldP spid="74" grpId="1" animBg="1"/>
      <p:bldP spid="76" grpId="0" animBg="1"/>
      <p:bldP spid="76" grpId="1" animBg="1"/>
      <p:bldP spid="85" grpId="0" animBg="1"/>
      <p:bldP spid="85" grpId="1" animBg="1"/>
      <p:bldP spid="8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7" name="Rechteck 16"/>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feil nach rechts 17">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1"/>
          <p:cNvSpPr/>
          <p:nvPr/>
        </p:nvSpPr>
        <p:spPr bwMode="auto">
          <a:xfrm>
            <a:off x="845680"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6" name="Textfeld 15"/>
          <p:cNvSpPr txBox="1"/>
          <p:nvPr/>
        </p:nvSpPr>
        <p:spPr bwMode="auto">
          <a:xfrm>
            <a:off x="1361893" y="1834666"/>
            <a:ext cx="1610139" cy="338554"/>
          </a:xfrm>
          <a:prstGeom prst="rect">
            <a:avLst/>
          </a:prstGeom>
          <a:noFill/>
        </p:spPr>
        <p:txBody>
          <a:bodyPr wrap="square" rtlCol="0">
            <a:spAutoFit/>
          </a:bodyPr>
          <a:lstStyle/>
          <a:p>
            <a:pPr>
              <a:defRPr/>
            </a:pPr>
            <a:r>
              <a:rPr lang="en-GB" sz="1600"/>
              <a:t>Stativ</a:t>
            </a:r>
          </a:p>
        </p:txBody>
      </p:sp>
      <p:sp>
        <p:nvSpPr>
          <p:cNvPr id="21" name="Textfeld 20"/>
          <p:cNvSpPr txBox="1"/>
          <p:nvPr/>
        </p:nvSpPr>
        <p:spPr bwMode="auto">
          <a:xfrm>
            <a:off x="845680" y="1213284"/>
            <a:ext cx="1610139" cy="461665"/>
          </a:xfrm>
          <a:prstGeom prst="rect">
            <a:avLst/>
          </a:prstGeom>
          <a:noFill/>
        </p:spPr>
        <p:txBody>
          <a:bodyPr wrap="square" rtlCol="0">
            <a:spAutoFit/>
          </a:bodyPr>
          <a:lstStyle/>
          <a:p>
            <a:pPr>
              <a:defRPr/>
            </a:pPr>
            <a:r>
              <a:rPr lang="en-GB" sz="2400"/>
              <a:t>Materialien</a:t>
            </a:r>
          </a:p>
        </p:txBody>
      </p:sp>
      <p:sp>
        <p:nvSpPr>
          <p:cNvPr id="23" name="Textfeld 22"/>
          <p:cNvSpPr txBox="1"/>
          <p:nvPr/>
        </p:nvSpPr>
        <p:spPr bwMode="auto">
          <a:xfrm>
            <a:off x="8283239" y="1213200"/>
            <a:ext cx="2011384" cy="461665"/>
          </a:xfrm>
          <a:prstGeom prst="rect">
            <a:avLst/>
          </a:prstGeom>
          <a:noFill/>
        </p:spPr>
        <p:txBody>
          <a:bodyPr wrap="square" rtlCol="0">
            <a:spAutoFit/>
          </a:bodyPr>
          <a:lstStyle/>
          <a:p>
            <a:pPr>
              <a:defRPr/>
            </a:pPr>
            <a:r>
              <a:rPr lang="en-GB" sz="2400"/>
              <a:t>Chemikalien</a:t>
            </a:r>
          </a:p>
        </p:txBody>
      </p:sp>
      <p:sp>
        <p:nvSpPr>
          <p:cNvPr id="28" name="2"/>
          <p:cNvSpPr/>
          <p:nvPr/>
        </p:nvSpPr>
        <p:spPr bwMode="auto">
          <a:xfrm>
            <a:off x="845680"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9" name="Textfeld 28"/>
          <p:cNvSpPr txBox="1"/>
          <p:nvPr/>
        </p:nvSpPr>
        <p:spPr bwMode="auto">
          <a:xfrm>
            <a:off x="1361893" y="2333215"/>
            <a:ext cx="1159806" cy="338554"/>
          </a:xfrm>
          <a:prstGeom prst="rect">
            <a:avLst/>
          </a:prstGeom>
          <a:noFill/>
        </p:spPr>
        <p:txBody>
          <a:bodyPr wrap="square" rtlCol="0">
            <a:spAutoFit/>
          </a:bodyPr>
          <a:lstStyle/>
          <a:p>
            <a:pPr>
              <a:defRPr/>
            </a:pPr>
            <a:r>
              <a:rPr lang="en-GB" sz="1600"/>
              <a:t>Klemmen</a:t>
            </a:r>
          </a:p>
        </p:txBody>
      </p:sp>
      <p:sp>
        <p:nvSpPr>
          <p:cNvPr id="30" name="3"/>
          <p:cNvSpPr/>
          <p:nvPr/>
        </p:nvSpPr>
        <p:spPr bwMode="auto">
          <a:xfrm>
            <a:off x="2905304" y="191036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1" name="Textfeld 30"/>
          <p:cNvSpPr txBox="1"/>
          <p:nvPr/>
        </p:nvSpPr>
        <p:spPr bwMode="auto">
          <a:xfrm>
            <a:off x="3421517" y="1833694"/>
            <a:ext cx="904482" cy="338554"/>
          </a:xfrm>
          <a:prstGeom prst="rect">
            <a:avLst/>
          </a:prstGeom>
          <a:noFill/>
        </p:spPr>
        <p:txBody>
          <a:bodyPr wrap="square" rtlCol="0">
            <a:spAutoFit/>
          </a:bodyPr>
          <a:lstStyle/>
          <a:p>
            <a:pPr>
              <a:defRPr/>
            </a:pPr>
            <a:r>
              <a:rPr lang="en-GB" sz="1600"/>
              <a:t>Brenner</a:t>
            </a:r>
            <a:endParaRPr/>
          </a:p>
        </p:txBody>
      </p:sp>
      <p:sp>
        <p:nvSpPr>
          <p:cNvPr id="32" name="4"/>
          <p:cNvSpPr/>
          <p:nvPr/>
        </p:nvSpPr>
        <p:spPr bwMode="auto">
          <a:xfrm>
            <a:off x="2905304" y="2408910"/>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3" name="Textfeld 32"/>
          <p:cNvSpPr txBox="1"/>
          <p:nvPr/>
        </p:nvSpPr>
        <p:spPr bwMode="auto">
          <a:xfrm>
            <a:off x="3421517" y="2332244"/>
            <a:ext cx="1362385" cy="338554"/>
          </a:xfrm>
          <a:prstGeom prst="rect">
            <a:avLst/>
          </a:prstGeom>
          <a:noFill/>
        </p:spPr>
        <p:txBody>
          <a:bodyPr wrap="square" rtlCol="0">
            <a:spAutoFit/>
          </a:bodyPr>
          <a:lstStyle/>
          <a:p>
            <a:pPr>
              <a:defRPr/>
            </a:pPr>
            <a:r>
              <a:rPr lang="en-GB" sz="1600"/>
              <a:t>Amperemeter</a:t>
            </a:r>
            <a:endParaRPr/>
          </a:p>
        </p:txBody>
      </p:sp>
      <p:sp>
        <p:nvSpPr>
          <p:cNvPr id="34" name="5"/>
          <p:cNvSpPr/>
          <p:nvPr/>
        </p:nvSpPr>
        <p:spPr bwMode="auto">
          <a:xfrm>
            <a:off x="2905304" y="2852046"/>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5" name="Textfeld 34"/>
          <p:cNvSpPr txBox="1"/>
          <p:nvPr/>
        </p:nvSpPr>
        <p:spPr bwMode="auto">
          <a:xfrm>
            <a:off x="3421517" y="2775380"/>
            <a:ext cx="1262909" cy="338554"/>
          </a:xfrm>
          <a:prstGeom prst="rect">
            <a:avLst/>
          </a:prstGeom>
          <a:noFill/>
        </p:spPr>
        <p:txBody>
          <a:bodyPr wrap="square" rtlCol="0">
            <a:spAutoFit/>
          </a:bodyPr>
          <a:lstStyle/>
          <a:p>
            <a:pPr>
              <a:defRPr/>
            </a:pPr>
            <a:r>
              <a:rPr lang="en-GB" sz="1600"/>
              <a:t>Netzgerät</a:t>
            </a:r>
          </a:p>
        </p:txBody>
      </p:sp>
      <p:sp>
        <p:nvSpPr>
          <p:cNvPr id="68" name="H4"/>
          <p:cNvSpPr/>
          <p:nvPr/>
        </p:nvSpPr>
        <p:spPr bwMode="auto">
          <a:xfrm>
            <a:off x="2928110" y="2362828"/>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0" name="H3"/>
          <p:cNvSpPr/>
          <p:nvPr/>
        </p:nvSpPr>
        <p:spPr bwMode="auto">
          <a:xfrm>
            <a:off x="2928110" y="185914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2" name="H5"/>
          <p:cNvSpPr/>
          <p:nvPr/>
        </p:nvSpPr>
        <p:spPr bwMode="auto">
          <a:xfrm>
            <a:off x="2929255" y="2804734"/>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4" name="H2"/>
          <p:cNvSpPr/>
          <p:nvPr/>
        </p:nvSpPr>
        <p:spPr bwMode="auto">
          <a:xfrm>
            <a:off x="869631" y="235934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6" name="H1"/>
          <p:cNvSpPr/>
          <p:nvPr/>
        </p:nvSpPr>
        <p:spPr bwMode="auto">
          <a:xfrm>
            <a:off x="869631"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7" name="Textfeld 76"/>
          <p:cNvSpPr txBox="1"/>
          <p:nvPr/>
        </p:nvSpPr>
        <p:spPr bwMode="auto">
          <a:xfrm>
            <a:off x="845679" y="3382595"/>
            <a:ext cx="1855480" cy="461665"/>
          </a:xfrm>
          <a:prstGeom prst="rect">
            <a:avLst/>
          </a:prstGeom>
          <a:noFill/>
        </p:spPr>
        <p:txBody>
          <a:bodyPr wrap="square" rtlCol="0">
            <a:spAutoFit/>
          </a:bodyPr>
          <a:lstStyle/>
          <a:p>
            <a:pPr>
              <a:defRPr/>
            </a:pPr>
            <a:r>
              <a:rPr lang="en-GB" sz="2400"/>
              <a:t>Durchführung</a:t>
            </a:r>
          </a:p>
        </p:txBody>
      </p:sp>
      <p:sp>
        <p:nvSpPr>
          <p:cNvPr id="78" name="Textfeld 77"/>
          <p:cNvSpPr txBox="1"/>
          <p:nvPr/>
        </p:nvSpPr>
        <p:spPr bwMode="auto">
          <a:xfrm>
            <a:off x="845679" y="3956528"/>
            <a:ext cx="6490979" cy="1815882"/>
          </a:xfrm>
          <a:prstGeom prst="rect">
            <a:avLst/>
          </a:prstGeom>
          <a:noFill/>
        </p:spPr>
        <p:txBody>
          <a:bodyPr wrap="square" rtlCol="0">
            <a:spAutoFit/>
          </a:bodyPr>
          <a:lstStyle/>
          <a:p>
            <a:pPr>
              <a:defRPr/>
            </a:pPr>
            <a:r>
              <a:rPr lang="de-DE" sz="1600">
                <a:solidFill>
                  <a:srgbClr val="1D1B11"/>
                </a:solidFill>
                <a:latin typeface="Cambria"/>
                <a:ea typeface="Calibri"/>
                <a:cs typeface="Times New Roman"/>
              </a:rPr>
              <a:t>1. Graphitelektroden kit Klemmen und Stativ über Becherglas platzieren</a:t>
            </a:r>
            <a:endParaRPr/>
          </a:p>
          <a:p>
            <a:pPr>
              <a:defRPr/>
            </a:pPr>
            <a:r>
              <a:rPr lang="de-DE" sz="1600">
                <a:solidFill>
                  <a:srgbClr val="1D1B11"/>
                </a:solidFill>
                <a:latin typeface="Cambria"/>
                <a:ea typeface="Calibri"/>
                <a:cs typeface="Times New Roman"/>
              </a:rPr>
              <a:t>2. Elektroden mit Gleichspannungspolen an Netzgerät verbinden</a:t>
            </a:r>
            <a:endParaRPr/>
          </a:p>
          <a:p>
            <a:pPr>
              <a:defRPr/>
            </a:pPr>
            <a:r>
              <a:rPr lang="de-DE" sz="1600">
                <a:solidFill>
                  <a:srgbClr val="1D1B11"/>
                </a:solidFill>
                <a:latin typeface="Cambria"/>
                <a:ea typeface="Calibri"/>
                <a:cs typeface="Times New Roman"/>
              </a:rPr>
              <a:t>3. Amperemeter und Flügelmotor in Serie schalten (siehe Abbildung)</a:t>
            </a:r>
            <a:endParaRPr/>
          </a:p>
          <a:p>
            <a:pPr>
              <a:defRPr/>
            </a:pPr>
            <a:r>
              <a:rPr lang="de-DE" sz="1600">
                <a:solidFill>
                  <a:srgbClr val="1D1B11"/>
                </a:solidFill>
                <a:latin typeface="Cambria"/>
                <a:ea typeface="Calibri"/>
                <a:cs typeface="Times New Roman"/>
              </a:rPr>
              <a:t>4. Gleichspannug von 4V einstellen</a:t>
            </a:r>
            <a:endParaRPr/>
          </a:p>
          <a:p>
            <a:pPr>
              <a:defRPr/>
            </a:pPr>
            <a:r>
              <a:rPr lang="de-DE" sz="1600">
                <a:solidFill>
                  <a:srgbClr val="1D1B11"/>
                </a:solidFill>
                <a:latin typeface="Cambria"/>
                <a:ea typeface="Calibri"/>
                <a:cs typeface="Times New Roman"/>
              </a:rPr>
              <a:t>5. Becherglas mit demin. Wasser befüllen (Elektroden tauchen ein)</a:t>
            </a:r>
            <a:endParaRPr/>
          </a:p>
          <a:p>
            <a:pPr>
              <a:defRPr/>
            </a:pPr>
            <a:r>
              <a:rPr lang="de-DE" sz="1600">
                <a:solidFill>
                  <a:srgbClr val="1D1B11"/>
                </a:solidFill>
                <a:latin typeface="Cambria"/>
                <a:ea typeface="Calibri"/>
                <a:cs typeface="Times New Roman"/>
              </a:rPr>
              <a:t>6. Gib sukzessiv Salz zu und beobachte Amperemeter und Flügelmotor </a:t>
            </a:r>
            <a:endParaRPr/>
          </a:p>
          <a:p>
            <a:pPr>
              <a:defRPr/>
            </a:pPr>
            <a:r>
              <a:rPr lang="de-DE" sz="1600" b="1">
                <a:solidFill>
                  <a:srgbClr val="1D1B11"/>
                </a:solidFill>
                <a:latin typeface="Cambria"/>
                <a:ea typeface="Calibri"/>
                <a:cs typeface="Times New Roman"/>
              </a:rPr>
              <a:t>Achtung: lass die Spannung nicht zu lange angelegt! Chlorgas!</a:t>
            </a:r>
            <a:endParaRPr/>
          </a:p>
        </p:txBody>
      </p:sp>
      <p:sp>
        <p:nvSpPr>
          <p:cNvPr id="80" name="5"/>
          <p:cNvSpPr/>
          <p:nvPr/>
        </p:nvSpPr>
        <p:spPr bwMode="auto">
          <a:xfrm>
            <a:off x="845680" y="2866223"/>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81" name="Textfeld 80"/>
          <p:cNvSpPr txBox="1"/>
          <p:nvPr/>
        </p:nvSpPr>
        <p:spPr bwMode="auto">
          <a:xfrm>
            <a:off x="1361894" y="2789557"/>
            <a:ext cx="1159806" cy="338554"/>
          </a:xfrm>
          <a:prstGeom prst="rect">
            <a:avLst/>
          </a:prstGeom>
          <a:noFill/>
        </p:spPr>
        <p:txBody>
          <a:bodyPr wrap="square" rtlCol="0">
            <a:spAutoFit/>
          </a:bodyPr>
          <a:lstStyle/>
          <a:p>
            <a:pPr>
              <a:defRPr/>
            </a:pPr>
            <a:r>
              <a:rPr lang="en-GB" sz="1600"/>
              <a:t>Flügelmotor</a:t>
            </a:r>
          </a:p>
        </p:txBody>
      </p:sp>
      <p:sp>
        <p:nvSpPr>
          <p:cNvPr id="85" name="H5"/>
          <p:cNvSpPr/>
          <p:nvPr/>
        </p:nvSpPr>
        <p:spPr bwMode="auto">
          <a:xfrm>
            <a:off x="869631" y="28189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87" name="Button"/>
          <p:cNvSpPr/>
          <p:nvPr/>
        </p:nvSpPr>
        <p:spPr bwMode="auto">
          <a:xfrm>
            <a:off x="7378396" y="3315957"/>
            <a:ext cx="1855480" cy="594939"/>
          </a:xfrm>
          <a:prstGeom prst="roundRect">
            <a:avLst>
              <a:gd name="adj" fmla="val 16667"/>
            </a:avLst>
          </a:prstGeom>
          <a:solidFill>
            <a:srgbClr val="4CE5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a:t>Nächster Schritt</a:t>
            </a:r>
            <a:endParaRPr/>
          </a:p>
        </p:txBody>
      </p:sp>
      <p:sp>
        <p:nvSpPr>
          <p:cNvPr id="9" name="3"/>
          <p:cNvSpPr/>
          <p:nvPr/>
        </p:nvSpPr>
        <p:spPr bwMode="auto">
          <a:xfrm>
            <a:off x="4944394" y="1917394"/>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1" name="Textfeld 10"/>
          <p:cNvSpPr txBox="1"/>
          <p:nvPr/>
        </p:nvSpPr>
        <p:spPr bwMode="auto">
          <a:xfrm>
            <a:off x="5460607" y="1840728"/>
            <a:ext cx="1876051" cy="338554"/>
          </a:xfrm>
          <a:prstGeom prst="rect">
            <a:avLst/>
          </a:prstGeom>
          <a:noFill/>
        </p:spPr>
        <p:txBody>
          <a:bodyPr wrap="square" rtlCol="0">
            <a:spAutoFit/>
          </a:bodyPr>
          <a:lstStyle/>
          <a:p>
            <a:pPr>
              <a:defRPr/>
            </a:pPr>
            <a:r>
              <a:rPr lang="en-GB" sz="1600"/>
              <a:t>2 Graphitelektroden</a:t>
            </a:r>
          </a:p>
        </p:txBody>
      </p:sp>
      <p:sp>
        <p:nvSpPr>
          <p:cNvPr id="15" name="4"/>
          <p:cNvSpPr/>
          <p:nvPr/>
        </p:nvSpPr>
        <p:spPr bwMode="auto">
          <a:xfrm>
            <a:off x="4944394" y="241594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9" name="Textfeld 18"/>
          <p:cNvSpPr txBox="1"/>
          <p:nvPr/>
        </p:nvSpPr>
        <p:spPr bwMode="auto">
          <a:xfrm>
            <a:off x="5460607" y="2339277"/>
            <a:ext cx="1852101" cy="338554"/>
          </a:xfrm>
          <a:prstGeom prst="rect">
            <a:avLst/>
          </a:prstGeom>
          <a:noFill/>
        </p:spPr>
        <p:txBody>
          <a:bodyPr wrap="square" rtlCol="0">
            <a:spAutoFit/>
          </a:bodyPr>
          <a:lstStyle/>
          <a:p>
            <a:pPr>
              <a:defRPr/>
            </a:pPr>
            <a:r>
              <a:rPr lang="en-GB" sz="1600"/>
              <a:t>Becherglas 250mL</a:t>
            </a:r>
            <a:endParaRPr/>
          </a:p>
        </p:txBody>
      </p:sp>
      <p:sp>
        <p:nvSpPr>
          <p:cNvPr id="20" name="5"/>
          <p:cNvSpPr/>
          <p:nvPr/>
        </p:nvSpPr>
        <p:spPr bwMode="auto">
          <a:xfrm>
            <a:off x="4944394" y="2859079"/>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4" name="Textfeld 23"/>
          <p:cNvSpPr txBox="1"/>
          <p:nvPr/>
        </p:nvSpPr>
        <p:spPr bwMode="auto">
          <a:xfrm>
            <a:off x="5460607" y="2782413"/>
            <a:ext cx="1262909" cy="338554"/>
          </a:xfrm>
          <a:prstGeom prst="rect">
            <a:avLst/>
          </a:prstGeom>
          <a:noFill/>
        </p:spPr>
        <p:txBody>
          <a:bodyPr wrap="square" rtlCol="0">
            <a:spAutoFit/>
          </a:bodyPr>
          <a:lstStyle/>
          <a:p>
            <a:pPr>
              <a:defRPr/>
            </a:pPr>
            <a:r>
              <a:rPr lang="en-GB" sz="1600"/>
              <a:t>Kabel</a:t>
            </a:r>
            <a:endParaRPr/>
          </a:p>
        </p:txBody>
      </p:sp>
      <p:sp>
        <p:nvSpPr>
          <p:cNvPr id="25" name="H4"/>
          <p:cNvSpPr/>
          <p:nvPr/>
        </p:nvSpPr>
        <p:spPr bwMode="auto">
          <a:xfrm>
            <a:off x="4967200" y="236986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6" name="H3"/>
          <p:cNvSpPr/>
          <p:nvPr/>
        </p:nvSpPr>
        <p:spPr bwMode="auto">
          <a:xfrm>
            <a:off x="4967200" y="1866174"/>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7" name="H5"/>
          <p:cNvSpPr/>
          <p:nvPr/>
        </p:nvSpPr>
        <p:spPr bwMode="auto">
          <a:xfrm>
            <a:off x="4968345" y="2811767"/>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38" name="3"/>
          <p:cNvSpPr/>
          <p:nvPr/>
        </p:nvSpPr>
        <p:spPr bwMode="auto">
          <a:xfrm>
            <a:off x="8283330" y="1931349"/>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9" name="Textfeld 38"/>
          <p:cNvSpPr txBox="1"/>
          <p:nvPr/>
        </p:nvSpPr>
        <p:spPr bwMode="auto">
          <a:xfrm>
            <a:off x="8799543" y="1854683"/>
            <a:ext cx="1524355" cy="338554"/>
          </a:xfrm>
          <a:prstGeom prst="rect">
            <a:avLst/>
          </a:prstGeom>
          <a:noFill/>
        </p:spPr>
        <p:txBody>
          <a:bodyPr wrap="square" rtlCol="0">
            <a:spAutoFit/>
          </a:bodyPr>
          <a:lstStyle/>
          <a:p>
            <a:pPr>
              <a:defRPr/>
            </a:pPr>
            <a:r>
              <a:rPr lang="en-GB" sz="1600"/>
              <a:t>Demin. Wasser</a:t>
            </a:r>
            <a:endParaRPr/>
          </a:p>
        </p:txBody>
      </p:sp>
      <p:sp>
        <p:nvSpPr>
          <p:cNvPr id="40" name="4"/>
          <p:cNvSpPr/>
          <p:nvPr/>
        </p:nvSpPr>
        <p:spPr bwMode="auto">
          <a:xfrm>
            <a:off x="8283330" y="2429898"/>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41" name="Textfeld 40"/>
          <p:cNvSpPr txBox="1"/>
          <p:nvPr/>
        </p:nvSpPr>
        <p:spPr bwMode="auto">
          <a:xfrm>
            <a:off x="8799543" y="2353232"/>
            <a:ext cx="1362385" cy="338554"/>
          </a:xfrm>
          <a:prstGeom prst="rect">
            <a:avLst/>
          </a:prstGeom>
          <a:noFill/>
        </p:spPr>
        <p:txBody>
          <a:bodyPr wrap="square" rtlCol="0">
            <a:spAutoFit/>
          </a:bodyPr>
          <a:lstStyle/>
          <a:p>
            <a:pPr>
              <a:defRPr/>
            </a:pPr>
            <a:r>
              <a:rPr lang="en-GB" sz="1600"/>
              <a:t>Salz</a:t>
            </a:r>
          </a:p>
        </p:txBody>
      </p:sp>
      <p:sp>
        <p:nvSpPr>
          <p:cNvPr id="44" name="H4"/>
          <p:cNvSpPr/>
          <p:nvPr/>
        </p:nvSpPr>
        <p:spPr bwMode="auto">
          <a:xfrm>
            <a:off x="8306136" y="2383816"/>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5" name="H3"/>
          <p:cNvSpPr/>
          <p:nvPr/>
        </p:nvSpPr>
        <p:spPr bwMode="auto">
          <a:xfrm>
            <a:off x="8306136" y="1880129"/>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7" name="Textfeld 46"/>
          <p:cNvSpPr txBox="1"/>
          <p:nvPr/>
        </p:nvSpPr>
        <p:spPr bwMode="auto">
          <a:xfrm rot="5400000">
            <a:off x="9508477" y="2165667"/>
            <a:ext cx="3651305" cy="1384995"/>
          </a:xfrm>
          <a:prstGeom prst="rect">
            <a:avLst/>
          </a:prstGeom>
          <a:noFill/>
        </p:spPr>
        <p:txBody>
          <a:bodyPr wrap="square">
            <a:spAutoFit/>
          </a:bodyPr>
          <a:lstStyle/>
          <a:p>
            <a:pPr algn="l">
              <a:defRPr/>
            </a:pPr>
            <a:r>
              <a:rPr lang="de-DE" sz="1200" u="sng">
                <a:solidFill>
                  <a:srgbClr val="1D1B11"/>
                </a:solidFill>
                <a:latin typeface="Cambria"/>
                <a:ea typeface="Calibri"/>
                <a:cs typeface="Times New Roman"/>
              </a:rPr>
              <a:t>Das Material „Leitfähigkeitsmessungen in wässrigen </a:t>
            </a:r>
            <a:r>
              <a:rPr lang="de-DE" sz="1200">
                <a:solidFill>
                  <a:srgbClr val="1D1B11"/>
                </a:solidFill>
                <a:latin typeface="Cambria"/>
                <a:ea typeface="Calibri"/>
                <a:cs typeface="Times New Roman"/>
              </a:rPr>
              <a:t>Lösungen“ (</a:t>
            </a:r>
            <a:r>
              <a:rPr lang="de-DE" sz="1200" u="sng">
                <a:solidFill>
                  <a:srgbClr val="1D1B11"/>
                </a:solidFill>
                <a:latin typeface="Cambria"/>
                <a:ea typeface="Calibri"/>
                <a:cs typeface="Times New Roman"/>
                <a:hlinkClick r:id="rId12" tooltip="http://www.unterrichtsmaterialien-chemie.uni-goettingen.de/exp_neu.php?id=1246"/>
              </a:rPr>
              <a:t>http://www.unterrichtsmaterialien-chemie.uni-goettingen.de/exp_neu.php?id=1246</a:t>
            </a:r>
            <a:r>
              <a:rPr lang="de-DE" sz="1200">
                <a:solidFill>
                  <a:srgbClr val="1D1B11"/>
                </a:solidFill>
                <a:latin typeface="Cambria"/>
                <a:ea typeface="Calibri"/>
                <a:cs typeface="Times New Roman"/>
              </a:rPr>
              <a:t>)  wurde von Anna Hille unter der Creative Commons Lizenz CC BY-NC-SA 3.0 Deed (</a:t>
            </a:r>
            <a:r>
              <a:rPr lang="de-DE" sz="1200" u="sng">
                <a:solidFill>
                  <a:srgbClr val="1D1B11"/>
                </a:solidFill>
                <a:latin typeface="Cambria"/>
                <a:ea typeface="Calibri"/>
                <a:cs typeface="Times New Roman"/>
                <a:hlinkClick r:id="rId13" tooltip="https://creativecommons.org/licenses/by-nc-sa/3.0/deed.de"/>
              </a:rPr>
              <a:t>https://creativecommons.org/licenses/by-nc-sa/3.0/deed.de</a:t>
            </a:r>
            <a:r>
              <a:rPr lang="de-DE" sz="1200">
                <a:solidFill>
                  <a:srgbClr val="1D1B11"/>
                </a:solidFill>
                <a:latin typeface="Cambria"/>
                <a:ea typeface="Calibri"/>
                <a:cs typeface="Times New Roman"/>
              </a:rPr>
              <a:t>) veröffentlicht.</a:t>
            </a:r>
            <a:endParaRPr/>
          </a:p>
        </p:txBody>
      </p:sp>
      <p:pic>
        <p:nvPicPr>
          <p:cNvPr id="48" name="Grafik 47"/>
          <p:cNvPicPr>
            <a:picLocks noChangeAspect="1"/>
          </p:cNvPicPr>
          <p:nvPr/>
        </p:nvPicPr>
        <p:blipFill>
          <a:blip r:embed="rId14"/>
          <a:stretch/>
        </p:blipFill>
        <p:spPr bwMode="auto">
          <a:xfrm>
            <a:off x="9250585" y="4922952"/>
            <a:ext cx="2891973" cy="1894408"/>
          </a:xfrm>
          <a:prstGeom prst="rect">
            <a:avLst/>
          </a:prstGeom>
          <a:noFill/>
          <a:ln>
            <a:noFill/>
          </a:ln>
        </p:spPr>
      </p:pic>
      <p:sp>
        <p:nvSpPr>
          <p:cNvPr id="49" name="Textfeld 48"/>
          <p:cNvSpPr txBox="1"/>
          <p:nvPr/>
        </p:nvSpPr>
        <p:spPr bwMode="auto">
          <a:xfrm>
            <a:off x="1361894" y="6071333"/>
            <a:ext cx="6095546" cy="738664"/>
          </a:xfrm>
          <a:prstGeom prst="rect">
            <a:avLst/>
          </a:prstGeom>
          <a:noFill/>
        </p:spPr>
        <p:txBody>
          <a:bodyPr wrap="square" rtlCol="0">
            <a:spAutoFit/>
          </a:bodyPr>
          <a:lstStyle/>
          <a:p>
            <a:pPr>
              <a:defRPr/>
            </a:pPr>
            <a:r>
              <a:rPr lang="de-DE" sz="1400">
                <a:solidFill>
                  <a:srgbClr val="1D1B11"/>
                </a:solidFill>
                <a:latin typeface="Cambria"/>
                <a:ea typeface="Calibri"/>
                <a:cs typeface="Times New Roman"/>
              </a:rPr>
              <a:t>Literatur:	Blume, R., </a:t>
            </a:r>
            <a:r>
              <a:rPr lang="de-DE" sz="1400" u="sng">
                <a:solidFill>
                  <a:srgbClr val="1D1B11"/>
                </a:solidFill>
                <a:latin typeface="Cambria"/>
                <a:ea typeface="Calibri"/>
                <a:cs typeface="Times New Roman"/>
                <a:hlinkClick r:id="rId15" tooltip="http://www.chemieunterricht.de/dc2/echemie/leitf2v.htm"/>
              </a:rPr>
              <a:t>http://www.chemieunterricht.de/dc2/echemie/leitf2v.htm</a:t>
            </a:r>
            <a:r>
              <a:rPr lang="de-DE" sz="1400">
                <a:solidFill>
                  <a:srgbClr val="1D1B11"/>
                </a:solidFill>
                <a:latin typeface="Cambria"/>
                <a:ea typeface="Calibri"/>
                <a:cs typeface="Times New Roman"/>
              </a:rPr>
              <a:t> (Zuletzt abgerufen am 03.08.2013)</a:t>
            </a:r>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7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2" restart="whenNotActive" fill="hold" evtFilter="cancelBubble" nodeType="interactiveSeq">
                <p:stCondLst>
                  <p:cond evt="onClick" delay="0">
                    <p:tgtEl>
                      <p:spTgt spid="7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7" restart="whenNotActive" fill="hold" evtFilter="cancelBubble" nodeType="interactiveSeq">
                <p:stCondLst>
                  <p:cond evt="onClick" delay="0">
                    <p:tgtEl>
                      <p:spTgt spid="7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6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7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2" restart="whenNotActive" fill="hold" evtFilter="cancelBubble" nodeType="interactiveSeq">
                <p:stCondLst>
                  <p:cond evt="onClick" delay="0">
                    <p:tgtEl>
                      <p:spTgt spid="8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57" restart="whenNotActive" fill="hold" evtFilter="cancelBubble" nodeType="interactiveSeq">
                <p:stCondLst>
                  <p:cond evt="onClick" delay="0">
                    <p:tgtEl>
                      <p:spTgt spid="85"/>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62" restart="whenNotActive" fill="hold" evtFilter="cancelBubble" nodeType="interactiveSeq">
                <p:stCondLst>
                  <p:cond evt="onClick" delay="0">
                    <p:tgtEl>
                      <p:spTgt spid="87"/>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8">
                                            <p:txEl>
                                              <p:pRg st="0" end="0"/>
                                            </p:txEl>
                                          </p:spTgt>
                                        </p:tgtEl>
                                        <p:attrNameLst>
                                          <p:attrName>style.visibility</p:attrName>
                                        </p:attrNameLst>
                                      </p:cBhvr>
                                      <p:to>
                                        <p:strVal val="visible"/>
                                      </p:to>
                                    </p:set>
                                    <p:animEffect transition="in" filter="fade">
                                      <p:cBhvr>
                                        <p:cTn id="67" dur="500"/>
                                        <p:tgtEl>
                                          <p:spTgt spid="7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8">
                                            <p:txEl>
                                              <p:pRg st="1" end="1"/>
                                            </p:txEl>
                                          </p:spTgt>
                                        </p:tgtEl>
                                        <p:attrNameLst>
                                          <p:attrName>style.visibility</p:attrName>
                                        </p:attrNameLst>
                                      </p:cBhvr>
                                      <p:to>
                                        <p:strVal val="visible"/>
                                      </p:to>
                                    </p:set>
                                    <p:animEffect transition="in" filter="fade">
                                      <p:cBhvr>
                                        <p:cTn id="72" dur="500"/>
                                        <p:tgtEl>
                                          <p:spTgt spid="78">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8">
                                            <p:txEl>
                                              <p:pRg st="5" end="5"/>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26"/>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06" restart="whenNotActive" fill="hold" evtFilter="cancelBubble" nodeType="interactiveSeq">
                <p:stCondLst>
                  <p:cond evt="onClick" delay="0">
                    <p:tgtEl>
                      <p:spTgt spid="25"/>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1" restart="whenNotActive" fill="hold" evtFilter="cancelBubble" nodeType="interactiveSeq">
                <p:stCondLst>
                  <p:cond evt="onClick" delay="0">
                    <p:tgtEl>
                      <p:spTgt spid="20"/>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p:stCondLst>
                        <p:cond delay="0"/>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1" restart="whenNotActive" fill="hold" evtFilter="cancelBubble" nodeType="interactiveSeq">
                <p:stCondLst>
                  <p:cond evt="onClick" delay="0">
                    <p:tgtEl>
                      <p:spTgt spid="38"/>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26" restart="whenNotActive" fill="hold" evtFilter="cancelBubble" nodeType="interactiveSeq">
                <p:stCondLst>
                  <p:cond evt="onClick" delay="0">
                    <p:tgtEl>
                      <p:spTgt spid="45"/>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1" restart="whenNotActive" fill="hold" evtFilter="cancelBubble" nodeType="interactiveSeq">
                <p:stCondLst>
                  <p:cond evt="onClick" delay="0">
                    <p:tgtEl>
                      <p:spTgt spid="40"/>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136" restart="whenNotActive" fill="hold" evtFilter="cancelBubble" nodeType="interactiveSeq">
                <p:stCondLst>
                  <p:cond evt="onClick" delay="0">
                    <p:tgtEl>
                      <p:spTgt spid="44"/>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68" grpId="0" animBg="1"/>
      <p:bldP spid="68" grpId="1" animBg="1"/>
      <p:bldP spid="70" grpId="0" animBg="1"/>
      <p:bldP spid="70" grpId="1" animBg="1"/>
      <p:bldP spid="72" grpId="0" animBg="1"/>
      <p:bldP spid="72" grpId="1" animBg="1"/>
      <p:bldP spid="74" grpId="0" animBg="1"/>
      <p:bldP spid="74" grpId="1" animBg="1"/>
      <p:bldP spid="76" grpId="0" animBg="1"/>
      <p:bldP spid="76" grpId="1" animBg="1"/>
      <p:bldP spid="85" grpId="0" animBg="1"/>
      <p:bldP spid="85" grpId="1" animBg="1"/>
      <p:bldP spid="25" grpId="0" animBg="1"/>
      <p:bldP spid="25" grpId="1" animBg="1"/>
      <p:bldP spid="26" grpId="0" animBg="1"/>
      <p:bldP spid="26" grpId="1" animBg="1"/>
      <p:bldP spid="27" grpId="0" animBg="1"/>
      <p:bldP spid="27" grpId="1" animBg="1"/>
      <p:bldP spid="44" grpId="0" animBg="1"/>
      <p:bldP spid="44" grpId="1" animBg="1"/>
      <p:bldP spid="45" grpId="0" animBg="1"/>
      <p:bldP spid="45"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7" name="Rechteck 16"/>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feil nach rechts 17">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1"/>
          <p:cNvSpPr/>
          <p:nvPr/>
        </p:nvSpPr>
        <p:spPr bwMode="auto">
          <a:xfrm>
            <a:off x="845680"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6" name="Textfeld 15"/>
          <p:cNvSpPr txBox="1"/>
          <p:nvPr/>
        </p:nvSpPr>
        <p:spPr bwMode="auto">
          <a:xfrm>
            <a:off x="1361893" y="1834666"/>
            <a:ext cx="2401215" cy="369332"/>
          </a:xfrm>
          <a:prstGeom prst="rect">
            <a:avLst/>
          </a:prstGeom>
          <a:noFill/>
        </p:spPr>
        <p:txBody>
          <a:bodyPr wrap="square" rtlCol="0">
            <a:spAutoFit/>
          </a:bodyPr>
          <a:lstStyle/>
          <a:p>
            <a:pPr>
              <a:defRPr/>
            </a:pPr>
            <a:r>
              <a:rPr lang="en-GB"/>
              <a:t>Kleiner Hammer</a:t>
            </a:r>
            <a:endParaRPr/>
          </a:p>
        </p:txBody>
      </p:sp>
      <p:sp>
        <p:nvSpPr>
          <p:cNvPr id="21" name="Textfeld 20"/>
          <p:cNvSpPr txBox="1"/>
          <p:nvPr/>
        </p:nvSpPr>
        <p:spPr bwMode="auto">
          <a:xfrm>
            <a:off x="845680" y="1213284"/>
            <a:ext cx="1610139" cy="461665"/>
          </a:xfrm>
          <a:prstGeom prst="rect">
            <a:avLst/>
          </a:prstGeom>
          <a:noFill/>
        </p:spPr>
        <p:txBody>
          <a:bodyPr wrap="square" rtlCol="0">
            <a:spAutoFit/>
          </a:bodyPr>
          <a:lstStyle/>
          <a:p>
            <a:pPr>
              <a:defRPr/>
            </a:pPr>
            <a:r>
              <a:rPr lang="en-GB" sz="2400"/>
              <a:t>Materialien</a:t>
            </a:r>
          </a:p>
        </p:txBody>
      </p:sp>
      <p:sp>
        <p:nvSpPr>
          <p:cNvPr id="23" name="Textfeld 22"/>
          <p:cNvSpPr txBox="1"/>
          <p:nvPr/>
        </p:nvSpPr>
        <p:spPr bwMode="auto">
          <a:xfrm>
            <a:off x="7219135" y="1213200"/>
            <a:ext cx="2011384" cy="461665"/>
          </a:xfrm>
          <a:prstGeom prst="rect">
            <a:avLst/>
          </a:prstGeom>
          <a:noFill/>
        </p:spPr>
        <p:txBody>
          <a:bodyPr wrap="square" rtlCol="0">
            <a:spAutoFit/>
          </a:bodyPr>
          <a:lstStyle/>
          <a:p>
            <a:pPr>
              <a:defRPr/>
            </a:pPr>
            <a:r>
              <a:rPr lang="en-GB" sz="2400"/>
              <a:t>Chemikalien</a:t>
            </a:r>
          </a:p>
        </p:txBody>
      </p:sp>
      <p:sp>
        <p:nvSpPr>
          <p:cNvPr id="28" name="2"/>
          <p:cNvSpPr/>
          <p:nvPr/>
        </p:nvSpPr>
        <p:spPr bwMode="auto">
          <a:xfrm>
            <a:off x="845680"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9" name="Textfeld 28"/>
          <p:cNvSpPr txBox="1"/>
          <p:nvPr/>
        </p:nvSpPr>
        <p:spPr bwMode="auto">
          <a:xfrm>
            <a:off x="1361893" y="2333215"/>
            <a:ext cx="1776809" cy="369332"/>
          </a:xfrm>
          <a:prstGeom prst="rect">
            <a:avLst/>
          </a:prstGeom>
          <a:noFill/>
        </p:spPr>
        <p:txBody>
          <a:bodyPr wrap="square" rtlCol="0">
            <a:spAutoFit/>
          </a:bodyPr>
          <a:lstStyle/>
          <a:p>
            <a:pPr>
              <a:defRPr/>
            </a:pPr>
            <a:r>
              <a:rPr lang="en-GB"/>
              <a:t>Feste Unterlage</a:t>
            </a:r>
          </a:p>
        </p:txBody>
      </p:sp>
      <p:sp>
        <p:nvSpPr>
          <p:cNvPr id="30" name="3"/>
          <p:cNvSpPr/>
          <p:nvPr/>
        </p:nvSpPr>
        <p:spPr bwMode="auto">
          <a:xfrm>
            <a:off x="3518749" y="1909085"/>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1" name="Textfeld 30"/>
          <p:cNvSpPr txBox="1"/>
          <p:nvPr/>
        </p:nvSpPr>
        <p:spPr bwMode="auto">
          <a:xfrm>
            <a:off x="4034962" y="1832419"/>
            <a:ext cx="1725758" cy="369332"/>
          </a:xfrm>
          <a:prstGeom prst="rect">
            <a:avLst/>
          </a:prstGeom>
          <a:noFill/>
        </p:spPr>
        <p:txBody>
          <a:bodyPr wrap="square" rtlCol="0">
            <a:spAutoFit/>
          </a:bodyPr>
          <a:lstStyle/>
          <a:p>
            <a:pPr>
              <a:defRPr/>
            </a:pPr>
            <a:r>
              <a:rPr lang="en-GB"/>
              <a:t>Lupe (Mikroskop)</a:t>
            </a:r>
            <a:endParaRPr/>
          </a:p>
        </p:txBody>
      </p:sp>
      <p:sp>
        <p:nvSpPr>
          <p:cNvPr id="34" name="5"/>
          <p:cNvSpPr/>
          <p:nvPr/>
        </p:nvSpPr>
        <p:spPr bwMode="auto">
          <a:xfrm>
            <a:off x="7219135"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5" name="Textfeld 34"/>
          <p:cNvSpPr txBox="1"/>
          <p:nvPr/>
        </p:nvSpPr>
        <p:spPr bwMode="auto">
          <a:xfrm>
            <a:off x="7735349" y="1834666"/>
            <a:ext cx="2070032" cy="369332"/>
          </a:xfrm>
          <a:prstGeom prst="rect">
            <a:avLst/>
          </a:prstGeom>
          <a:noFill/>
        </p:spPr>
        <p:txBody>
          <a:bodyPr wrap="square" rtlCol="0">
            <a:spAutoFit/>
          </a:bodyPr>
          <a:lstStyle/>
          <a:p>
            <a:pPr>
              <a:defRPr/>
            </a:pPr>
            <a:r>
              <a:rPr lang="en-GB"/>
              <a:t>Große Salzkristalle</a:t>
            </a:r>
          </a:p>
        </p:txBody>
      </p:sp>
      <p:sp>
        <p:nvSpPr>
          <p:cNvPr id="36" name="6"/>
          <p:cNvSpPr/>
          <p:nvPr/>
        </p:nvSpPr>
        <p:spPr bwMode="auto">
          <a:xfrm>
            <a:off x="7219135" y="2415106"/>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7" name="Textfeld 36"/>
          <p:cNvSpPr txBox="1"/>
          <p:nvPr/>
        </p:nvSpPr>
        <p:spPr bwMode="auto">
          <a:xfrm>
            <a:off x="7735349" y="2333215"/>
            <a:ext cx="1610139" cy="369332"/>
          </a:xfrm>
          <a:prstGeom prst="rect">
            <a:avLst/>
          </a:prstGeom>
          <a:noFill/>
        </p:spPr>
        <p:txBody>
          <a:bodyPr wrap="square" rtlCol="0">
            <a:spAutoFit/>
          </a:bodyPr>
          <a:lstStyle/>
          <a:p>
            <a:pPr>
              <a:defRPr/>
            </a:pPr>
            <a:r>
              <a:rPr lang="en-GB"/>
              <a:t>Metallblech</a:t>
            </a:r>
          </a:p>
        </p:txBody>
      </p:sp>
      <p:sp>
        <p:nvSpPr>
          <p:cNvPr id="64" name="H6"/>
          <p:cNvSpPr/>
          <p:nvPr/>
        </p:nvSpPr>
        <p:spPr bwMode="auto">
          <a:xfrm>
            <a:off x="7243087" y="2364565"/>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0" name="H3"/>
          <p:cNvSpPr/>
          <p:nvPr/>
        </p:nvSpPr>
        <p:spPr bwMode="auto">
          <a:xfrm>
            <a:off x="3541555" y="1857865"/>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2" name="H5"/>
          <p:cNvSpPr/>
          <p:nvPr/>
        </p:nvSpPr>
        <p:spPr bwMode="auto">
          <a:xfrm>
            <a:off x="7243087" y="186402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4" name="H2"/>
          <p:cNvSpPr/>
          <p:nvPr/>
        </p:nvSpPr>
        <p:spPr bwMode="auto">
          <a:xfrm>
            <a:off x="869631" y="235934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6" name="H1"/>
          <p:cNvSpPr/>
          <p:nvPr/>
        </p:nvSpPr>
        <p:spPr bwMode="auto">
          <a:xfrm>
            <a:off x="869631"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7" name="Textfeld 76"/>
          <p:cNvSpPr txBox="1"/>
          <p:nvPr/>
        </p:nvSpPr>
        <p:spPr bwMode="auto">
          <a:xfrm>
            <a:off x="845679" y="3435337"/>
            <a:ext cx="1855480" cy="461665"/>
          </a:xfrm>
          <a:prstGeom prst="rect">
            <a:avLst/>
          </a:prstGeom>
          <a:noFill/>
        </p:spPr>
        <p:txBody>
          <a:bodyPr wrap="square" rtlCol="0">
            <a:spAutoFit/>
          </a:bodyPr>
          <a:lstStyle/>
          <a:p>
            <a:pPr>
              <a:defRPr/>
            </a:pPr>
            <a:r>
              <a:rPr lang="en-GB" sz="2400"/>
              <a:t>Durchführung</a:t>
            </a:r>
          </a:p>
        </p:txBody>
      </p:sp>
      <p:sp>
        <p:nvSpPr>
          <p:cNvPr id="78" name="Textfeld 77"/>
          <p:cNvSpPr txBox="1"/>
          <p:nvPr/>
        </p:nvSpPr>
        <p:spPr bwMode="auto">
          <a:xfrm>
            <a:off x="845679" y="4009270"/>
            <a:ext cx="7831185" cy="1200329"/>
          </a:xfrm>
          <a:prstGeom prst="rect">
            <a:avLst/>
          </a:prstGeom>
          <a:noFill/>
        </p:spPr>
        <p:txBody>
          <a:bodyPr wrap="square" rtlCol="0">
            <a:spAutoFit/>
          </a:bodyPr>
          <a:lstStyle/>
          <a:p>
            <a:pPr>
              <a:defRPr/>
            </a:pPr>
            <a:r>
              <a:rPr lang="de-DE" sz="1800">
                <a:solidFill>
                  <a:srgbClr val="1D1B11"/>
                </a:solidFill>
                <a:latin typeface="Cambria"/>
                <a:ea typeface="Calibri"/>
                <a:cs typeface="Times New Roman"/>
              </a:rPr>
              <a:t>1. Kristall vorsichtig mit Hammer zerschlagen</a:t>
            </a:r>
            <a:endParaRPr/>
          </a:p>
          <a:p>
            <a:pPr>
              <a:defRPr/>
            </a:pPr>
            <a:r>
              <a:rPr lang="de-DE" sz="1800">
                <a:solidFill>
                  <a:srgbClr val="1D1B11"/>
                </a:solidFill>
                <a:latin typeface="Cambria"/>
                <a:ea typeface="Calibri"/>
                <a:cs typeface="Times New Roman"/>
              </a:rPr>
              <a:t>2. Entstandene Fragmente werden weiter zerschlagen</a:t>
            </a:r>
            <a:endParaRPr/>
          </a:p>
          <a:p>
            <a:pPr>
              <a:defRPr/>
            </a:pPr>
            <a:r>
              <a:rPr lang="de-DE">
                <a:solidFill>
                  <a:srgbClr val="1D1B11"/>
                </a:solidFill>
                <a:latin typeface="Cambria"/>
                <a:ea typeface="Calibri"/>
                <a:cs typeface="Times New Roman"/>
              </a:rPr>
              <a:t>3. Analoges Vorgehen mit Metall</a:t>
            </a:r>
            <a:endParaRPr/>
          </a:p>
          <a:p>
            <a:pPr>
              <a:defRPr/>
            </a:pPr>
            <a:r>
              <a:rPr lang="de-DE">
                <a:solidFill>
                  <a:srgbClr val="1D1B11"/>
                </a:solidFill>
                <a:latin typeface="Cambria"/>
                <a:ea typeface="Calibri"/>
                <a:cs typeface="Times New Roman"/>
              </a:rPr>
              <a:t>4. Betrachte die Fragmente mit Lupe oder unterm Mikroskop (Pulver)</a:t>
            </a:r>
            <a:endParaRPr/>
          </a:p>
        </p:txBody>
      </p:sp>
      <p:sp>
        <p:nvSpPr>
          <p:cNvPr id="87" name="Button"/>
          <p:cNvSpPr/>
          <p:nvPr/>
        </p:nvSpPr>
        <p:spPr bwMode="auto">
          <a:xfrm>
            <a:off x="6940804" y="3550821"/>
            <a:ext cx="1855480" cy="594939"/>
          </a:xfrm>
          <a:prstGeom prst="roundRect">
            <a:avLst>
              <a:gd name="adj" fmla="val 16667"/>
            </a:avLst>
          </a:prstGeom>
          <a:solidFill>
            <a:srgbClr val="4CE5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a:t>Nächster Schritt</a:t>
            </a:r>
            <a:endParaRPr/>
          </a:p>
        </p:txBody>
      </p:sp>
      <p:sp>
        <p:nvSpPr>
          <p:cNvPr id="9" name="Textfeld 8"/>
          <p:cNvSpPr txBox="1"/>
          <p:nvPr/>
        </p:nvSpPr>
        <p:spPr bwMode="auto">
          <a:xfrm rot="5400000">
            <a:off x="8492571" y="3185648"/>
            <a:ext cx="5612001" cy="1443086"/>
          </a:xfrm>
          <a:prstGeom prst="rect">
            <a:avLst/>
          </a:prstGeom>
          <a:noFill/>
        </p:spPr>
        <p:txBody>
          <a:bodyPr wrap="square">
            <a:spAutoFit/>
          </a:bodyPr>
          <a:lstStyle/>
          <a:p>
            <a:pPr algn="l">
              <a:lnSpc>
                <a:spcPct val="150000"/>
              </a:lnSpc>
              <a:tabLst>
                <a:tab pos="2971800" algn="ctr"/>
                <a:tab pos="5943600" algn="r"/>
              </a:tabLst>
              <a:defRPr/>
            </a:pPr>
            <a:r>
              <a:rPr lang="de-DE" sz="1200" u="sng">
                <a:solidFill>
                  <a:srgbClr val="1D1B11"/>
                </a:solidFill>
                <a:latin typeface="Cambria"/>
                <a:ea typeface="Calibri"/>
                <a:cs typeface="Times New Roman"/>
              </a:rPr>
              <a:t>Das Material „Sprödigkeit von Salzen und Metallen</a:t>
            </a:r>
            <a:r>
              <a:rPr lang="de-DE" sz="1200">
                <a:solidFill>
                  <a:srgbClr val="1D1B11"/>
                </a:solidFill>
                <a:latin typeface="Cambria"/>
                <a:ea typeface="Calibri"/>
                <a:cs typeface="Times New Roman"/>
              </a:rPr>
              <a:t>“ wurde von Carolin Flerlage in Anlehnung </a:t>
            </a:r>
            <a:r>
              <a:rPr lang="de-DE" sz="1200" u="sng">
                <a:solidFill>
                  <a:srgbClr val="1D1B11"/>
                </a:solidFill>
                <a:latin typeface="Cambria"/>
                <a:ea typeface="Calibri"/>
                <a:cs typeface="Times New Roman"/>
                <a:hlinkClick r:id="rId12" tooltip="https://lehrerfortbildung-bw.de/u_matnatech/chemie/bs/6bg/6bg1/lpe_6_ionen_und_salze/eigenschaften_von_salzen/3_sproedigkeit.html"/>
              </a:rPr>
              <a:t>https://lehrerfortbildung-bw.de/u_matnatech/chemie/bs/6bg/6bg1/lpe_6_ionen_und_salze/eigenschaften_von_salzen/3_sproedigkeit.html</a:t>
            </a:r>
            <a:r>
              <a:rPr lang="de-DE" sz="1200">
                <a:solidFill>
                  <a:srgbClr val="1D1B11"/>
                </a:solidFill>
                <a:latin typeface="Cambria"/>
                <a:ea typeface="Calibri"/>
                <a:cs typeface="Times New Roman"/>
              </a:rPr>
              <a:t> und </a:t>
            </a:r>
            <a:r>
              <a:rPr lang="de-DE" sz="1200" u="sng">
                <a:solidFill>
                  <a:srgbClr val="1D1B11"/>
                </a:solidFill>
                <a:latin typeface="Cambria"/>
                <a:ea typeface="Calibri"/>
                <a:cs typeface="Times New Roman"/>
                <a:hlinkClick r:id="rId13" tooltip="https://www.chemieunterricht.de/dc2/nacl/salz-v-006.htm"/>
              </a:rPr>
              <a:t>https://www.chemieunterricht.de/dc2/nacl/salz-v-006.htm</a:t>
            </a:r>
            <a:r>
              <a:rPr lang="de-DE" sz="1200">
                <a:solidFill>
                  <a:srgbClr val="1D1B11"/>
                </a:solidFill>
                <a:latin typeface="Cambria"/>
                <a:ea typeface="Calibri"/>
                <a:cs typeface="Times New Roman"/>
              </a:rPr>
              <a:t> erstellt.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7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2" restart="whenNotActive" fill="hold" evtFilter="cancelBubble" nodeType="interactiveSeq">
                <p:stCondLst>
                  <p:cond evt="onClick" delay="0">
                    <p:tgtEl>
                      <p:spTgt spid="7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7" restart="whenNotActive" fill="hold" evtFilter="cancelBubble" nodeType="interactiveSeq">
                <p:stCondLst>
                  <p:cond evt="onClick" delay="0">
                    <p:tgtEl>
                      <p:spTgt spid="7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7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6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2" restart="whenNotActive" fill="hold" evtFilter="cancelBubble" nodeType="interactiveSeq">
                <p:stCondLst>
                  <p:cond evt="onClick" delay="0">
                    <p:tgtEl>
                      <p:spTgt spid="87"/>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8">
                                            <p:txEl>
                                              <p:pRg st="0" end="0"/>
                                            </p:txEl>
                                          </p:spTgt>
                                        </p:tgtEl>
                                        <p:attrNameLst>
                                          <p:attrName>style.visibility</p:attrName>
                                        </p:attrNameLst>
                                      </p:cBhvr>
                                      <p:to>
                                        <p:strVal val="visible"/>
                                      </p:to>
                                    </p:set>
                                    <p:animEffect transition="in" filter="fade">
                                      <p:cBhvr>
                                        <p:cTn id="57" dur="500"/>
                                        <p:tgtEl>
                                          <p:spTgt spid="7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8">
                                            <p:txEl>
                                              <p:pRg st="1" end="1"/>
                                            </p:txEl>
                                          </p:spTgt>
                                        </p:tgtEl>
                                        <p:attrNameLst>
                                          <p:attrName>style.visibility</p:attrName>
                                        </p:attrNameLst>
                                      </p:cBhvr>
                                      <p:to>
                                        <p:strVal val="visible"/>
                                      </p:to>
                                    </p:set>
                                    <p:animEffect transition="in" filter="fade">
                                      <p:cBhvr>
                                        <p:cTn id="62" dur="500"/>
                                        <p:tgtEl>
                                          <p:spTgt spid="7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childTnLst>
        </p:cTn>
      </p:par>
    </p:tnLst>
    <p:bldLst>
      <p:bldP spid="64" grpId="0" animBg="1"/>
      <p:bldP spid="64" grpId="1" animBg="1"/>
      <p:bldP spid="70" grpId="0" animBg="1"/>
      <p:bldP spid="70" grpId="1" animBg="1"/>
      <p:bldP spid="72" grpId="0" animBg="1"/>
      <p:bldP spid="72" grpId="1" animBg="1"/>
      <p:bldP spid="74" grpId="0" animBg="1"/>
      <p:bldP spid="74" grpId="1" animBg="1"/>
      <p:bldP spid="76" grpId="0" animBg="1"/>
      <p:bldP spid="76"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9"/>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0"/>
            <a:srcRect l="25000" t="1621" r="27149" b="86863"/>
            <a:stretch/>
          </p:blipFill>
          <p:spPr bwMode="auto">
            <a:xfrm>
              <a:off x="6837027" y="223657"/>
              <a:ext cx="518266" cy="538709"/>
            </a:xfrm>
            <a:prstGeom prst="rect">
              <a:avLst/>
            </a:prstGeom>
          </p:spPr>
        </p:pic>
      </p:grpSp>
      <p:sp>
        <p:nvSpPr>
          <p:cNvPr id="17" name="Rechteck 16"/>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Pfeil nach rechts 17">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1"/>
          <p:cNvSpPr/>
          <p:nvPr/>
        </p:nvSpPr>
        <p:spPr bwMode="auto">
          <a:xfrm>
            <a:off x="845680"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6" name="Textfeld 15"/>
          <p:cNvSpPr txBox="1"/>
          <p:nvPr/>
        </p:nvSpPr>
        <p:spPr bwMode="auto">
          <a:xfrm>
            <a:off x="1361893" y="1834666"/>
            <a:ext cx="2401215" cy="369332"/>
          </a:xfrm>
          <a:prstGeom prst="rect">
            <a:avLst/>
          </a:prstGeom>
          <a:noFill/>
        </p:spPr>
        <p:txBody>
          <a:bodyPr wrap="square" rtlCol="0">
            <a:spAutoFit/>
          </a:bodyPr>
          <a:lstStyle/>
          <a:p>
            <a:pPr>
              <a:defRPr/>
            </a:pPr>
            <a:r>
              <a:rPr lang="en-GB"/>
              <a:t>Bunsenbrenner</a:t>
            </a:r>
          </a:p>
        </p:txBody>
      </p:sp>
      <p:sp>
        <p:nvSpPr>
          <p:cNvPr id="21" name="Textfeld 20"/>
          <p:cNvSpPr txBox="1"/>
          <p:nvPr/>
        </p:nvSpPr>
        <p:spPr bwMode="auto">
          <a:xfrm>
            <a:off x="845680" y="1213284"/>
            <a:ext cx="1610139" cy="461665"/>
          </a:xfrm>
          <a:prstGeom prst="rect">
            <a:avLst/>
          </a:prstGeom>
          <a:noFill/>
        </p:spPr>
        <p:txBody>
          <a:bodyPr wrap="square" rtlCol="0">
            <a:spAutoFit/>
          </a:bodyPr>
          <a:lstStyle/>
          <a:p>
            <a:pPr>
              <a:defRPr/>
            </a:pPr>
            <a:r>
              <a:rPr lang="en-GB" sz="2400"/>
              <a:t>Materialien</a:t>
            </a:r>
          </a:p>
        </p:txBody>
      </p:sp>
      <p:sp>
        <p:nvSpPr>
          <p:cNvPr id="23" name="Textfeld 22"/>
          <p:cNvSpPr txBox="1"/>
          <p:nvPr/>
        </p:nvSpPr>
        <p:spPr bwMode="auto">
          <a:xfrm>
            <a:off x="8016844" y="1213200"/>
            <a:ext cx="2011384" cy="461665"/>
          </a:xfrm>
          <a:prstGeom prst="rect">
            <a:avLst/>
          </a:prstGeom>
          <a:noFill/>
        </p:spPr>
        <p:txBody>
          <a:bodyPr wrap="square" rtlCol="0">
            <a:spAutoFit/>
          </a:bodyPr>
          <a:lstStyle/>
          <a:p>
            <a:pPr>
              <a:defRPr/>
            </a:pPr>
            <a:r>
              <a:rPr lang="en-GB" sz="2400"/>
              <a:t>Chemikalien</a:t>
            </a:r>
          </a:p>
        </p:txBody>
      </p:sp>
      <p:sp>
        <p:nvSpPr>
          <p:cNvPr id="28" name="2"/>
          <p:cNvSpPr/>
          <p:nvPr/>
        </p:nvSpPr>
        <p:spPr bwMode="auto">
          <a:xfrm>
            <a:off x="845680"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9" name="Textfeld 28"/>
          <p:cNvSpPr txBox="1"/>
          <p:nvPr/>
        </p:nvSpPr>
        <p:spPr bwMode="auto">
          <a:xfrm>
            <a:off x="1361893" y="2333215"/>
            <a:ext cx="1829038" cy="369332"/>
          </a:xfrm>
          <a:prstGeom prst="rect">
            <a:avLst/>
          </a:prstGeom>
          <a:noFill/>
        </p:spPr>
        <p:txBody>
          <a:bodyPr wrap="square" rtlCol="0">
            <a:spAutoFit/>
          </a:bodyPr>
          <a:lstStyle/>
          <a:p>
            <a:pPr>
              <a:defRPr/>
            </a:pPr>
            <a:r>
              <a:rPr lang="en-GB"/>
              <a:t>Magnet</a:t>
            </a:r>
            <a:endParaRPr/>
          </a:p>
        </p:txBody>
      </p:sp>
      <p:sp>
        <p:nvSpPr>
          <p:cNvPr id="30" name="3"/>
          <p:cNvSpPr/>
          <p:nvPr/>
        </p:nvSpPr>
        <p:spPr bwMode="auto">
          <a:xfrm>
            <a:off x="8011340"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1" name="Textfeld 30"/>
          <p:cNvSpPr txBox="1"/>
          <p:nvPr/>
        </p:nvSpPr>
        <p:spPr bwMode="auto">
          <a:xfrm>
            <a:off x="8527553" y="1834666"/>
            <a:ext cx="1610139" cy="369332"/>
          </a:xfrm>
          <a:prstGeom prst="rect">
            <a:avLst/>
          </a:prstGeom>
          <a:noFill/>
        </p:spPr>
        <p:txBody>
          <a:bodyPr wrap="square" rtlCol="0">
            <a:spAutoFit/>
          </a:bodyPr>
          <a:lstStyle/>
          <a:p>
            <a:pPr>
              <a:defRPr/>
            </a:pPr>
            <a:r>
              <a:rPr lang="en-GB"/>
              <a:t>Dest. Wasser</a:t>
            </a:r>
            <a:endParaRPr/>
          </a:p>
        </p:txBody>
      </p:sp>
      <p:sp>
        <p:nvSpPr>
          <p:cNvPr id="32" name="4"/>
          <p:cNvSpPr/>
          <p:nvPr/>
        </p:nvSpPr>
        <p:spPr bwMode="auto">
          <a:xfrm>
            <a:off x="8011340"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3" name="Textfeld 32"/>
          <p:cNvSpPr txBox="1"/>
          <p:nvPr/>
        </p:nvSpPr>
        <p:spPr bwMode="auto">
          <a:xfrm>
            <a:off x="8527553" y="2333215"/>
            <a:ext cx="1610139" cy="369332"/>
          </a:xfrm>
          <a:prstGeom prst="rect">
            <a:avLst/>
          </a:prstGeom>
          <a:noFill/>
        </p:spPr>
        <p:txBody>
          <a:bodyPr wrap="square" rtlCol="0">
            <a:spAutoFit/>
          </a:bodyPr>
          <a:lstStyle/>
          <a:p>
            <a:pPr>
              <a:defRPr/>
            </a:pPr>
            <a:r>
              <a:rPr lang="en-GB"/>
              <a:t>Salz</a:t>
            </a:r>
          </a:p>
        </p:txBody>
      </p:sp>
      <p:sp>
        <p:nvSpPr>
          <p:cNvPr id="34" name="5"/>
          <p:cNvSpPr/>
          <p:nvPr/>
        </p:nvSpPr>
        <p:spPr bwMode="auto">
          <a:xfrm>
            <a:off x="8010195" y="2937225"/>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35" name="Textfeld 34"/>
          <p:cNvSpPr txBox="1"/>
          <p:nvPr/>
        </p:nvSpPr>
        <p:spPr bwMode="auto">
          <a:xfrm>
            <a:off x="8526408" y="2860559"/>
            <a:ext cx="1080000" cy="369332"/>
          </a:xfrm>
          <a:prstGeom prst="rect">
            <a:avLst/>
          </a:prstGeom>
          <a:noFill/>
        </p:spPr>
        <p:txBody>
          <a:bodyPr wrap="square" rtlCol="0">
            <a:spAutoFit/>
          </a:bodyPr>
          <a:lstStyle/>
          <a:p>
            <a:pPr>
              <a:defRPr/>
            </a:pPr>
            <a:r>
              <a:rPr lang="en-GB"/>
              <a:t>Zucker</a:t>
            </a:r>
            <a:endParaRPr/>
          </a:p>
        </p:txBody>
      </p:sp>
      <p:sp>
        <p:nvSpPr>
          <p:cNvPr id="68" name="H4"/>
          <p:cNvSpPr/>
          <p:nvPr/>
        </p:nvSpPr>
        <p:spPr bwMode="auto">
          <a:xfrm>
            <a:off x="8034146" y="2363799"/>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0" name="H3"/>
          <p:cNvSpPr/>
          <p:nvPr/>
        </p:nvSpPr>
        <p:spPr bwMode="auto">
          <a:xfrm>
            <a:off x="8034146"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2" name="H5"/>
          <p:cNvSpPr/>
          <p:nvPr/>
        </p:nvSpPr>
        <p:spPr bwMode="auto">
          <a:xfrm>
            <a:off x="8034146" y="2889913"/>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4" name="H2"/>
          <p:cNvSpPr/>
          <p:nvPr/>
        </p:nvSpPr>
        <p:spPr bwMode="auto">
          <a:xfrm>
            <a:off x="869631" y="235934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6" name="H1"/>
          <p:cNvSpPr/>
          <p:nvPr/>
        </p:nvSpPr>
        <p:spPr bwMode="auto">
          <a:xfrm>
            <a:off x="869631"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7" name="Textfeld 76"/>
          <p:cNvSpPr txBox="1"/>
          <p:nvPr/>
        </p:nvSpPr>
        <p:spPr bwMode="auto">
          <a:xfrm>
            <a:off x="845679" y="3247378"/>
            <a:ext cx="1855480" cy="461665"/>
          </a:xfrm>
          <a:prstGeom prst="rect">
            <a:avLst/>
          </a:prstGeom>
          <a:noFill/>
        </p:spPr>
        <p:txBody>
          <a:bodyPr wrap="square" rtlCol="0">
            <a:spAutoFit/>
          </a:bodyPr>
          <a:lstStyle/>
          <a:p>
            <a:pPr>
              <a:defRPr/>
            </a:pPr>
            <a:r>
              <a:rPr lang="en-GB" sz="2400"/>
              <a:t>Durchführung</a:t>
            </a:r>
          </a:p>
        </p:txBody>
      </p:sp>
      <p:sp>
        <p:nvSpPr>
          <p:cNvPr id="78" name="Textfeld 77"/>
          <p:cNvSpPr txBox="1"/>
          <p:nvPr/>
        </p:nvSpPr>
        <p:spPr bwMode="auto">
          <a:xfrm>
            <a:off x="845679" y="3821311"/>
            <a:ext cx="7831185" cy="923330"/>
          </a:xfrm>
          <a:prstGeom prst="rect">
            <a:avLst/>
          </a:prstGeom>
          <a:noFill/>
        </p:spPr>
        <p:txBody>
          <a:bodyPr wrap="square" rtlCol="0">
            <a:spAutoFit/>
          </a:bodyPr>
          <a:lstStyle/>
          <a:p>
            <a:pPr marL="342900" indent="-342900">
              <a:buAutoNum type="arabicPeriod"/>
              <a:defRPr/>
            </a:pPr>
            <a:r>
              <a:rPr lang="de-DE">
                <a:solidFill>
                  <a:srgbClr val="1D1B11"/>
                </a:solidFill>
                <a:latin typeface="Cambria"/>
                <a:ea typeface="Calibri"/>
                <a:cs typeface="Times New Roman"/>
              </a:rPr>
              <a:t>Teste die in der Tabelle genannten Eigenschaften von Zucker</a:t>
            </a:r>
            <a:endParaRPr/>
          </a:p>
          <a:p>
            <a:pPr marL="342900" indent="-342900">
              <a:buAutoNum type="arabicPeriod"/>
              <a:defRPr/>
            </a:pPr>
            <a:r>
              <a:rPr lang="de-DE" sz="1800">
                <a:solidFill>
                  <a:srgbClr val="1D1B11"/>
                </a:solidFill>
                <a:latin typeface="Cambria"/>
                <a:ea typeface="Calibri"/>
                <a:cs typeface="Times New Roman"/>
              </a:rPr>
              <a:t>Teste die in der Tabelle genannten Eigenschaften von Salz</a:t>
            </a:r>
            <a:endParaRPr/>
          </a:p>
          <a:p>
            <a:pPr marL="342900" indent="-342900">
              <a:buAutoNum type="arabicPeriod"/>
              <a:defRPr/>
            </a:pPr>
            <a:r>
              <a:rPr lang="de-DE">
                <a:solidFill>
                  <a:srgbClr val="1D1B11"/>
                </a:solidFill>
                <a:latin typeface="Cambria"/>
                <a:ea typeface="Calibri"/>
                <a:cs typeface="Times New Roman"/>
              </a:rPr>
              <a:t>Trage deine Beobachtungen in die Tabelle ein</a:t>
            </a:r>
            <a:endParaRPr/>
          </a:p>
        </p:txBody>
      </p:sp>
      <p:sp>
        <p:nvSpPr>
          <p:cNvPr id="87" name="Button"/>
          <p:cNvSpPr/>
          <p:nvPr/>
        </p:nvSpPr>
        <p:spPr bwMode="auto">
          <a:xfrm>
            <a:off x="8016844" y="3876473"/>
            <a:ext cx="1855480" cy="594939"/>
          </a:xfrm>
          <a:prstGeom prst="roundRect">
            <a:avLst>
              <a:gd name="adj" fmla="val 16667"/>
            </a:avLst>
          </a:prstGeom>
          <a:solidFill>
            <a:srgbClr val="4CE5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a:t>Nächster Schritt</a:t>
            </a:r>
            <a:endParaRPr/>
          </a:p>
        </p:txBody>
      </p:sp>
      <p:sp>
        <p:nvSpPr>
          <p:cNvPr id="9" name="1"/>
          <p:cNvSpPr/>
          <p:nvPr/>
        </p:nvSpPr>
        <p:spPr bwMode="auto">
          <a:xfrm>
            <a:off x="3329073"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1" name="Textfeld 10"/>
          <p:cNvSpPr txBox="1"/>
          <p:nvPr/>
        </p:nvSpPr>
        <p:spPr bwMode="auto">
          <a:xfrm>
            <a:off x="3845286" y="1834666"/>
            <a:ext cx="2401215" cy="369332"/>
          </a:xfrm>
          <a:prstGeom prst="rect">
            <a:avLst/>
          </a:prstGeom>
          <a:noFill/>
        </p:spPr>
        <p:txBody>
          <a:bodyPr wrap="square" rtlCol="0">
            <a:spAutoFit/>
          </a:bodyPr>
          <a:lstStyle/>
          <a:p>
            <a:pPr>
              <a:defRPr/>
            </a:pPr>
            <a:r>
              <a:rPr lang="en-GB"/>
              <a:t>6 Reagenzgläser</a:t>
            </a:r>
          </a:p>
        </p:txBody>
      </p:sp>
      <p:sp>
        <p:nvSpPr>
          <p:cNvPr id="15" name="2"/>
          <p:cNvSpPr/>
          <p:nvPr/>
        </p:nvSpPr>
        <p:spPr bwMode="auto">
          <a:xfrm>
            <a:off x="3329073" y="2409881"/>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19" name="Textfeld 18"/>
          <p:cNvSpPr txBox="1"/>
          <p:nvPr/>
        </p:nvSpPr>
        <p:spPr bwMode="auto">
          <a:xfrm>
            <a:off x="3845285" y="2333215"/>
            <a:ext cx="2174923" cy="369332"/>
          </a:xfrm>
          <a:prstGeom prst="rect">
            <a:avLst/>
          </a:prstGeom>
          <a:noFill/>
        </p:spPr>
        <p:txBody>
          <a:bodyPr wrap="square" rtlCol="0">
            <a:spAutoFit/>
          </a:bodyPr>
          <a:lstStyle/>
          <a:p>
            <a:pPr>
              <a:defRPr/>
            </a:pPr>
            <a:r>
              <a:rPr lang="en-GB"/>
              <a:t>Reagenzglasklammer</a:t>
            </a:r>
          </a:p>
        </p:txBody>
      </p:sp>
      <p:sp>
        <p:nvSpPr>
          <p:cNvPr id="20" name="H2"/>
          <p:cNvSpPr/>
          <p:nvPr/>
        </p:nvSpPr>
        <p:spPr bwMode="auto">
          <a:xfrm>
            <a:off x="3353024" y="2359340"/>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4" name="H1"/>
          <p:cNvSpPr/>
          <p:nvPr/>
        </p:nvSpPr>
        <p:spPr bwMode="auto">
          <a:xfrm>
            <a:off x="3353024"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5" name="1"/>
          <p:cNvSpPr/>
          <p:nvPr/>
        </p:nvSpPr>
        <p:spPr bwMode="auto">
          <a:xfrm>
            <a:off x="5980833" y="1911332"/>
            <a:ext cx="216000" cy="216000"/>
          </a:xfrm>
          <a:prstGeom prst="rect">
            <a:avLst/>
          </a:prstGeom>
          <a:solidFill>
            <a:srgbClr val="4CE5B5"/>
          </a:solidFill>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defRPr/>
            </a:pPr>
            <a:endParaRPr lang="en-GB"/>
          </a:p>
        </p:txBody>
      </p:sp>
      <p:sp>
        <p:nvSpPr>
          <p:cNvPr id="26" name="Textfeld 25"/>
          <p:cNvSpPr txBox="1"/>
          <p:nvPr/>
        </p:nvSpPr>
        <p:spPr bwMode="auto">
          <a:xfrm>
            <a:off x="6497046" y="1834666"/>
            <a:ext cx="1080000" cy="369332"/>
          </a:xfrm>
          <a:prstGeom prst="rect">
            <a:avLst/>
          </a:prstGeom>
          <a:noFill/>
        </p:spPr>
        <p:txBody>
          <a:bodyPr wrap="square" rtlCol="0">
            <a:spAutoFit/>
          </a:bodyPr>
          <a:lstStyle/>
          <a:p>
            <a:pPr>
              <a:defRPr/>
            </a:pPr>
            <a:r>
              <a:rPr lang="en-GB"/>
              <a:t>Spatel</a:t>
            </a:r>
          </a:p>
        </p:txBody>
      </p:sp>
      <p:sp>
        <p:nvSpPr>
          <p:cNvPr id="27" name="H1"/>
          <p:cNvSpPr/>
          <p:nvPr/>
        </p:nvSpPr>
        <p:spPr bwMode="auto">
          <a:xfrm>
            <a:off x="6004784" y="1860111"/>
            <a:ext cx="216000" cy="215991"/>
          </a:xfrm>
          <a:custGeom>
            <a:avLst/>
            <a:gdLst>
              <a:gd name="connsiteX0" fmla="*/ 0 w 216000"/>
              <a:gd name="connsiteY0" fmla="*/ 121427 h 215991"/>
              <a:gd name="connsiteX1" fmla="*/ 84134 w 216000"/>
              <a:gd name="connsiteY1" fmla="*/ 215991 h 215991"/>
              <a:gd name="connsiteX2" fmla="*/ 216000 w 216000"/>
              <a:gd name="connsiteY2" fmla="*/ 0 h 215991"/>
            </a:gdLst>
            <a:ahLst/>
            <a:cxnLst>
              <a:cxn ang="0">
                <a:pos x="connsiteX0" y="connsiteY0"/>
              </a:cxn>
              <a:cxn ang="0">
                <a:pos x="connsiteX1" y="connsiteY1"/>
              </a:cxn>
              <a:cxn ang="0">
                <a:pos x="connsiteX2" y="connsiteY2"/>
              </a:cxn>
            </a:cxnLst>
            <a:rect l="l" t="t" r="r" b="b"/>
            <a:pathLst>
              <a:path w="216000" h="215991" extrusionOk="0">
                <a:moveTo>
                  <a:pt x="0" y="121427"/>
                </a:moveTo>
                <a:cubicBezTo>
                  <a:pt x="21155" y="129775"/>
                  <a:pt x="48969" y="168576"/>
                  <a:pt x="84134" y="215991"/>
                </a:cubicBezTo>
                <a:cubicBezTo>
                  <a:pt x="120099" y="124021"/>
                  <a:pt x="204612" y="30816"/>
                  <a:pt x="21600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graphicFrame>
        <p:nvGraphicFramePr>
          <p:cNvPr id="38" name="Tabelle 37"/>
          <p:cNvGraphicFramePr>
            <a:graphicFrameLocks noGrp="1"/>
          </p:cNvGraphicFramePr>
          <p:nvPr/>
        </p:nvGraphicFramePr>
        <p:xfrm>
          <a:off x="1565829" y="4988469"/>
          <a:ext cx="6471720" cy="1707328"/>
        </p:xfrm>
        <a:graphic>
          <a:graphicData uri="http://schemas.openxmlformats.org/drawingml/2006/table">
            <a:tbl>
              <a:tblPr firstRow="1" firstCol="1" bandRow="1">
                <a:tableStyleId>{93296810-A885-4BE3-A3E7-6D5BEEA58F35}</a:tableStyleId>
              </a:tblPr>
              <a:tblGrid>
                <a:gridCol w="2157240">
                  <a:extLst>
                    <a:ext uri="{9D8B030D-6E8A-4147-A177-3AD203B41FA5}">
                      <a16:colId xmlns:a16="http://schemas.microsoft.com/office/drawing/2014/main" val="20000"/>
                    </a:ext>
                  </a:extLst>
                </a:gridCol>
                <a:gridCol w="2157240">
                  <a:extLst>
                    <a:ext uri="{9D8B030D-6E8A-4147-A177-3AD203B41FA5}">
                      <a16:colId xmlns:a16="http://schemas.microsoft.com/office/drawing/2014/main" val="20001"/>
                    </a:ext>
                  </a:extLst>
                </a:gridCol>
                <a:gridCol w="2157240">
                  <a:extLst>
                    <a:ext uri="{9D8B030D-6E8A-4147-A177-3AD203B41FA5}">
                      <a16:colId xmlns:a16="http://schemas.microsoft.com/office/drawing/2014/main" val="20002"/>
                    </a:ext>
                  </a:extLst>
                </a:gridCol>
              </a:tblGrid>
              <a:tr h="0">
                <a:tc>
                  <a:txBody>
                    <a:bodyPr/>
                    <a:lstStyle/>
                    <a:p>
                      <a:pPr algn="just">
                        <a:lnSpc>
                          <a:spcPct val="150000"/>
                        </a:lnSpc>
                        <a:spcAft>
                          <a:spcPts val="1000"/>
                        </a:spcAft>
                        <a:tabLst>
                          <a:tab pos="1260475" algn="l"/>
                        </a:tabLst>
                        <a:defRPr/>
                      </a:pPr>
                      <a:r>
                        <a:rPr lang="de-DE" sz="1200"/>
                        <a:t>Eigenschaften</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r>
                        <a:rPr lang="de-DE" sz="1200"/>
                        <a:t>Kochsalz</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r>
                        <a:rPr lang="de-DE" sz="1200"/>
                        <a:t>Haushaltszucker</a:t>
                      </a:r>
                      <a:endParaRPr lang="de-DE" sz="1200">
                        <a:solidFill>
                          <a:srgbClr val="1D1B11"/>
                        </a:solidFill>
                        <a:latin typeface="Cambria"/>
                        <a:ea typeface="Calibri"/>
                        <a:cs typeface="Times New Roman"/>
                      </a:endParaRPr>
                    </a:p>
                  </a:txBody>
                  <a:tcPr marL="68580" marR="68580" marT="0" marB="0">
                    <a:solidFill>
                      <a:srgbClr val="4CE5B5"/>
                    </a:solidFill>
                  </a:tcPr>
                </a:tc>
                <a:extLst>
                  <a:ext uri="{0D108BD9-81ED-4DB2-BD59-A6C34878D82A}">
                    <a16:rowId xmlns:a16="http://schemas.microsoft.com/office/drawing/2014/main" val="10000"/>
                  </a:ext>
                </a:extLst>
              </a:tr>
              <a:tr h="0">
                <a:tc>
                  <a:txBody>
                    <a:bodyPr/>
                    <a:lstStyle/>
                    <a:p>
                      <a:pPr algn="just">
                        <a:lnSpc>
                          <a:spcPct val="150000"/>
                        </a:lnSpc>
                        <a:spcAft>
                          <a:spcPts val="1000"/>
                        </a:spcAft>
                        <a:tabLst>
                          <a:tab pos="1260475" algn="l"/>
                        </a:tabLst>
                        <a:defRPr/>
                      </a:pPr>
                      <a:r>
                        <a:rPr lang="de-DE" sz="1200"/>
                        <a:t>Aggregatzustand</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extLst>
                  <a:ext uri="{0D108BD9-81ED-4DB2-BD59-A6C34878D82A}">
                    <a16:rowId xmlns:a16="http://schemas.microsoft.com/office/drawing/2014/main" val="10001"/>
                  </a:ext>
                </a:extLst>
              </a:tr>
              <a:tr h="0">
                <a:tc>
                  <a:txBody>
                    <a:bodyPr/>
                    <a:lstStyle/>
                    <a:p>
                      <a:pPr algn="just">
                        <a:lnSpc>
                          <a:spcPct val="150000"/>
                        </a:lnSpc>
                        <a:spcAft>
                          <a:spcPts val="1000"/>
                        </a:spcAft>
                        <a:tabLst>
                          <a:tab pos="1260475" algn="l"/>
                        </a:tabLst>
                        <a:defRPr/>
                      </a:pPr>
                      <a:r>
                        <a:rPr lang="de-DE" sz="1200"/>
                        <a:t>Farbe</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extLst>
                  <a:ext uri="{0D108BD9-81ED-4DB2-BD59-A6C34878D82A}">
                    <a16:rowId xmlns:a16="http://schemas.microsoft.com/office/drawing/2014/main" val="10002"/>
                  </a:ext>
                </a:extLst>
              </a:tr>
              <a:tr h="0">
                <a:tc>
                  <a:txBody>
                    <a:bodyPr/>
                    <a:lstStyle/>
                    <a:p>
                      <a:pPr algn="just">
                        <a:lnSpc>
                          <a:spcPct val="150000"/>
                        </a:lnSpc>
                        <a:spcAft>
                          <a:spcPts val="1000"/>
                        </a:spcAft>
                        <a:tabLst>
                          <a:tab pos="1260475" algn="l"/>
                        </a:tabLst>
                        <a:defRPr/>
                      </a:pPr>
                      <a:r>
                        <a:rPr lang="de-DE" sz="1200"/>
                        <a:t>Geruch</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extLst>
                  <a:ext uri="{0D108BD9-81ED-4DB2-BD59-A6C34878D82A}">
                    <a16:rowId xmlns:a16="http://schemas.microsoft.com/office/drawing/2014/main" val="10003"/>
                  </a:ext>
                </a:extLst>
              </a:tr>
              <a:tr h="0">
                <a:tc>
                  <a:txBody>
                    <a:bodyPr/>
                    <a:lstStyle/>
                    <a:p>
                      <a:pPr algn="just">
                        <a:lnSpc>
                          <a:spcPct val="150000"/>
                        </a:lnSpc>
                        <a:spcAft>
                          <a:spcPts val="1000"/>
                        </a:spcAft>
                        <a:tabLst>
                          <a:tab pos="1260475" algn="l"/>
                        </a:tabLst>
                        <a:defRPr/>
                      </a:pPr>
                      <a:r>
                        <a:rPr lang="de-DE" sz="1200"/>
                        <a:t>Magnetismus</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extLst>
                  <a:ext uri="{0D108BD9-81ED-4DB2-BD59-A6C34878D82A}">
                    <a16:rowId xmlns:a16="http://schemas.microsoft.com/office/drawing/2014/main" val="10004"/>
                  </a:ext>
                </a:extLst>
              </a:tr>
              <a:tr h="0">
                <a:tc>
                  <a:txBody>
                    <a:bodyPr/>
                    <a:lstStyle/>
                    <a:p>
                      <a:pPr algn="just">
                        <a:lnSpc>
                          <a:spcPct val="150000"/>
                        </a:lnSpc>
                        <a:spcAft>
                          <a:spcPts val="1000"/>
                        </a:spcAft>
                        <a:tabLst>
                          <a:tab pos="1260475" algn="l"/>
                        </a:tabLst>
                        <a:defRPr/>
                      </a:pPr>
                      <a:r>
                        <a:rPr lang="de-DE" sz="1200"/>
                        <a:t>Löslichkeit in Wasser</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40000"/>
                      </a:srgbClr>
                    </a:solidFill>
                  </a:tcPr>
                </a:tc>
                <a:extLst>
                  <a:ext uri="{0D108BD9-81ED-4DB2-BD59-A6C34878D82A}">
                    <a16:rowId xmlns:a16="http://schemas.microsoft.com/office/drawing/2014/main" val="10005"/>
                  </a:ext>
                </a:extLst>
              </a:tr>
              <a:tr h="0">
                <a:tc>
                  <a:txBody>
                    <a:bodyPr/>
                    <a:lstStyle/>
                    <a:p>
                      <a:pPr algn="just">
                        <a:lnSpc>
                          <a:spcPct val="150000"/>
                        </a:lnSpc>
                        <a:spcAft>
                          <a:spcPts val="1000"/>
                        </a:spcAft>
                        <a:tabLst>
                          <a:tab pos="1260475" algn="l"/>
                        </a:tabLst>
                        <a:defRPr/>
                      </a:pPr>
                      <a:r>
                        <a:rPr lang="de-DE" sz="1200"/>
                        <a:t>Verhalten beim Erhitzen</a:t>
                      </a:r>
                      <a:endParaRPr lang="de-DE" sz="1200">
                        <a:solidFill>
                          <a:srgbClr val="1D1B11"/>
                        </a:solidFill>
                        <a:latin typeface="Cambria"/>
                        <a:ea typeface="Calibri"/>
                        <a:cs typeface="Times New Roman"/>
                      </a:endParaRPr>
                    </a:p>
                  </a:txBody>
                  <a:tcPr marL="68580" marR="68580" marT="0" marB="0">
                    <a:solidFill>
                      <a:srgbClr val="4CE5B5"/>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tc>
                  <a:txBody>
                    <a:bodyPr/>
                    <a:lstStyle/>
                    <a:p>
                      <a:pPr algn="just">
                        <a:lnSpc>
                          <a:spcPct val="150000"/>
                        </a:lnSpc>
                        <a:spcAft>
                          <a:spcPts val="1000"/>
                        </a:spcAft>
                        <a:tabLst>
                          <a:tab pos="1260475" algn="l"/>
                        </a:tabLst>
                        <a:defRPr/>
                      </a:pPr>
                      <a:endParaRPr lang="de-DE" sz="1200">
                        <a:solidFill>
                          <a:srgbClr val="1D1B11"/>
                        </a:solidFill>
                        <a:latin typeface="Cambria"/>
                        <a:ea typeface="Calibri"/>
                        <a:cs typeface="Times New Roman"/>
                      </a:endParaRPr>
                    </a:p>
                  </a:txBody>
                  <a:tcPr marL="68580" marR="68580" marT="0" marB="0">
                    <a:solidFill>
                      <a:srgbClr val="4CE5B5">
                        <a:alpha val="20000"/>
                      </a:srgbClr>
                    </a:solidFill>
                  </a:tcPr>
                </a:tc>
                <a:extLst>
                  <a:ext uri="{0D108BD9-81ED-4DB2-BD59-A6C34878D82A}">
                    <a16:rowId xmlns:a16="http://schemas.microsoft.com/office/drawing/2014/main" val="10006"/>
                  </a:ext>
                </a:extLst>
              </a:tr>
            </a:tbl>
          </a:graphicData>
        </a:graphic>
      </p:graphicFrame>
      <p:sp>
        <p:nvSpPr>
          <p:cNvPr id="39" name="Textfeld 38"/>
          <p:cNvSpPr txBox="1"/>
          <p:nvPr/>
        </p:nvSpPr>
        <p:spPr bwMode="auto">
          <a:xfrm rot="5400000">
            <a:off x="8582986" y="3360965"/>
            <a:ext cx="5712549" cy="1166088"/>
          </a:xfrm>
          <a:prstGeom prst="rect">
            <a:avLst/>
          </a:prstGeom>
          <a:noFill/>
        </p:spPr>
        <p:txBody>
          <a:bodyPr wrap="square">
            <a:spAutoFit/>
          </a:bodyPr>
          <a:lstStyle/>
          <a:p>
            <a:pPr algn="l">
              <a:lnSpc>
                <a:spcPct val="150000"/>
              </a:lnSpc>
              <a:tabLst>
                <a:tab pos="2971800" algn="ctr"/>
                <a:tab pos="5943600" algn="r"/>
              </a:tabLst>
              <a:defRPr/>
            </a:pPr>
            <a:r>
              <a:rPr lang="de-DE" sz="1200" u="sng">
                <a:solidFill>
                  <a:srgbClr val="1D1B11"/>
                </a:solidFill>
                <a:latin typeface="Cambria"/>
                <a:ea typeface="Calibri"/>
                <a:cs typeface="Times New Roman"/>
              </a:rPr>
              <a:t>Das Material „Unterscheidung zweier Reinstoffe hinsichtlich ihrer Eigenschaften</a:t>
            </a:r>
            <a:r>
              <a:rPr lang="de-DE" sz="1200">
                <a:solidFill>
                  <a:srgbClr val="1D1B11"/>
                </a:solidFill>
                <a:latin typeface="Cambria"/>
                <a:ea typeface="Calibri"/>
                <a:cs typeface="Times New Roman"/>
              </a:rPr>
              <a:t>“ (</a:t>
            </a:r>
            <a:r>
              <a:rPr lang="de-DE" sz="1200" u="sng">
                <a:solidFill>
                  <a:srgbClr val="1D1B11"/>
                </a:solidFill>
                <a:latin typeface="Cambria"/>
                <a:ea typeface="Calibri"/>
                <a:cs typeface="Times New Roman"/>
                <a:hlinkClick r:id="rId12" tooltip="http://www.unterrichtsmaterialien-chemie.uni-goettingen.de/exp_neu.php?id=65"/>
              </a:rPr>
              <a:t>http://www.unterrichtsmaterialien-chemie.uni-goettingen.de/exp_neu.php?id=65</a:t>
            </a:r>
            <a:r>
              <a:rPr lang="de-DE" sz="1200">
                <a:solidFill>
                  <a:srgbClr val="1D1B11"/>
                </a:solidFill>
                <a:latin typeface="Cambria"/>
                <a:ea typeface="Calibri"/>
                <a:cs typeface="Times New Roman"/>
              </a:rPr>
              <a:t>) wurde von Birte Zieske unter der Creative Commons Lizenz CC BY-NC-SA 3.0 Deed (</a:t>
            </a:r>
            <a:r>
              <a:rPr lang="de-DE" sz="1200" u="sng">
                <a:solidFill>
                  <a:srgbClr val="1D1B11"/>
                </a:solidFill>
                <a:latin typeface="Cambria"/>
                <a:ea typeface="Calibri"/>
                <a:cs typeface="Times New Roman"/>
                <a:hlinkClick r:id="rId13" tooltip="https://creativecommons.org/licenses/by-nc-sa/3.0/deed.de"/>
              </a:rPr>
              <a:t>https://creativecommons.org/licenses/by-nc-sa/3.0/deed.de</a:t>
            </a:r>
            <a:r>
              <a:rPr lang="de-DE" sz="1200">
                <a:solidFill>
                  <a:srgbClr val="1D1B11"/>
                </a:solidFill>
                <a:latin typeface="Cambria"/>
                <a:ea typeface="Calibri"/>
                <a:cs typeface="Times New Roman"/>
              </a:rPr>
              <a:t>) veröffentlicht.</a:t>
            </a:r>
            <a:endParaRPr/>
          </a:p>
        </p:txBody>
      </p:sp>
      <p:sp>
        <p:nvSpPr>
          <p:cNvPr id="40" name="Textfeld 39"/>
          <p:cNvSpPr txBox="1"/>
          <p:nvPr/>
        </p:nvSpPr>
        <p:spPr bwMode="auto">
          <a:xfrm>
            <a:off x="8142146" y="4965674"/>
            <a:ext cx="2714070" cy="1815882"/>
          </a:xfrm>
          <a:prstGeom prst="rect">
            <a:avLst/>
          </a:prstGeom>
          <a:noFill/>
        </p:spPr>
        <p:txBody>
          <a:bodyPr wrap="square" rtlCol="0">
            <a:spAutoFit/>
          </a:bodyPr>
          <a:lstStyle/>
          <a:p>
            <a:pPr>
              <a:defRPr/>
            </a:pPr>
            <a:r>
              <a:rPr lang="de-DE" sz="1600">
                <a:solidFill>
                  <a:srgbClr val="1D1B11"/>
                </a:solidFill>
                <a:latin typeface="Cambria"/>
                <a:ea typeface="Calibri"/>
                <a:cs typeface="Times New Roman"/>
              </a:rPr>
              <a:t>Literatur:	In Anlehnung an Dorothe Radelof, Chemie Unterrichten: motivierend, lebendig, methodisch vielfältig!, WEKA Media GmbH &amp; Co. KG, 1. Auflage, 2004, 1/3.1 S. 4.</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7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2" restart="whenNotActive" fill="hold" evtFilter="cancelBubble" nodeType="interactiveSeq">
                <p:stCondLst>
                  <p:cond evt="onClick" delay="0">
                    <p:tgtEl>
                      <p:spTgt spid="7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7" restart="whenNotActive" fill="hold" evtFilter="cancelBubble" nodeType="interactiveSeq">
                <p:stCondLst>
                  <p:cond evt="onClick" delay="0">
                    <p:tgtEl>
                      <p:spTgt spid="7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6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7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2" restart="whenNotActive" fill="hold" evtFilter="cancelBubble" nodeType="interactiveSeq">
                <p:stCondLst>
                  <p:cond evt="onClick" delay="0">
                    <p:tgtEl>
                      <p:spTgt spid="87"/>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8">
                                            <p:txEl>
                                              <p:pRg st="0" end="0"/>
                                            </p:txEl>
                                          </p:spTgt>
                                        </p:tgtEl>
                                        <p:attrNameLst>
                                          <p:attrName>style.visibility</p:attrName>
                                        </p:attrNameLst>
                                      </p:cBhvr>
                                      <p:to>
                                        <p:strVal val="visible"/>
                                      </p:to>
                                    </p:set>
                                    <p:animEffect transition="in" filter="fade">
                                      <p:cBhvr>
                                        <p:cTn id="57" dur="500"/>
                                        <p:tgtEl>
                                          <p:spTgt spid="7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8">
                                            <p:txEl>
                                              <p:pRg st="1" end="1"/>
                                            </p:txEl>
                                          </p:spTgt>
                                        </p:tgtEl>
                                        <p:attrNameLst>
                                          <p:attrName>style.visibility</p:attrName>
                                        </p:attrNameLst>
                                      </p:cBhvr>
                                      <p:to>
                                        <p:strVal val="visible"/>
                                      </p:to>
                                    </p:set>
                                    <p:animEffect transition="in" filter="fade">
                                      <p:cBhvr>
                                        <p:cTn id="62" dur="500"/>
                                        <p:tgtEl>
                                          <p:spTgt spid="7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8">
                                            <p:txEl>
                                              <p:pRg st="2" end="2"/>
                                            </p:txEl>
                                          </p:spTgt>
                                        </p:tgtEl>
                                        <p:attrNameLst>
                                          <p:attrName>style.visibility</p:attrName>
                                        </p:attrNameLst>
                                      </p:cBhvr>
                                      <p:to>
                                        <p:strVal val="visible"/>
                                      </p:to>
                                    </p:set>
                                    <p:animEffect transition="in" filter="fade">
                                      <p:cBhvr>
                                        <p:cTn id="67" dur="500"/>
                                        <p:tgtEl>
                                          <p:spTgt spid="78">
                                            <p:txEl>
                                              <p:pRg st="2" end="2"/>
                                            </p:txEl>
                                          </p:spTgt>
                                        </p:tgtEl>
                                      </p:cBhvr>
                                    </p:animEffect>
                                  </p:childTnLst>
                                </p:cTn>
                              </p:par>
                            </p:childTnLst>
                          </p:cTn>
                        </p:par>
                      </p:childTnLst>
                    </p:cTn>
                  </p:par>
                </p:childTnLst>
              </p:cTn>
              <p:nextCondLst>
                <p:cond evt="onClick" delay="0">
                  <p:tgtEl>
                    <p:spTgt spid="87"/>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24"/>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3" restart="whenNotActive" fill="hold" evtFilter="cancelBubble" nodeType="interactiveSeq">
                <p:stCondLst>
                  <p:cond evt="onClick" delay="0">
                    <p:tgtEl>
                      <p:spTgt spid="27"/>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68" grpId="0" animBg="1"/>
      <p:bldP spid="68" grpId="1" animBg="1"/>
      <p:bldP spid="70" grpId="0" animBg="1"/>
      <p:bldP spid="70" grpId="1" animBg="1"/>
      <p:bldP spid="72" grpId="0" animBg="1"/>
      <p:bldP spid="72" grpId="1" animBg="1"/>
      <p:bldP spid="74" grpId="0" animBg="1"/>
      <p:bldP spid="74" grpId="1" animBg="1"/>
      <p:bldP spid="76" grpId="0" animBg="1"/>
      <p:bldP spid="76" grpId="1" animBg="1"/>
      <p:bldP spid="20" grpId="0" animBg="1"/>
      <p:bldP spid="20" grpId="1" animBg="1"/>
      <p:bldP spid="24" grpId="0" animBg="1"/>
      <p:bldP spid="24" grpId="1" animBg="1"/>
      <p:bldP spid="27" grpId="0" animBg="1"/>
      <p:bldP spid="27"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Rechteck 9"/>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cxnSp>
        <p:nvCxnSpPr>
          <p:cNvPr id="17" name="Gerade Verbindung 16"/>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pic>
        <p:nvPicPr>
          <p:cNvPr id="33" name="Grafik 3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34" name="Grafik 3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35" name="Grafik 3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sp>
        <p:nvSpPr>
          <p:cNvPr id="11" name="Textfeld 10"/>
          <p:cNvSpPr txBox="1"/>
          <p:nvPr/>
        </p:nvSpPr>
        <p:spPr bwMode="auto">
          <a:xfrm>
            <a:off x="1152947" y="1511086"/>
            <a:ext cx="9886103" cy="3293209"/>
          </a:xfrm>
          <a:prstGeom prst="rect">
            <a:avLst/>
          </a:prstGeom>
          <a:noFill/>
        </p:spPr>
        <p:txBody>
          <a:bodyPr wrap="square" rtlCol="0">
            <a:spAutoFit/>
          </a:bodyPr>
          <a:lstStyle/>
          <a:p>
            <a:pPr algn="ctr">
              <a:defRPr/>
            </a:pPr>
            <a:r>
              <a:rPr lang="de-DE" sz="1600" b="1">
                <a:latin typeface="Tw Cen MT"/>
              </a:rPr>
              <a:t>Impressum</a:t>
            </a:r>
            <a:endParaRPr/>
          </a:p>
          <a:p>
            <a:pPr algn="ctr">
              <a:defRPr/>
            </a:pPr>
            <a:r>
              <a:rPr lang="de-DE" sz="1600">
                <a:latin typeface="Tw Cen MT"/>
              </a:rPr>
              <a:t>Bei der vorliegenden PowerPoint Datei handelt es sich um einen digitalen Experimentierassisstenten (DEAN) in Form eines eBooks, der für die Fortbildung „Chemieunterricht mit digitalen Medien innovieren (Orientierungsmodul)“ im Rahmen des lernen:digital Projektverbundes DigiProMIN (Chemie) erstellt wurde. Alle Inhalte der Datei wurden erstellt von</a:t>
            </a:r>
            <a:endParaRPr/>
          </a:p>
          <a:p>
            <a:pPr algn="ctr">
              <a:defRPr/>
            </a:pPr>
            <a:endParaRPr lang="de-DE" sz="1600">
              <a:latin typeface="Tw Cen MT"/>
            </a:endParaRPr>
          </a:p>
          <a:p>
            <a:pPr algn="ctr">
              <a:defRPr/>
            </a:pPr>
            <a:r>
              <a:rPr lang="de-DE" sz="1600" b="1">
                <a:latin typeface="Tw Cen MT"/>
              </a:rPr>
              <a:t>Dominik Diermann</a:t>
            </a:r>
            <a:endParaRPr/>
          </a:p>
          <a:p>
            <a:pPr algn="ctr">
              <a:defRPr/>
            </a:pPr>
            <a:r>
              <a:rPr lang="de-DE" sz="1600">
                <a:latin typeface="Tw Cen MT"/>
              </a:rPr>
              <a:t>Technische Universität München</a:t>
            </a:r>
            <a:endParaRPr/>
          </a:p>
          <a:p>
            <a:pPr algn="ctr">
              <a:defRPr/>
            </a:pPr>
            <a:r>
              <a:rPr lang="de-DE" sz="1600">
                <a:latin typeface="Tw Cen MT"/>
              </a:rPr>
              <a:t>School of Social Sciences and Technology – Didaktik der Chemie</a:t>
            </a:r>
            <a:endParaRPr/>
          </a:p>
          <a:p>
            <a:pPr algn="ctr">
              <a:defRPr/>
            </a:pPr>
            <a:endParaRPr lang="de-DE" sz="1600">
              <a:latin typeface="Tw Cen MT"/>
            </a:endParaRPr>
          </a:p>
          <a:p>
            <a:pPr algn="ctr">
              <a:defRPr/>
            </a:pPr>
            <a:endParaRPr lang="de-DE" sz="1600" b="1">
              <a:latin typeface="Tw Cen MT"/>
            </a:endParaRPr>
          </a:p>
          <a:p>
            <a:pPr algn="ctr">
              <a:defRPr/>
            </a:pPr>
            <a:r>
              <a:rPr lang="de-DE" sz="1600">
                <a:latin typeface="Tw Cen MT"/>
              </a:rPr>
              <a:t>gefördert durch das </a:t>
            </a:r>
            <a:endParaRPr/>
          </a:p>
          <a:p>
            <a:pPr algn="ctr">
              <a:defRPr/>
            </a:pPr>
            <a:r>
              <a:rPr lang="de-DE" sz="1600" b="1">
                <a:latin typeface="Tw Cen MT"/>
              </a:rPr>
              <a:t>Bundesministerium für Bildung und Forschung</a:t>
            </a:r>
            <a:endParaRPr/>
          </a:p>
          <a:p>
            <a:pPr algn="ctr">
              <a:defRPr/>
            </a:pPr>
            <a:r>
              <a:rPr lang="de-DE" sz="1600">
                <a:latin typeface="Tw Cen MT"/>
              </a:rPr>
              <a:t>Diese Präsentation ist lizensiert unter:</a:t>
            </a:r>
            <a:endParaRPr/>
          </a:p>
        </p:txBody>
      </p:sp>
      <p:pic>
        <p:nvPicPr>
          <p:cNvPr id="12" name="Bild 3"/>
          <p:cNvPicPr>
            <a:picLocks noChangeAspect="1"/>
          </p:cNvPicPr>
          <p:nvPr/>
        </p:nvPicPr>
        <p:blipFill>
          <a:blip r:embed="rId9"/>
          <a:stretch/>
        </p:blipFill>
        <p:spPr bwMode="auto">
          <a:xfrm>
            <a:off x="5457825" y="5205867"/>
            <a:ext cx="1276350" cy="449580"/>
          </a:xfrm>
          <a:prstGeom prst="rect">
            <a:avLst/>
          </a:prstGeom>
        </p:spPr>
      </p:pic>
      <p:sp>
        <p:nvSpPr>
          <p:cNvPr id="14" name="Rectangle 6"/>
          <p:cNvSpPr>
            <a:spLocks noChangeArrowheads="1"/>
          </p:cNvSpPr>
          <p:nvPr/>
        </p:nvSpPr>
        <p:spPr bwMode="auto">
          <a:xfrm>
            <a:off x="508393" y="5773679"/>
            <a:ext cx="11175212" cy="73866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200" b="0" i="0" u="none" strike="noStrike" cap="none">
                <a:ln>
                  <a:noFill/>
                </a:ln>
                <a:latin typeface="Tw Cen MT"/>
                <a:ea typeface="Times New Roman"/>
              </a:rPr>
              <a:t>© Dominik Diermann 2024. Diese Datei und deren </a:t>
            </a:r>
            <a:r>
              <a:rPr lang="de-DE" sz="1200">
                <a:latin typeface="Tw Cen MT"/>
                <a:ea typeface="Times New Roman"/>
              </a:rPr>
              <a:t>I</a:t>
            </a:r>
            <a:r>
              <a:rPr lang="de-DE" sz="1200" b="0" i="0" u="none" strike="noStrike" cap="none">
                <a:ln>
                  <a:noFill/>
                </a:ln>
                <a:latin typeface="Tw Cen MT"/>
                <a:ea typeface="Times New Roman"/>
              </a:rPr>
              <a:t>nhalte sind freigegeben unter der Creative-Com­mons-Lizenz </a:t>
            </a:r>
            <a:endParaRPr/>
          </a:p>
          <a:p>
            <a:pPr marL="0" marR="0" lvl="0" indent="0" algn="ctr" defTabSz="914400">
              <a:lnSpc>
                <a:spcPct val="100000"/>
              </a:lnSpc>
              <a:spcBef>
                <a:spcPts val="0"/>
              </a:spcBef>
              <a:spcAft>
                <a:spcPts val="0"/>
              </a:spcAft>
              <a:buClrTx/>
              <a:buSzTx/>
              <a:buFontTx/>
              <a:buNone/>
              <a:defRPr/>
            </a:pPr>
            <a:r>
              <a:rPr lang="de-DE" sz="1200" b="0" i="0" u="none" strike="noStrike" cap="none">
                <a:ln>
                  <a:noFill/>
                </a:ln>
                <a:latin typeface="Tw Cen MT"/>
                <a:ea typeface="Times New Roman"/>
              </a:rPr>
              <a:t>Namensnennung, Weitergabe unter gleichen Bedingungen, Version 4.0 Deutschland (CC BY-SA 4.0 de).</a:t>
            </a:r>
            <a:r>
              <a:rPr lang="de-DE">
                <a:latin typeface="Tw Cen MT"/>
              </a:rPr>
              <a:t> </a:t>
            </a:r>
            <a:endParaRPr/>
          </a:p>
          <a:p>
            <a:pPr marL="0" marR="0" lvl="0" indent="0" algn="ctr" defTabSz="914400">
              <a:lnSpc>
                <a:spcPct val="100000"/>
              </a:lnSpc>
              <a:spcBef>
                <a:spcPts val="0"/>
              </a:spcBef>
              <a:spcAft>
                <a:spcPts val="0"/>
              </a:spcAft>
              <a:buClrTx/>
              <a:buSzTx/>
              <a:buFontTx/>
              <a:buNone/>
              <a:defRPr/>
            </a:pPr>
            <a:r>
              <a:rPr lang="en-US" sz="1200" b="0" i="0" u="none" strike="noStrike" cap="none">
                <a:ln>
                  <a:noFill/>
                </a:ln>
                <a:latin typeface="Tw Cen MT"/>
                <a:ea typeface="Times New Roman"/>
              </a:rPr>
              <a:t>URL: </a:t>
            </a:r>
            <a:r>
              <a:rPr lang="en-US" sz="1200" b="0" i="0" u="sng" strike="noStrike" cap="none">
                <a:ln>
                  <a:noFill/>
                </a:ln>
                <a:latin typeface="Tw Cen MT"/>
                <a:ea typeface="Times New Roman"/>
                <a:hlinkClick r:id="rId10" tooltip="https://creativecommons.org/licenses/by-sa/4.0/de/legalcode"/>
              </a:rPr>
              <a:t>https://creativecommons.org/licenses/by-sa/4.0/de/legalcode</a:t>
            </a:r>
            <a:endParaRPr lang="en-US" sz="4000" b="0" i="0" u="none" strike="noStrike" cap="none">
              <a:ln>
                <a:noFill/>
              </a:ln>
              <a:latin typeface="Tw Cen MT"/>
            </a:endParaRPr>
          </a:p>
        </p:txBody>
      </p:sp>
      <p:pic>
        <p:nvPicPr>
          <p:cNvPr id="2" name="Picture 2"/>
          <p:cNvPicPr>
            <a:picLocks noChangeAspect="1" noChangeArrowheads="1"/>
          </p:cNvPicPr>
          <p:nvPr/>
        </p:nvPicPr>
        <p:blipFill>
          <a:blip r:embed="rId11"/>
          <a:stretch/>
        </p:blipFill>
        <p:spPr bwMode="auto">
          <a:xfrm>
            <a:off x="9814517" y="3999427"/>
            <a:ext cx="2205598" cy="2242217"/>
          </a:xfrm>
          <a:prstGeom prst="rect">
            <a:avLst/>
          </a:prstGeom>
          <a:noFill/>
        </p:spPr>
      </p:pic>
      <p:sp>
        <p:nvSpPr>
          <p:cNvPr id="3" name="Pfeil nach rechts 2">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3" name="Gruppieren 12"/>
          <p:cNvGrpSpPr/>
          <p:nvPr/>
        </p:nvGrpSpPr>
        <p:grpSpPr bwMode="auto">
          <a:xfrm>
            <a:off x="3485295" y="4507"/>
            <a:ext cx="3869997" cy="757859"/>
            <a:chOff x="3485295" y="4507"/>
            <a:chExt cx="3869997" cy="757859"/>
          </a:xfrm>
        </p:grpSpPr>
        <p:pic>
          <p:nvPicPr>
            <p:cNvPr id="15" name="Grafik 14" descr="Ein Bild, das Screenshot, Text, Design enthält.&#10;&#10;Automatisch generierte Beschreibung"/>
            <p:cNvPicPr>
              <a:picLocks noChangeAspect="1"/>
            </p:cNvPicPr>
            <p:nvPr/>
          </p:nvPicPr>
          <p:blipFill>
            <a:blip r:embed="rId13"/>
            <a:srcRect l="-45" t="33673" r="16528" b="39146"/>
            <a:stretch/>
          </p:blipFill>
          <p:spPr bwMode="auto">
            <a:xfrm>
              <a:off x="3485295" y="4507"/>
              <a:ext cx="3319350" cy="748845"/>
            </a:xfrm>
            <a:prstGeom prst="rect">
              <a:avLst/>
            </a:prstGeom>
            <a:ln>
              <a:noFill/>
            </a:ln>
          </p:spPr>
        </p:pic>
        <p:pic>
          <p:nvPicPr>
            <p:cNvPr id="16" name="Grafik 15" descr="Ein Bild, das Text, Screenshot, Schrift, Farbigkeit enthält.&#10;&#10;Automatisch generierte Beschreibung"/>
            <p:cNvPicPr>
              <a:picLocks noChangeAspect="1"/>
            </p:cNvPicPr>
            <p:nvPr/>
          </p:nvPicPr>
          <p:blipFill>
            <a:blip r:embed="rId14"/>
            <a:srcRect l="25000" t="1621" r="27149" b="86863"/>
            <a:stretch/>
          </p:blipFill>
          <p:spPr bwMode="auto">
            <a:xfrm>
              <a:off x="6837027" y="223657"/>
              <a:ext cx="518266" cy="538709"/>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6" name="Textfeld 15"/>
          <p:cNvSpPr txBox="1"/>
          <p:nvPr/>
        </p:nvSpPr>
        <p:spPr bwMode="auto">
          <a:xfrm>
            <a:off x="263471" y="1982747"/>
            <a:ext cx="11499743" cy="862865"/>
          </a:xfrm>
          <a:prstGeom prst="rect">
            <a:avLst/>
          </a:prstGeom>
          <a:noFill/>
        </p:spPr>
        <p:txBody>
          <a:bodyPr wrap="square">
            <a:spAutoFit/>
          </a:bodyPr>
          <a:lstStyle/>
          <a:p>
            <a:pPr lvl="0">
              <a:lnSpc>
                <a:spcPct val="107000"/>
              </a:lnSpc>
              <a:defRPr/>
            </a:pPr>
            <a:r>
              <a:rPr lang="de-DE" sz="2400">
                <a:ea typeface="Aptos"/>
                <a:cs typeface="Arial"/>
              </a:rPr>
              <a:t>Stelle zunächst sicher, dass du folgende Begriffe und Konzepte kennst! Hacke sie ab oder klicke andernfalls auf „Nachlesen“, um die Begriffe nochmals zu wiederholen!</a:t>
            </a:r>
            <a:endParaRPr/>
          </a:p>
        </p:txBody>
      </p:sp>
      <p:sp>
        <p:nvSpPr>
          <p:cNvPr id="17" name="Textfeld 16"/>
          <p:cNvSpPr txBox="1"/>
          <p:nvPr/>
        </p:nvSpPr>
        <p:spPr bwMode="auto">
          <a:xfrm>
            <a:off x="263471" y="1239864"/>
            <a:ext cx="8911526" cy="461665"/>
          </a:xfrm>
          <a:prstGeom prst="rect">
            <a:avLst/>
          </a:prstGeom>
          <a:noFill/>
        </p:spPr>
        <p:txBody>
          <a:bodyPr wrap="square" rtlCol="0">
            <a:spAutoFit/>
          </a:bodyPr>
          <a:lstStyle/>
          <a:p>
            <a:pPr>
              <a:defRPr/>
            </a:pPr>
            <a:r>
              <a:rPr lang="de-DE" sz="2400" b="1"/>
              <a:t>Wiederholung der Salzstruktur: Ionengitter-Modelle</a:t>
            </a:r>
            <a:endParaRPr/>
          </a:p>
        </p:txBody>
      </p:sp>
      <p:sp>
        <p:nvSpPr>
          <p:cNvPr id="9" name="Rechteck 8"/>
          <p:cNvSpPr/>
          <p:nvPr/>
        </p:nvSpPr>
        <p:spPr bwMode="auto">
          <a:xfrm>
            <a:off x="953394" y="3063868"/>
            <a:ext cx="441983" cy="446229"/>
          </a:xfrm>
          <a:prstGeom prst="rect">
            <a:avLst/>
          </a:prstGeom>
          <a:solidFill>
            <a:srgbClr val="4CE5B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 name="Grafik 9" descr="Häkchen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1017945" y="3089117"/>
            <a:ext cx="352182" cy="352182"/>
          </a:xfrm>
          <a:prstGeom prst="rect">
            <a:avLst/>
          </a:prstGeom>
        </p:spPr>
      </p:pic>
      <p:sp>
        <p:nvSpPr>
          <p:cNvPr id="11" name="Rechteck 10"/>
          <p:cNvSpPr/>
          <p:nvPr/>
        </p:nvSpPr>
        <p:spPr bwMode="auto">
          <a:xfrm>
            <a:off x="953394" y="3809487"/>
            <a:ext cx="441983" cy="446229"/>
          </a:xfrm>
          <a:prstGeom prst="rect">
            <a:avLst/>
          </a:prstGeom>
          <a:solidFill>
            <a:srgbClr val="4CE5B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5" name="Grafik 14" descr="Häkchen mit einfarbiger Füllung"/>
          <p:cNvPicPr>
            <a:picLocks noChangeAspect="1"/>
          </p:cNvPicPr>
          <p:nvPr/>
        </p:nvPicPr>
        <p:blipFill>
          <a:blip r:embed="rId12"/>
          <a:stretch/>
        </p:blipFill>
        <p:spPr bwMode="auto">
          <a:xfrm>
            <a:off x="1017945" y="3834736"/>
            <a:ext cx="352182" cy="352182"/>
          </a:xfrm>
          <a:prstGeom prst="rect">
            <a:avLst/>
          </a:prstGeom>
        </p:spPr>
      </p:pic>
      <p:sp>
        <p:nvSpPr>
          <p:cNvPr id="19" name="Rechteck 18"/>
          <p:cNvSpPr/>
          <p:nvPr/>
        </p:nvSpPr>
        <p:spPr bwMode="auto">
          <a:xfrm>
            <a:off x="953394" y="4567292"/>
            <a:ext cx="441983" cy="446229"/>
          </a:xfrm>
          <a:prstGeom prst="rect">
            <a:avLst/>
          </a:prstGeom>
          <a:solidFill>
            <a:srgbClr val="4CE5B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Grafik 21" descr="Häkchen mit einfarbiger Füllung"/>
          <p:cNvPicPr>
            <a:picLocks noChangeAspect="1"/>
          </p:cNvPicPr>
          <p:nvPr/>
        </p:nvPicPr>
        <p:blipFill>
          <a:blip r:embed="rId12"/>
          <a:stretch/>
        </p:blipFill>
        <p:spPr bwMode="auto">
          <a:xfrm>
            <a:off x="1017945" y="4592541"/>
            <a:ext cx="352182" cy="352182"/>
          </a:xfrm>
          <a:prstGeom prst="rect">
            <a:avLst/>
          </a:prstGeom>
        </p:spPr>
      </p:pic>
      <p:sp>
        <p:nvSpPr>
          <p:cNvPr id="24" name="Rechteck 23"/>
          <p:cNvSpPr/>
          <p:nvPr/>
        </p:nvSpPr>
        <p:spPr bwMode="auto">
          <a:xfrm>
            <a:off x="953394" y="5312911"/>
            <a:ext cx="441983" cy="446229"/>
          </a:xfrm>
          <a:prstGeom prst="rect">
            <a:avLst/>
          </a:prstGeom>
          <a:solidFill>
            <a:srgbClr val="4CE5B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5" name="Grafik 24" descr="Häkchen mit einfarbiger Füllung"/>
          <p:cNvPicPr>
            <a:picLocks noChangeAspect="1"/>
          </p:cNvPicPr>
          <p:nvPr/>
        </p:nvPicPr>
        <p:blipFill>
          <a:blip r:embed="rId12"/>
          <a:stretch/>
        </p:blipFill>
        <p:spPr bwMode="auto">
          <a:xfrm>
            <a:off x="1017945" y="5338160"/>
            <a:ext cx="352182" cy="352182"/>
          </a:xfrm>
          <a:prstGeom prst="rect">
            <a:avLst/>
          </a:prstGeom>
        </p:spPr>
      </p:pic>
      <p:sp>
        <p:nvSpPr>
          <p:cNvPr id="26" name="Textfeld 25"/>
          <p:cNvSpPr txBox="1"/>
          <p:nvPr/>
        </p:nvSpPr>
        <p:spPr bwMode="auto">
          <a:xfrm>
            <a:off x="1605422" y="3128840"/>
            <a:ext cx="3172452" cy="467692"/>
          </a:xfrm>
          <a:prstGeom prst="rect">
            <a:avLst/>
          </a:prstGeom>
          <a:noFill/>
        </p:spPr>
        <p:txBody>
          <a:bodyPr wrap="square">
            <a:spAutoFit/>
          </a:bodyPr>
          <a:lstStyle/>
          <a:p>
            <a:pPr lvl="0">
              <a:lnSpc>
                <a:spcPct val="107000"/>
              </a:lnSpc>
              <a:defRPr/>
            </a:pPr>
            <a:r>
              <a:rPr lang="de-DE" sz="2400">
                <a:ea typeface="Aptos"/>
                <a:cs typeface="Arial"/>
              </a:rPr>
              <a:t>Kationen und Anionen</a:t>
            </a:r>
            <a:endParaRPr/>
          </a:p>
        </p:txBody>
      </p:sp>
      <p:sp>
        <p:nvSpPr>
          <p:cNvPr id="27" name="Textfeld 26"/>
          <p:cNvSpPr txBox="1"/>
          <p:nvPr/>
        </p:nvSpPr>
        <p:spPr bwMode="auto">
          <a:xfrm>
            <a:off x="1605422" y="3817790"/>
            <a:ext cx="1497542" cy="467692"/>
          </a:xfrm>
          <a:prstGeom prst="rect">
            <a:avLst/>
          </a:prstGeom>
          <a:noFill/>
        </p:spPr>
        <p:txBody>
          <a:bodyPr wrap="square">
            <a:spAutoFit/>
          </a:bodyPr>
          <a:lstStyle/>
          <a:p>
            <a:pPr lvl="0">
              <a:lnSpc>
                <a:spcPct val="107000"/>
              </a:lnSpc>
              <a:defRPr/>
            </a:pPr>
            <a:r>
              <a:rPr lang="de-DE" sz="2400">
                <a:ea typeface="Aptos"/>
                <a:cs typeface="Arial"/>
              </a:rPr>
              <a:t>Ionengitter</a:t>
            </a:r>
            <a:endParaRPr/>
          </a:p>
        </p:txBody>
      </p:sp>
      <p:sp>
        <p:nvSpPr>
          <p:cNvPr id="28" name="Textfeld 27"/>
          <p:cNvSpPr txBox="1"/>
          <p:nvPr/>
        </p:nvSpPr>
        <p:spPr bwMode="auto">
          <a:xfrm>
            <a:off x="1605422" y="4556560"/>
            <a:ext cx="4630486" cy="467692"/>
          </a:xfrm>
          <a:prstGeom prst="rect">
            <a:avLst/>
          </a:prstGeom>
          <a:noFill/>
        </p:spPr>
        <p:txBody>
          <a:bodyPr wrap="square">
            <a:spAutoFit/>
          </a:bodyPr>
          <a:lstStyle/>
          <a:p>
            <a:pPr lvl="0">
              <a:lnSpc>
                <a:spcPct val="107000"/>
              </a:lnSpc>
              <a:defRPr/>
            </a:pPr>
            <a:r>
              <a:rPr lang="de-DE" sz="2400">
                <a:ea typeface="Aptos"/>
                <a:cs typeface="Arial"/>
              </a:rPr>
              <a:t>Was ist ein „Modell“ in der Chemie?</a:t>
            </a:r>
            <a:endParaRPr/>
          </a:p>
        </p:txBody>
      </p:sp>
      <p:sp>
        <p:nvSpPr>
          <p:cNvPr id="29" name="Rechteck 28"/>
          <p:cNvSpPr/>
          <p:nvPr/>
        </p:nvSpPr>
        <p:spPr bwMode="auto">
          <a:xfrm>
            <a:off x="1708539" y="5282177"/>
            <a:ext cx="3069335" cy="459195"/>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Textfeld 30">
            <a:hlinkClick r:id="rId14" action="ppaction://hlinksldjump"/>
          </p:cNvPr>
          <p:cNvSpPr txBox="1"/>
          <p:nvPr/>
        </p:nvSpPr>
        <p:spPr bwMode="auto">
          <a:xfrm>
            <a:off x="7139285" y="3128840"/>
            <a:ext cx="2409443"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Nachlesen</a:t>
            </a:r>
            <a:endParaRPr/>
          </a:p>
        </p:txBody>
      </p:sp>
      <p:cxnSp>
        <p:nvCxnSpPr>
          <p:cNvPr id="33" name="Gerade Verbindung mit Pfeil 32"/>
          <p:cNvCxnSpPr>
            <a:stCxn id="26" idx="3"/>
            <a:endCxn id="31" idx="1"/>
          </p:cNvCxnSpPr>
          <p:nvPr/>
        </p:nvCxnSpPr>
        <p:spPr bwMode="auto">
          <a:xfrm>
            <a:off x="4777874" y="3362686"/>
            <a:ext cx="2361411" cy="0"/>
          </a:xfrm>
          <a:prstGeom prst="straightConnector1">
            <a:avLst/>
          </a:prstGeom>
          <a:ln>
            <a:solidFill>
              <a:srgbClr val="4CE5B5"/>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4">
            <a:hlinkClick r:id="rId15" action="ppaction://hlinksldjump"/>
          </p:cNvPr>
          <p:cNvSpPr txBox="1"/>
          <p:nvPr/>
        </p:nvSpPr>
        <p:spPr bwMode="auto">
          <a:xfrm>
            <a:off x="7180469" y="3817790"/>
            <a:ext cx="2409443"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Nachlesen</a:t>
            </a:r>
            <a:endParaRPr/>
          </a:p>
        </p:txBody>
      </p:sp>
      <p:cxnSp>
        <p:nvCxnSpPr>
          <p:cNvPr id="36" name="Gerade Verbindung mit Pfeil 35"/>
          <p:cNvCxnSpPr>
            <a:stCxn id="27" idx="3"/>
            <a:endCxn id="35" idx="1"/>
          </p:cNvCxnSpPr>
          <p:nvPr/>
        </p:nvCxnSpPr>
        <p:spPr bwMode="auto">
          <a:xfrm>
            <a:off x="3102964" y="4051636"/>
            <a:ext cx="4077505" cy="0"/>
          </a:xfrm>
          <a:prstGeom prst="straightConnector1">
            <a:avLst/>
          </a:prstGeom>
          <a:ln>
            <a:solidFill>
              <a:srgbClr val="4CE5B5"/>
            </a:solidFill>
            <a:tailEnd type="triangle"/>
          </a:ln>
        </p:spPr>
        <p:style>
          <a:lnRef idx="1">
            <a:schemeClr val="accent1"/>
          </a:lnRef>
          <a:fillRef idx="0">
            <a:schemeClr val="accent1"/>
          </a:fillRef>
          <a:effectRef idx="0">
            <a:schemeClr val="accent1"/>
          </a:effectRef>
          <a:fontRef idx="minor">
            <a:schemeClr val="tx1"/>
          </a:fontRef>
        </p:style>
      </p:cxnSp>
      <p:sp>
        <p:nvSpPr>
          <p:cNvPr id="38" name="Textfeld 37">
            <a:hlinkClick r:id="rId16" action="ppaction://hlinksldjump"/>
          </p:cNvPr>
          <p:cNvSpPr txBox="1"/>
          <p:nvPr/>
        </p:nvSpPr>
        <p:spPr bwMode="auto">
          <a:xfrm>
            <a:off x="7180469" y="4545829"/>
            <a:ext cx="2409443"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Nachlesen</a:t>
            </a:r>
            <a:endParaRPr/>
          </a:p>
        </p:txBody>
      </p:sp>
      <p:cxnSp>
        <p:nvCxnSpPr>
          <p:cNvPr id="39" name="Gerade Verbindung mit Pfeil 38"/>
          <p:cNvCxnSpPr>
            <a:stCxn id="28" idx="3"/>
            <a:endCxn id="38" idx="1"/>
          </p:cNvCxnSpPr>
          <p:nvPr/>
        </p:nvCxnSpPr>
        <p:spPr bwMode="auto">
          <a:xfrm flipV="1">
            <a:off x="6235908" y="4779675"/>
            <a:ext cx="944561" cy="10731"/>
          </a:xfrm>
          <a:prstGeom prst="straightConnector1">
            <a:avLst/>
          </a:prstGeom>
          <a:ln>
            <a:solidFill>
              <a:srgbClr val="4CE5B5"/>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hlinkClick r:id="rId17" action="ppaction://hlinksldjump"/>
          </p:cNvPr>
          <p:cNvSpPr txBox="1"/>
          <p:nvPr/>
        </p:nvSpPr>
        <p:spPr bwMode="auto">
          <a:xfrm>
            <a:off x="7180469" y="5257660"/>
            <a:ext cx="2409443" cy="467692"/>
          </a:xfrm>
          <a:prstGeom prst="rect">
            <a:avLst/>
          </a:prstGeom>
          <a:solidFill>
            <a:srgbClr val="4CE5B5"/>
          </a:solidFill>
        </p:spPr>
        <p:txBody>
          <a:bodyPr wrap="square">
            <a:spAutoFit/>
          </a:bodyPr>
          <a:lstStyle/>
          <a:p>
            <a:pPr lvl="0" algn="ctr">
              <a:lnSpc>
                <a:spcPct val="107000"/>
              </a:lnSpc>
              <a:defRPr/>
            </a:pPr>
            <a:r>
              <a:rPr lang="de-DE" sz="2400">
                <a:ea typeface="Aptos"/>
                <a:cs typeface="Arial"/>
              </a:rPr>
              <a:t>Nachlesen</a:t>
            </a:r>
            <a:endParaRPr/>
          </a:p>
        </p:txBody>
      </p:sp>
      <p:cxnSp>
        <p:nvCxnSpPr>
          <p:cNvPr id="44" name="Gerade Verbindung mit Pfeil 43"/>
          <p:cNvCxnSpPr>
            <a:stCxn id="29" idx="3"/>
            <a:endCxn id="43" idx="1"/>
          </p:cNvCxnSpPr>
          <p:nvPr/>
        </p:nvCxnSpPr>
        <p:spPr bwMode="auto">
          <a:xfrm flipV="1">
            <a:off x="4777874" y="5491506"/>
            <a:ext cx="2402595" cy="20269"/>
          </a:xfrm>
          <a:prstGeom prst="straightConnector1">
            <a:avLst/>
          </a:prstGeom>
          <a:ln>
            <a:solidFill>
              <a:srgbClr val="4CE5B5"/>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5"/>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6"/>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7"/>
          <a:srcRect t="19646" r="56961" b="38973"/>
          <a:stretch/>
        </p:blipFill>
        <p:spPr bwMode="auto">
          <a:xfrm>
            <a:off x="1308598" y="108705"/>
            <a:ext cx="858365" cy="448369"/>
          </a:xfrm>
          <a:prstGeom prst="rect">
            <a:avLst/>
          </a:prstGeom>
          <a:noFill/>
        </p:spPr>
      </p:pic>
      <p:sp>
        <p:nvSpPr>
          <p:cNvPr id="21" name="Pfeil nach rechts 20">
            <a:hlinkClick r:id="rId8"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9"/>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10"/>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11"/>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2"/>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3"/>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312843" y="1305038"/>
            <a:ext cx="3172452" cy="467692"/>
          </a:xfrm>
          <a:prstGeom prst="rect">
            <a:avLst/>
          </a:prstGeom>
          <a:noFill/>
        </p:spPr>
        <p:txBody>
          <a:bodyPr wrap="square">
            <a:spAutoFit/>
          </a:bodyPr>
          <a:lstStyle/>
          <a:p>
            <a:pPr lvl="0">
              <a:lnSpc>
                <a:spcPct val="107000"/>
              </a:lnSpc>
              <a:defRPr/>
            </a:pPr>
            <a:r>
              <a:rPr lang="de-DE" sz="2400" b="1">
                <a:ea typeface="Aptos"/>
                <a:cs typeface="Arial"/>
              </a:rPr>
              <a:t>Kationen und Anionen</a:t>
            </a:r>
            <a:endParaRPr/>
          </a:p>
        </p:txBody>
      </p:sp>
      <p:sp>
        <p:nvSpPr>
          <p:cNvPr id="18" name="Textfeld 17"/>
          <p:cNvSpPr txBox="1"/>
          <p:nvPr/>
        </p:nvSpPr>
        <p:spPr bwMode="auto">
          <a:xfrm>
            <a:off x="7978988" y="4919488"/>
            <a:ext cx="3949541" cy="1559338"/>
          </a:xfrm>
          <a:prstGeom prst="rect">
            <a:avLst/>
          </a:prstGeom>
          <a:noFill/>
        </p:spPr>
        <p:txBody>
          <a:bodyPr wrap="square">
            <a:spAutoFit/>
          </a:bodyPr>
          <a:lstStyle/>
          <a:p>
            <a:pPr lvl="0">
              <a:lnSpc>
                <a:spcPct val="107000"/>
              </a:lnSpc>
              <a:defRPr/>
            </a:pPr>
            <a:r>
              <a:rPr lang="de-DE" b="1">
                <a:ea typeface="Aptos"/>
                <a:cs typeface="Arial"/>
              </a:rPr>
              <a:t>Abbildung: </a:t>
            </a:r>
            <a:r>
              <a:rPr lang="de-DE">
                <a:ea typeface="Aptos"/>
                <a:cs typeface="Arial"/>
              </a:rPr>
              <a:t>Salzbildung aus Metall (grau) und Nichtmetall (orange) am Beispiel der Synsthese von NaCl aus Natrium (Na) und Chlorgas (Cl</a:t>
            </a:r>
            <a:r>
              <a:rPr lang="de-DE" baseline="-25000">
                <a:ea typeface="Aptos"/>
                <a:cs typeface="Arial"/>
              </a:rPr>
              <a:t>2</a:t>
            </a:r>
            <a:r>
              <a:rPr lang="de-DE">
                <a:ea typeface="Aptos"/>
                <a:cs typeface="Arial"/>
              </a:rPr>
              <a:t>). </a:t>
            </a:r>
            <a:endParaRPr/>
          </a:p>
          <a:p>
            <a:pPr lvl="0">
              <a:lnSpc>
                <a:spcPct val="107000"/>
              </a:lnSpc>
              <a:defRPr/>
            </a:pPr>
            <a:r>
              <a:rPr lang="de-DE">
                <a:ea typeface="Aptos"/>
                <a:cs typeface="Arial"/>
              </a:rPr>
              <a:t>(Starte das Video durch einen Klick!)</a:t>
            </a:r>
          </a:p>
        </p:txBody>
      </p:sp>
      <p:sp>
        <p:nvSpPr>
          <p:cNvPr id="19" name="Textfeld 18"/>
          <p:cNvSpPr txBox="1"/>
          <p:nvPr/>
        </p:nvSpPr>
        <p:spPr bwMode="auto">
          <a:xfrm>
            <a:off x="263471" y="1982747"/>
            <a:ext cx="7707711" cy="4024243"/>
          </a:xfrm>
          <a:prstGeom prst="rect">
            <a:avLst/>
          </a:prstGeom>
          <a:noFill/>
        </p:spPr>
        <p:txBody>
          <a:bodyPr wrap="square">
            <a:spAutoFit/>
          </a:bodyPr>
          <a:lstStyle/>
          <a:p>
            <a:pPr marL="342900" lvl="0" indent="-342900">
              <a:lnSpc>
                <a:spcPct val="107000"/>
              </a:lnSpc>
              <a:buFont typeface="Arial"/>
              <a:buChar char="•"/>
              <a:defRPr/>
            </a:pPr>
            <a:r>
              <a:rPr lang="de-DE" sz="2400">
                <a:ea typeface="Aptos"/>
                <a:cs typeface="Arial"/>
              </a:rPr>
              <a:t>Kation: Ein Kation ist ein positiv geladenes Ion. Es entsteht durch Elektronenabgabe (sog. Oxidation) aus einem Metallatom.</a:t>
            </a:r>
            <a:endParaRPr/>
          </a:p>
          <a:p>
            <a:pPr marL="342900" lvl="0" indent="-342900">
              <a:lnSpc>
                <a:spcPct val="107000"/>
              </a:lnSpc>
              <a:buFont typeface="Arial"/>
              <a:buChar char="•"/>
              <a:defRPr/>
            </a:pPr>
            <a:r>
              <a:rPr lang="de-DE" sz="2400">
                <a:ea typeface="Aptos"/>
                <a:cs typeface="Arial"/>
              </a:rPr>
              <a:t>Anion: Ein Anion ist ein negativ geladenes Ion. Es entsteht durch Elektronenaufnahme (sog. Reduktion) aus einem Nichtmetallatom.</a:t>
            </a:r>
            <a:endParaRPr/>
          </a:p>
          <a:p>
            <a:pPr marL="342900" lvl="0" indent="-342900">
              <a:lnSpc>
                <a:spcPct val="107000"/>
              </a:lnSpc>
              <a:buFont typeface="Arial"/>
              <a:buChar char="•"/>
              <a:defRPr/>
            </a:pPr>
            <a:r>
              <a:rPr lang="de-DE" sz="2400">
                <a:ea typeface="Aptos"/>
                <a:cs typeface="Arial"/>
              </a:rPr>
              <a:t>Salzbildung: Ein Metall und ein Nichtmetall können zu einem Salz reagieren. Dabei werden Elektronen vom Metall zum Nichtmetall übertragen (sog. Redox-Reaktion) und es entstehen Metallkationen und Nichtmetallanionen.</a:t>
            </a:r>
          </a:p>
        </p:txBody>
      </p:sp>
      <p:pic>
        <p:nvPicPr>
          <p:cNvPr id="11" name="Unbenanntes_Projekt 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4"/>
          <a:stretch/>
        </p:blipFill>
        <p:spPr bwMode="auto">
          <a:xfrm>
            <a:off x="7753840" y="1571312"/>
            <a:ext cx="4266275" cy="3199707"/>
          </a:xfrm>
          <a:prstGeom prst="rect">
            <a:avLst/>
          </a:prstGeom>
          <a:ln w="19050">
            <a:solidFill>
              <a:srgbClr val="4CE5B5"/>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video>
              <p:cMediaNode vol="80000">
                <p:cTn id="2" fill="hold" display="0">
                  <p:stCondLst>
                    <p:cond delay="indefinite"/>
                  </p:stCondLst>
                </p:cTn>
                <p:tgtEl>
                  <p:spTgt spid="1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432345" y="1278422"/>
            <a:ext cx="3172452" cy="467692"/>
          </a:xfrm>
          <a:prstGeom prst="rect">
            <a:avLst/>
          </a:prstGeom>
          <a:noFill/>
        </p:spPr>
        <p:txBody>
          <a:bodyPr wrap="square">
            <a:spAutoFit/>
          </a:bodyPr>
          <a:lstStyle/>
          <a:p>
            <a:pPr lvl="0">
              <a:lnSpc>
                <a:spcPct val="107000"/>
              </a:lnSpc>
              <a:defRPr/>
            </a:pPr>
            <a:r>
              <a:rPr lang="de-DE" sz="2400" b="1">
                <a:ea typeface="Aptos"/>
                <a:cs typeface="Arial"/>
              </a:rPr>
              <a:t>Ionengitter</a:t>
            </a:r>
            <a:endParaRPr/>
          </a:p>
        </p:txBody>
      </p:sp>
      <p:sp>
        <p:nvSpPr>
          <p:cNvPr id="16" name="Textfeld 15"/>
          <p:cNvSpPr txBox="1"/>
          <p:nvPr/>
        </p:nvSpPr>
        <p:spPr bwMode="auto">
          <a:xfrm>
            <a:off x="432345" y="2135213"/>
            <a:ext cx="6922947" cy="2677656"/>
          </a:xfrm>
          <a:prstGeom prst="rect">
            <a:avLst/>
          </a:prstGeom>
          <a:noFill/>
        </p:spPr>
        <p:txBody>
          <a:bodyPr wrap="square">
            <a:spAutoFit/>
          </a:bodyPr>
          <a:lstStyle/>
          <a:p>
            <a:pPr>
              <a:defRPr/>
            </a:pPr>
            <a:r>
              <a:rPr lang="de-DE" sz="2400"/>
              <a:t>Unter einem Ionenkristall oder Ionengitter versteht man in der Chemie die regelmäßige räumliche Anordnung von Anionen und Kationen eines Salzes im festen Zustand. Der Zusammenhalt des Gitterverbandes erfolgt durch die Ionenbindung. Negative und positive Ladungen ziehen sich an und ordnen sich regelmäßig an.</a:t>
            </a:r>
            <a:endParaRPr/>
          </a:p>
        </p:txBody>
      </p:sp>
      <p:pic>
        <p:nvPicPr>
          <p:cNvPr id="18" name="Grafik 17" descr="Ein Bild, das Screenshot, Kreis, Diagramm enthält.&#10;&#10;Automatisch generierte Beschreibung"/>
          <p:cNvPicPr>
            <a:picLocks noChangeAspect="1"/>
          </p:cNvPicPr>
          <p:nvPr/>
        </p:nvPicPr>
        <p:blipFill>
          <a:blip r:embed="rId12"/>
          <a:stretch/>
        </p:blipFill>
        <p:spPr bwMode="auto">
          <a:xfrm>
            <a:off x="7699117" y="1182985"/>
            <a:ext cx="4320998" cy="4865124"/>
          </a:xfrm>
          <a:prstGeom prst="rect">
            <a:avLst/>
          </a:prstGeom>
        </p:spPr>
      </p:pic>
      <p:sp>
        <p:nvSpPr>
          <p:cNvPr id="19" name="Textfeld 18"/>
          <p:cNvSpPr txBox="1"/>
          <p:nvPr/>
        </p:nvSpPr>
        <p:spPr bwMode="auto">
          <a:xfrm>
            <a:off x="7884845" y="6164854"/>
            <a:ext cx="4135270" cy="670248"/>
          </a:xfrm>
          <a:prstGeom prst="rect">
            <a:avLst/>
          </a:prstGeom>
          <a:noFill/>
        </p:spPr>
        <p:txBody>
          <a:bodyPr wrap="square">
            <a:spAutoFit/>
          </a:bodyPr>
          <a:lstStyle/>
          <a:p>
            <a:pPr lvl="0">
              <a:lnSpc>
                <a:spcPct val="107000"/>
              </a:lnSpc>
              <a:defRPr/>
            </a:pPr>
            <a:r>
              <a:rPr lang="de-DE" b="1">
                <a:ea typeface="Aptos"/>
                <a:cs typeface="Arial"/>
              </a:rPr>
              <a:t>Abbildung: </a:t>
            </a:r>
            <a:r>
              <a:rPr lang="de-DE">
                <a:ea typeface="Aptos"/>
                <a:cs typeface="Arial"/>
              </a:rPr>
              <a:t>Ionengittermodell (vereinfachte Darstellung)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9" name="Textfeld 8"/>
          <p:cNvSpPr txBox="1"/>
          <p:nvPr/>
        </p:nvSpPr>
        <p:spPr bwMode="auto">
          <a:xfrm>
            <a:off x="432344" y="1278422"/>
            <a:ext cx="4616733" cy="467692"/>
          </a:xfrm>
          <a:prstGeom prst="rect">
            <a:avLst/>
          </a:prstGeom>
          <a:noFill/>
        </p:spPr>
        <p:txBody>
          <a:bodyPr wrap="square">
            <a:spAutoFit/>
          </a:bodyPr>
          <a:lstStyle/>
          <a:p>
            <a:pPr lvl="0">
              <a:lnSpc>
                <a:spcPct val="107000"/>
              </a:lnSpc>
              <a:defRPr/>
            </a:pPr>
            <a:r>
              <a:rPr lang="de-DE" sz="2400" b="1">
                <a:ea typeface="Aptos"/>
                <a:cs typeface="Arial"/>
              </a:rPr>
              <a:t>“Modelle“ in der Chemie</a:t>
            </a:r>
          </a:p>
        </p:txBody>
      </p:sp>
      <p:sp>
        <p:nvSpPr>
          <p:cNvPr id="10" name="Textfeld 9"/>
          <p:cNvSpPr txBox="1"/>
          <p:nvPr/>
        </p:nvSpPr>
        <p:spPr bwMode="auto">
          <a:xfrm>
            <a:off x="432345" y="2135213"/>
            <a:ext cx="11355464" cy="3416320"/>
          </a:xfrm>
          <a:prstGeom prst="rect">
            <a:avLst/>
          </a:prstGeom>
          <a:noFill/>
        </p:spPr>
        <p:txBody>
          <a:bodyPr wrap="square">
            <a:spAutoFit/>
          </a:bodyPr>
          <a:lstStyle/>
          <a:p>
            <a:pPr>
              <a:defRPr/>
            </a:pPr>
            <a:r>
              <a:rPr lang="de-DE" sz="2400"/>
              <a:t>Ein „Modell“ in der Chemie ist eine bildhafte Darstellung eines Umstandes oder Konzeptes der Chemie, mit deren Hilfe wir uns bestimmte Dinge besser erklären können.</a:t>
            </a:r>
            <a:endParaRPr/>
          </a:p>
          <a:p>
            <a:pPr>
              <a:defRPr/>
            </a:pPr>
            <a:endParaRPr lang="de-DE" sz="2400"/>
          </a:p>
          <a:p>
            <a:pPr>
              <a:defRPr/>
            </a:pPr>
            <a:r>
              <a:rPr lang="de-DE" sz="2400"/>
              <a:t>Wichtig ist dabei, dass ein Modell die Wirklichkeit „nur“ vereinfacht abbildet! Es entspricht nicht wirklich der Realität. Dennoch können wir mit einem Modell bestimmte Beobachtungen verständlicher erklären und nachvollziehen.</a:t>
            </a:r>
            <a:endParaRPr/>
          </a:p>
          <a:p>
            <a:pPr>
              <a:defRPr/>
            </a:pPr>
            <a:endParaRPr lang="de-DE" sz="2400"/>
          </a:p>
          <a:p>
            <a:pPr>
              <a:defRPr/>
            </a:pPr>
            <a:r>
              <a:rPr lang="de-DE" sz="2400"/>
              <a:t>Beispiele für Modelle, die du kennst sind die Atombau-Modelle oder das Ionengitter-Modell.</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cxnSp>
        <p:nvCxnSpPr>
          <p:cNvPr id="12" name="Gerade Verbindung 11"/>
          <p:cNvCxnSpPr/>
          <p:nvPr/>
        </p:nvCxnSpPr>
        <p:spPr bwMode="auto">
          <a:xfrm>
            <a:off x="-162234" y="958645"/>
            <a:ext cx="12545545" cy="0"/>
          </a:xfrm>
          <a:prstGeom prst="line">
            <a:avLst/>
          </a:prstGeom>
          <a:ln>
            <a:solidFill>
              <a:srgbClr val="4CE5B5"/>
            </a:solidFill>
          </a:ln>
        </p:spPr>
        <p:style>
          <a:lnRef idx="3">
            <a:schemeClr val="accent1"/>
          </a:lnRef>
          <a:fillRef idx="0">
            <a:schemeClr val="accent1"/>
          </a:fillRef>
          <a:effectRef idx="2">
            <a:schemeClr val="accent1"/>
          </a:effectRef>
          <a:fontRef idx="minor">
            <a:schemeClr val="tx1"/>
          </a:fontRef>
        </p:style>
      </p:cxnSp>
      <p:grpSp>
        <p:nvGrpSpPr>
          <p:cNvPr id="2" name="Gruppieren 1"/>
          <p:cNvGrpSpPr/>
          <p:nvPr/>
        </p:nvGrpSpPr>
        <p:grpSpPr bwMode="auto">
          <a:xfrm>
            <a:off x="3485295" y="4507"/>
            <a:ext cx="3869997" cy="757859"/>
            <a:chOff x="3485295" y="4507"/>
            <a:chExt cx="3869997" cy="757859"/>
          </a:xfrm>
        </p:grpSpPr>
        <p:pic>
          <p:nvPicPr>
            <p:cNvPr id="13" name="Grafik 12" descr="Ein Bild, das Screenshot, Text, Design enthält.&#10;&#10;Automatisch generierte Beschreibung"/>
            <p:cNvPicPr>
              <a:picLocks noChangeAspect="1"/>
            </p:cNvPicPr>
            <p:nvPr/>
          </p:nvPicPr>
          <p:blipFill>
            <a:blip r:embed="rId10"/>
            <a:srcRect l="-45" t="33673" r="16528" b="39146"/>
            <a:stretch/>
          </p:blipFill>
          <p:spPr bwMode="auto">
            <a:xfrm>
              <a:off x="3485295" y="4507"/>
              <a:ext cx="3319350" cy="748845"/>
            </a:xfrm>
            <a:prstGeom prst="rect">
              <a:avLst/>
            </a:prstGeom>
            <a:ln>
              <a:noFill/>
            </a:ln>
          </p:spPr>
        </p:pic>
        <p:pic>
          <p:nvPicPr>
            <p:cNvPr id="14" name="Grafik 13" descr="Ein Bild, das Text, Screenshot, Schrift, Farbigkeit enthält.&#10;&#10;Automatisch generierte Beschreibung"/>
            <p:cNvPicPr>
              <a:picLocks noChangeAspect="1"/>
            </p:cNvPicPr>
            <p:nvPr/>
          </p:nvPicPr>
          <p:blipFill>
            <a:blip r:embed="rId11"/>
            <a:srcRect l="25000" t="1621" r="27149" b="86863"/>
            <a:stretch/>
          </p:blipFill>
          <p:spPr bwMode="auto">
            <a:xfrm>
              <a:off x="6837027" y="223657"/>
              <a:ext cx="518266" cy="538709"/>
            </a:xfrm>
            <a:prstGeom prst="rect">
              <a:avLst/>
            </a:prstGeom>
          </p:spPr>
        </p:pic>
      </p:grpSp>
      <p:sp>
        <p:nvSpPr>
          <p:cNvPr id="10" name="Rechteck 9"/>
          <p:cNvSpPr/>
          <p:nvPr/>
        </p:nvSpPr>
        <p:spPr bwMode="auto">
          <a:xfrm>
            <a:off x="311869" y="1264966"/>
            <a:ext cx="3069335" cy="459195"/>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p:nvSpPr>
        <p:spPr bwMode="auto">
          <a:xfrm>
            <a:off x="303404" y="2030481"/>
            <a:ext cx="11385013" cy="3913113"/>
          </a:xfrm>
          <a:prstGeom prst="rect">
            <a:avLst/>
          </a:prstGeom>
          <a:solidFill>
            <a:srgbClr val="4CE5B5"/>
          </a:solidFill>
          <a:ln>
            <a:solidFill>
              <a:srgbClr val="4CE5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Schaltkreis">
  <a:themeElements>
    <a:clrScheme name="DigiProMIN_VM">
      <a:dk1>
        <a:srgbClr val="000000"/>
      </a:dk1>
      <a:lt1>
        <a:srgbClr val="FFFFFF"/>
      </a:lt1>
      <a:dk2>
        <a:srgbClr val="03859D"/>
      </a:dk2>
      <a:lt2>
        <a:srgbClr val="4DA1CB"/>
      </a:lt2>
      <a:accent1>
        <a:srgbClr val="F96100"/>
      </a:accent1>
      <a:accent2>
        <a:srgbClr val="FAA93A"/>
      </a:accent2>
      <a:accent3>
        <a:srgbClr val="D35940"/>
      </a:accent3>
      <a:accent4>
        <a:srgbClr val="B258D3"/>
      </a:accent4>
      <a:accent5>
        <a:srgbClr val="86F564"/>
      </a:accent5>
      <a:accent6>
        <a:srgbClr val="8AC4A7"/>
      </a:accent6>
      <a:hlink>
        <a:srgbClr val="B8FA56"/>
      </a:hlink>
      <a:folHlink>
        <a:srgbClr val="7AF8CC"/>
      </a:folHlink>
    </a:clrScheme>
    <a:fontScheme name="Schaltkreis">
      <a:majorFont>
        <a:latin typeface="Tw Cen MT"/>
        <a:ea typeface="Arial"/>
        <a:cs typeface="Arial"/>
      </a:majorFont>
      <a:minorFont>
        <a:latin typeface="Tw Cen MT"/>
        <a:ea typeface="Arial"/>
        <a:cs typeface="Arial"/>
      </a:minorFont>
    </a:fontScheme>
    <a:fmtScheme name="Schaltkreis">
      <a:fillStyleLst>
        <a:solidFill>
          <a:schemeClr val="phClr"/>
        </a:solidFill>
        <a:gradFill>
          <a:gsLst>
            <a:gs pos="0">
              <a:schemeClr val="phClr">
                <a:tint val="58000"/>
                <a:satMod val="108000"/>
                <a:lumMod val="110000"/>
              </a:schemeClr>
            </a:gs>
            <a:gs pos="100000">
              <a:schemeClr val="phClr">
                <a:tint val="81000"/>
                <a:satMod val="109000"/>
                <a:lumMod val="105000"/>
              </a:schemeClr>
            </a:gs>
          </a:gsLst>
          <a:lin ang="5040000" scaled="0"/>
        </a:gradFill>
        <a:gradFill>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3241</Words>
  <Application>Microsoft Office PowerPoint</Application>
  <PresentationFormat>Breitbild</PresentationFormat>
  <Paragraphs>447</Paragraphs>
  <Slides>49</Slides>
  <Notes>49</Notes>
  <HiddenSlides>0</HiddenSlides>
  <MMClips>4</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49</vt:i4>
      </vt:variant>
    </vt:vector>
  </HeadingPairs>
  <TitlesOfParts>
    <vt:vector size="61" baseType="lpstr">
      <vt:lpstr>Aptos</vt:lpstr>
      <vt:lpstr>Arial</vt:lpstr>
      <vt:lpstr>Calibri</vt:lpstr>
      <vt:lpstr>Calibri Light</vt:lpstr>
      <vt:lpstr>Cambria</vt:lpstr>
      <vt:lpstr>Ink Free</vt:lpstr>
      <vt:lpstr>Rockwell</vt:lpstr>
      <vt:lpstr>Symbol</vt:lpstr>
      <vt:lpstr>Times New Roman</vt:lpstr>
      <vt:lpstr>Tw Cen MT</vt:lpstr>
      <vt:lpstr>Schaltkreis</vt:lpstr>
      <vt:lpstr>Benutzerdefiniertes Design</vt:lpstr>
      <vt:lpstr>PowerPoint-Präsentation</vt:lpstr>
      <vt:lpstr>Chemieunterricht mit digitalen medien Innovieren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gestütztes Experimentieren</dc:title>
  <dc:creator>Dominik Diermann</dc:creator>
  <cp:lastModifiedBy>Forster, Katharina</cp:lastModifiedBy>
  <cp:revision>593</cp:revision>
  <dcterms:created xsi:type="dcterms:W3CDTF">2023-10-17T13:06:03Z</dcterms:created>
  <dcterms:modified xsi:type="dcterms:W3CDTF">2025-02-18T13:54:58Z</dcterms:modified>
</cp:coreProperties>
</file>