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4"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9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642E3A9A-233C-A241-979A-03C8F55C20CC}" type="datetimeFigureOut">
              <a:rPr lang="de-DE"/>
              <a:t>18.02.2025</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712621D8-2CC8-C84E-9737-43808E427A3D}"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0364FE9-C5B5-B6E7-952B-86D5E09B13F9}"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DBA01AA-AFBC-CD53-71E0-2D73AFBC7B2B}"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A71A120-35AA-CF64-AF46-6B838FA5605B}"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GB"/>
          </a:p>
        </p:txBody>
      </p:sp>
      <p:sp>
        <p:nvSpPr>
          <p:cNvPr id="4" name="Foliennummernplatzhalter 3"/>
          <p:cNvSpPr>
            <a:spLocks noGrp="1"/>
          </p:cNvSpPr>
          <p:nvPr>
            <p:ph type="sldNum" sz="quarter" idx="5"/>
          </p:nvPr>
        </p:nvSpPr>
        <p:spPr bwMode="auto"/>
        <p:txBody>
          <a:bodyPr/>
          <a:lstStyle/>
          <a:p>
            <a:pPr>
              <a:defRPr/>
            </a:pPr>
            <a:fld id="{712621D8-2CC8-C84E-9737-43808E427A3D}" type="slidenum">
              <a:rPr lang="de-DE"/>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elfolie">
    <p:spTree>
      <p:nvGrpSpPr>
        <p:cNvPr id="1" name=""/>
        <p:cNvGrpSpPr/>
        <p:nvPr/>
      </p:nvGrpSpPr>
      <p:grpSpPr bwMode="auto">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blip>
          <a:stretch/>
        </p:blipFill>
        <p:spPr bwMode="auto">
          <a:xfrm>
            <a:off x="0" y="-1"/>
            <a:ext cx="12192003" cy="6858001"/>
          </a:xfrm>
          <a:prstGeom prst="rect">
            <a:avLst/>
          </a:prstGeom>
          <a:noFill/>
        </p:spPr>
      </p:pic>
      <p:grpSp>
        <p:nvGrpSpPr>
          <p:cNvPr id="11" name="Group 10"/>
          <p:cNvGrpSpPr/>
          <p:nvPr/>
        </p:nvGrpSpPr>
        <p:grpSpPr bwMode="auto">
          <a:xfrm>
            <a:off x="0" y="0"/>
            <a:ext cx="2305051" cy="6858001"/>
            <a:chOff x="0" y="0"/>
            <a:chExt cx="2305051" cy="6858001"/>
          </a:xfrm>
          <a:gradFill>
            <a:gsLst>
              <a:gs pos="0">
                <a:schemeClr val="tx2"/>
              </a:gs>
              <a:gs pos="100000">
                <a:schemeClr val="bg2">
                  <a:lumMod val="60000"/>
                  <a:lumOff val="40000"/>
                </a:schemeClr>
              </a:gs>
            </a:gsLst>
            <a:lin ang="5400000" scaled="0"/>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extrusionOk="0">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extrusionOk="0">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extrusionOk="0">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extrusionOk="0">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7"/>
            </a:xfrm>
            <a:custGeom>
              <a:avLst/>
              <a:gdLst/>
              <a:ahLst/>
              <a:cxnLst/>
              <a:rect l="0" t="0" r="r" b="b"/>
              <a:pathLst>
                <a:path w="264" h="329" extrusionOk="0">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extrusionOk="0">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4"/>
              <a:ext cx="338138" cy="1216025"/>
            </a:xfrm>
            <a:custGeom>
              <a:avLst/>
              <a:gdLst/>
              <a:ahLst/>
              <a:cxnLst/>
              <a:rect l="0" t="0" r="r" b="b"/>
              <a:pathLst>
                <a:path w="213" h="766" extrusionOk="0">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49"/>
              <a:ext cx="157163" cy="157163"/>
            </a:xfrm>
            <a:custGeom>
              <a:avLst/>
              <a:gdLst/>
              <a:ahLst/>
              <a:cxnLst/>
              <a:rect l="0" t="0"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extrusionOk="0">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extrusionOk="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extrusionOk="0">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extrusionOk="0">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7" cy="160338"/>
            </a:xfrm>
            <a:custGeom>
              <a:avLst/>
              <a:gdLst/>
              <a:ahLst/>
              <a:cxnLst/>
              <a:rect l="0" t="0"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899"/>
            </a:xfrm>
            <a:custGeom>
              <a:avLst/>
              <a:gdLst/>
              <a:ahLst/>
              <a:cxnLst/>
              <a:rect l="0" t="0"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extrusionOk="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49"/>
            </a:xfrm>
            <a:custGeom>
              <a:avLst/>
              <a:gdLst/>
              <a:ahLst/>
              <a:cxnLst/>
              <a:rect l="0" t="0"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extrusionOk="0">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4"/>
              <a:ext cx="109538" cy="109538"/>
            </a:xfrm>
            <a:custGeom>
              <a:avLst/>
              <a:gdLst/>
              <a:ahLst/>
              <a:cxnLst/>
              <a:rect l="0" t="0"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extrusionOk="0">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extrusionOk="0">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4"/>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extrusionOk="0">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extrusionOk="0">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2"/>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extrusionOk="0">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bwMode="auto">
          <a:xfrm>
            <a:off x="1876424" y="1122363"/>
            <a:ext cx="8791575" cy="2387600"/>
          </a:xfrm>
        </p:spPr>
        <p:txBody>
          <a:bodyPr anchor="b">
            <a:normAutofit/>
          </a:bodyPr>
          <a:lstStyle>
            <a:lvl1pPr algn="l">
              <a:defRPr sz="4800"/>
            </a:lvl1pPr>
          </a:lstStyle>
          <a:p>
            <a:pPr>
              <a:defRPr/>
            </a:pPr>
            <a:r>
              <a:rPr lang="de-DE"/>
              <a:t>Mastertitelformat bearbeiten</a:t>
            </a:r>
            <a:endParaRPr lang="en-US"/>
          </a:p>
        </p:txBody>
      </p:sp>
      <p:sp>
        <p:nvSpPr>
          <p:cNvPr id="3" name="Subtitle 2"/>
          <p:cNvSpPr>
            <a:spLocks noGrp="1"/>
          </p:cNvSpPr>
          <p:nvPr>
            <p:ph type="subTitle" idx="1"/>
          </p:nvPr>
        </p:nvSpPr>
        <p:spPr bwMode="auto">
          <a:xfrm>
            <a:off x="1876424" y="3602038"/>
            <a:ext cx="8791575" cy="1655762"/>
          </a:xfrm>
        </p:spPr>
        <p:txBody>
          <a:bodyPr>
            <a:normAutofit/>
          </a:bodyPr>
          <a:lstStyle>
            <a:lvl1pPr marL="0" indent="0" algn="l">
              <a:buNone/>
              <a:defRPr sz="2000" cap="all">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lang="en-US"/>
          </a:p>
        </p:txBody>
      </p:sp>
      <p:sp>
        <p:nvSpPr>
          <p:cNvPr id="4" name="Date Placeholder 3"/>
          <p:cNvSpPr>
            <a:spLocks noGrp="1"/>
          </p:cNvSpPr>
          <p:nvPr>
            <p:ph type="dt" sz="half" idx="10"/>
          </p:nvPr>
        </p:nvSpPr>
        <p:spPr bwMode="auto">
          <a:xfrm>
            <a:off x="7077511" y="5410201"/>
            <a:ext cx="2743200" cy="365125"/>
          </a:xfrm>
        </p:spPr>
        <p:txBody>
          <a:bodyPr/>
          <a:lstStyle/>
          <a:p>
            <a:pPr>
              <a:defRPr/>
            </a:pPr>
            <a:fld id="{48A87A34-81AB-432B-8DAE-1953F412C126}" type="datetimeFigureOut">
              <a:rPr lang="en-US"/>
              <a:t>2/18/2025</a:t>
            </a:fld>
            <a:endParaRPr lang="en-US"/>
          </a:p>
        </p:txBody>
      </p:sp>
      <p:sp>
        <p:nvSpPr>
          <p:cNvPr id="5" name="Footer Placeholder 4"/>
          <p:cNvSpPr>
            <a:spLocks noGrp="1"/>
          </p:cNvSpPr>
          <p:nvPr>
            <p:ph type="ftr" sz="quarter" idx="11"/>
          </p:nvPr>
        </p:nvSpPr>
        <p:spPr bwMode="auto">
          <a:xfrm>
            <a:off x="1876424" y="5410201"/>
            <a:ext cx="5124886" cy="365125"/>
          </a:xfrm>
        </p:spPr>
        <p:txBody>
          <a:bodyPr/>
          <a:lstStyle/>
          <a:p>
            <a:pPr>
              <a:defRPr/>
            </a:pPr>
            <a:endParaRPr lang="en-US"/>
          </a:p>
        </p:txBody>
      </p:sp>
      <p:sp>
        <p:nvSpPr>
          <p:cNvPr id="6" name="Slide Number Placeholder 5"/>
          <p:cNvSpPr>
            <a:spLocks noGrp="1"/>
          </p:cNvSpPr>
          <p:nvPr>
            <p:ph type="sldNum" sz="quarter" idx="12"/>
          </p:nvPr>
        </p:nvSpPr>
        <p:spPr bwMode="auto">
          <a:xfrm>
            <a:off x="9896911" y="5410199"/>
            <a:ext cx="771089" cy="365125"/>
          </a:xfrm>
        </p:spPr>
        <p:txBody>
          <a:bodyPr/>
          <a:lstStyle/>
          <a:p>
            <a:pPr>
              <a:defRPr/>
            </a:pPr>
            <a:fld id="{6D22F896-40B5-4ADD-8801-0D06FADFA095}" type="slidenum">
              <a:rPr lang="en-US"/>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Literatur">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22800" y="147599"/>
            <a:ext cx="10072800" cy="1641600"/>
          </a:xfrm>
        </p:spPr>
        <p:txBody>
          <a:bodyPr anchor="b" anchorCtr="0">
            <a:normAutofit/>
          </a:bodyPr>
          <a:lstStyle>
            <a:lvl1pPr>
              <a:defRPr sz="3200">
                <a:latin typeface="Tw Cen MT"/>
              </a:defRPr>
            </a:lvl1pPr>
          </a:lstStyle>
          <a:p>
            <a:pPr>
              <a:defRPr/>
            </a:pPr>
            <a:r>
              <a:rPr lang="de-DE"/>
              <a:t>Mastertitelformat bearbeiten</a:t>
            </a:r>
            <a:endParaRPr lang="en-GB"/>
          </a:p>
        </p:txBody>
      </p:sp>
      <p:sp>
        <p:nvSpPr>
          <p:cNvPr id="10" name="Textplatzhalter 9"/>
          <p:cNvSpPr>
            <a:spLocks noGrp="1"/>
          </p:cNvSpPr>
          <p:nvPr>
            <p:ph type="body" sz="quarter" idx="10"/>
          </p:nvPr>
        </p:nvSpPr>
        <p:spPr bwMode="auto">
          <a:xfrm>
            <a:off x="622300" y="2095200"/>
            <a:ext cx="10072800" cy="4071600"/>
          </a:xfrm>
        </p:spPr>
        <p:txBody>
          <a:bodyPr>
            <a:noAutofit/>
          </a:bodyPr>
          <a:lstStyle>
            <a:lvl1pPr marL="361950" indent="-361950">
              <a:spcBef>
                <a:spcPts val="0"/>
              </a:spcBef>
              <a:buNone/>
              <a:defRPr sz="1200">
                <a:latin typeface="Tw Cen MT"/>
              </a:defRPr>
            </a:lvl1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pic>
        <p:nvPicPr>
          <p:cNvPr id="4" name="Picture 6" descr="Wissen schafft Zukunft: Leibniz-Institut für die Pädagogik der  Naturwissenschaften und Mathematik"/>
          <p:cNvPicPr>
            <a:picLocks noChangeAspect="1"/>
          </p:cNvPicPr>
          <p:nvPr/>
        </p:nvPicPr>
        <p:blipFill>
          <a:blip r:embed="rId2"/>
          <a:srcRect r="71521"/>
          <a:stretch/>
        </p:blipFill>
        <p:spPr bwMode="auto">
          <a:xfrm>
            <a:off x="0" y="0"/>
            <a:ext cx="623738" cy="638869"/>
          </a:xfrm>
          <a:prstGeom prst="rect">
            <a:avLst/>
          </a:prstGeom>
          <a:noFill/>
        </p:spPr>
      </p:pic>
      <p:pic>
        <p:nvPicPr>
          <p:cNvPr id="5" name="Grafik 4" descr="banerji-lab"/>
          <p:cNvPicPr>
            <a:picLocks noChangeAspect="1"/>
          </p:cNvPicPr>
          <p:nvPr/>
        </p:nvPicPr>
        <p:blipFill>
          <a:blip r:embed="rId3"/>
          <a:srcRect r="69033"/>
          <a:stretch/>
        </p:blipFill>
        <p:spPr bwMode="auto">
          <a:xfrm>
            <a:off x="623738" y="13456"/>
            <a:ext cx="659884" cy="638869"/>
          </a:xfrm>
          <a:prstGeom prst="rect">
            <a:avLst/>
          </a:prstGeom>
          <a:noFill/>
        </p:spPr>
      </p:pic>
      <p:pic>
        <p:nvPicPr>
          <p:cNvPr id="6" name="Picture 8" descr="Technische Universität München (TUM) Logo Download - AI - All Vector Logo"/>
          <p:cNvPicPr>
            <a:picLocks noChangeAspect="1"/>
          </p:cNvPicPr>
          <p:nvPr/>
        </p:nvPicPr>
        <p:blipFill>
          <a:blip r:embed="rId4"/>
          <a:srcRect t="19646" r="56961" b="38973"/>
          <a:stretch/>
        </p:blipFill>
        <p:spPr bwMode="auto">
          <a:xfrm>
            <a:off x="1308598" y="108705"/>
            <a:ext cx="858365" cy="448369"/>
          </a:xfrm>
          <a:prstGeom prst="rect">
            <a:avLst/>
          </a:prstGeom>
          <a:noFill/>
        </p:spPr>
      </p:pic>
      <p:pic>
        <p:nvPicPr>
          <p:cNvPr id="7" name="Grafik 6" descr="Ein Bild, das Text, Schrift, Logo, Screenshot enthält.&#10;&#10;Automatisch generierte Beschreibung"/>
          <p:cNvPicPr>
            <a:picLocks noChangeAspect="1"/>
          </p:cNvPicPr>
          <p:nvPr/>
        </p:nvPicPr>
        <p:blipFill>
          <a:blip r:embed="rId5"/>
          <a:stretch/>
        </p:blipFill>
        <p:spPr bwMode="auto">
          <a:xfrm>
            <a:off x="8350602" y="15515"/>
            <a:ext cx="897647" cy="636810"/>
          </a:xfrm>
          <a:prstGeom prst="rect">
            <a:avLst/>
          </a:prstGeom>
        </p:spPr>
      </p:pic>
      <p:pic>
        <p:nvPicPr>
          <p:cNvPr id="8" name="Grafik 7" descr="Ein Bild, das Text, Schrift, Symbol, Flagge enthält.&#10;&#10;Automatisch generierte Beschreibung"/>
          <p:cNvPicPr>
            <a:picLocks noChangeAspect="1"/>
          </p:cNvPicPr>
          <p:nvPr/>
        </p:nvPicPr>
        <p:blipFill>
          <a:blip r:embed="rId6"/>
          <a:stretch/>
        </p:blipFill>
        <p:spPr bwMode="auto">
          <a:xfrm>
            <a:off x="7552034" y="28971"/>
            <a:ext cx="657829" cy="661403"/>
          </a:xfrm>
          <a:prstGeom prst="rect">
            <a:avLst/>
          </a:prstGeom>
        </p:spPr>
      </p:pic>
      <p:pic>
        <p:nvPicPr>
          <p:cNvPr id="9" name="Grafik 8" descr="Ein Bild, das Text, Schrift, Symbol, Screenshot enthält.&#10;&#10;Automatisch generierte Beschreibung"/>
          <p:cNvPicPr>
            <a:picLocks noChangeAspect="1"/>
          </p:cNvPicPr>
          <p:nvPr/>
        </p:nvPicPr>
        <p:blipFill>
          <a:blip r:embed="rId7"/>
          <a:stretch/>
        </p:blipFill>
        <p:spPr bwMode="auto">
          <a:xfrm>
            <a:off x="5928951" y="0"/>
            <a:ext cx="1491934" cy="557074"/>
          </a:xfrm>
          <a:prstGeom prst="rect">
            <a:avLst/>
          </a:prstGeom>
        </p:spPr>
      </p:pic>
      <p:pic>
        <p:nvPicPr>
          <p:cNvPr id="11" name="Grafik 10" descr="Ein Bild, das Screenshot, Text, Design enthält.&#10;&#10;Automatisch generierte Beschreibung"/>
          <p:cNvPicPr>
            <a:picLocks noChangeAspect="1"/>
          </p:cNvPicPr>
          <p:nvPr/>
        </p:nvPicPr>
        <p:blipFill>
          <a:blip r:embed="rId8"/>
          <a:srcRect l="-45" t="33673" r="45" b="39146"/>
          <a:stretch/>
        </p:blipFill>
        <p:spPr bwMode="auto">
          <a:xfrm>
            <a:off x="1945840" y="-46494"/>
            <a:ext cx="3974513" cy="748845"/>
          </a:xfrm>
          <a:prstGeom prst="rect">
            <a:avLst/>
          </a:prstGeom>
          <a:ln>
            <a:noFill/>
          </a:ln>
        </p:spPr>
      </p:pic>
      <p:cxnSp>
        <p:nvCxnSpPr>
          <p:cNvPr id="12" name="Gerade Verbindung 14"/>
          <p:cNvCxnSpPr/>
          <p:nvPr/>
        </p:nvCxnSpPr>
        <p:spPr bwMode="auto">
          <a:xfrm>
            <a:off x="-162234" y="958645"/>
            <a:ext cx="10722077" cy="0"/>
          </a:xfrm>
          <a:prstGeom prst="line">
            <a:avLst/>
          </a:prstGeom>
          <a:ln>
            <a:solidFill>
              <a:srgbClr val="03869E"/>
            </a:solidFill>
          </a:ln>
        </p:spPr>
        <p:style>
          <a:lnRef idx="3">
            <a:schemeClr val="accent1"/>
          </a:lnRef>
          <a:fillRef idx="0">
            <a:schemeClr val="accent1"/>
          </a:fillRef>
          <a:effectRef idx="2">
            <a:schemeClr val="accent1"/>
          </a:effectRef>
          <a:fontRef idx="minor">
            <a:schemeClr val="tx1"/>
          </a:fontRef>
        </p:style>
      </p:cxnSp>
      <p:pic>
        <p:nvPicPr>
          <p:cNvPr id="13" name="Grafik 12" descr="Ein Bild, das Farbigkeit, Grafiken, Reihe, Kunst enthält.&#10;&#10;Automatisch generierte Beschreibung"/>
          <p:cNvPicPr>
            <a:picLocks noChangeAspect="1"/>
          </p:cNvPicPr>
          <p:nvPr/>
        </p:nvPicPr>
        <p:blipFill>
          <a:blip r:embed="rId9"/>
          <a:stretch/>
        </p:blipFill>
        <p:spPr bwMode="auto">
          <a:xfrm>
            <a:off x="9790726" y="-31747"/>
            <a:ext cx="2430770" cy="2430770"/>
          </a:xfrm>
          <a:prstGeom prst="rect">
            <a:avLst/>
          </a:prstGeom>
        </p:spPr>
      </p:pic>
      <p:sp>
        <p:nvSpPr>
          <p:cNvPr id="14" name="Pfeil nach rechts 19">
            <a:hlinkClick r:id="" action="ppaction://hlinkshowjump?jump=nextslide"/>
          </p:cNvPr>
          <p:cNvSpPr/>
          <p:nvPr/>
        </p:nvSpPr>
        <p:spPr bwMode="auto">
          <a:xfrm>
            <a:off x="11310321" y="85807"/>
            <a:ext cx="801917" cy="769590"/>
          </a:xfrm>
          <a:prstGeom prst="rightArrow">
            <a:avLst>
              <a:gd name="adj1" fmla="val 50000"/>
              <a:gd name="adj2" fmla="val 50000"/>
            </a:avLst>
          </a:prstGeom>
          <a:solidFill>
            <a:srgbClr val="03869E"/>
          </a:solidFill>
          <a:ln>
            <a:solidFill>
              <a:srgbClr val="0386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userDrawn="1">
  <p:cSld name="Panoramabild mit Beschriftung">
    <p:bg>
      <p:bgRef idx="1001">
        <a:schemeClr val="bg1"/>
      </p:bgRef>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141410" y="4304664"/>
            <a:ext cx="9912355" cy="819355"/>
          </a:xfrm>
        </p:spPr>
        <p:txBody>
          <a:bodyPr anchor="b">
            <a:normAutofit/>
          </a:bodyPr>
          <a:lstStyle>
            <a:lvl1pPr>
              <a:defRPr sz="3200"/>
            </a:lvl1pPr>
          </a:lstStyle>
          <a:p>
            <a:pPr>
              <a:defRPr/>
            </a:pPr>
            <a:r>
              <a:rPr lang="de-DE"/>
              <a:t>Mastertitelformat bearbeiten</a:t>
            </a:r>
            <a:endParaRPr lang="en-US"/>
          </a:p>
        </p:txBody>
      </p:sp>
      <p:sp>
        <p:nvSpPr>
          <p:cNvPr id="3" name="Picture Placeholder 2"/>
          <p:cNvSpPr>
            <a:spLocks noGrp="1" noChangeAspect="1"/>
          </p:cNvSpPr>
          <p:nvPr>
            <p:ph type="pic" idx="1"/>
          </p:nvPr>
        </p:nvSpPr>
        <p:spPr bwMode="auto">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defRPr/>
            </a:pPr>
            <a:r>
              <a:rPr lang="de-DE"/>
              <a:t>Bild durch Klicken auf Symbol hinzufügen</a:t>
            </a:r>
            <a:endParaRPr lang="en-US"/>
          </a:p>
        </p:txBody>
      </p:sp>
      <p:sp>
        <p:nvSpPr>
          <p:cNvPr id="4" name="Text Placeholder 3"/>
          <p:cNvSpPr>
            <a:spLocks noGrp="1"/>
          </p:cNvSpPr>
          <p:nvPr>
            <p:ph type="body" sz="half" idx="2"/>
          </p:nvPr>
        </p:nvSpPr>
        <p:spPr bwMode="auto">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48A87A34-81AB-432B-8DAE-1953F412C126}" type="datetimeFigureOut">
              <a:rPr lang="en-US"/>
              <a:t>2/18/2025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6D22F896-40B5-4ADD-8801-0D06FADFA095}" type="slidenum">
              <a:rPr lang="en-US"/>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Nur Titel">
    <p:bg>
      <p:bgPr>
        <a:solidFill>
          <a:srgbClr val="FA6200"/>
        </a:solid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Date Placeholder 2"/>
          <p:cNvSpPr>
            <a:spLocks noGrp="1"/>
          </p:cNvSpPr>
          <p:nvPr>
            <p:ph type="dt" sz="half" idx="10"/>
          </p:nvPr>
        </p:nvSpPr>
        <p:spPr bwMode="auto"/>
        <p:txBody>
          <a:bodyPr/>
          <a:lstStyle/>
          <a:p>
            <a:pPr>
              <a:defRPr/>
            </a:pPr>
            <a:fld id="{48A87A34-81AB-432B-8DAE-1953F412C126}" type="datetimeFigureOut">
              <a:rPr lang="en-US"/>
              <a:t>2/18/2025</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6D22F896-40B5-4ADD-8801-0D06FADFA095}" type="slidenum">
              <a:rPr lang="en-US"/>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Panoramabild mit Beschriftung">
    <p:bg>
      <p:bgRef idx="1001">
        <a:schemeClr val="bg1"/>
      </p:bgRef>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141410" y="4304664"/>
            <a:ext cx="9912355" cy="819355"/>
          </a:xfrm>
        </p:spPr>
        <p:txBody>
          <a:bodyPr anchor="b">
            <a:normAutofit/>
          </a:bodyPr>
          <a:lstStyle>
            <a:lvl1pPr>
              <a:defRPr sz="3200"/>
            </a:lvl1pPr>
          </a:lstStyle>
          <a:p>
            <a:pPr>
              <a:defRPr/>
            </a:pPr>
            <a:r>
              <a:rPr lang="de-DE"/>
              <a:t>Mastertitelformat bearbeiten</a:t>
            </a:r>
            <a:endParaRPr lang="en-US"/>
          </a:p>
        </p:txBody>
      </p:sp>
      <p:sp>
        <p:nvSpPr>
          <p:cNvPr id="3" name="Picture Placeholder 2"/>
          <p:cNvSpPr>
            <a:spLocks noGrp="1" noChangeAspect="1"/>
          </p:cNvSpPr>
          <p:nvPr>
            <p:ph type="pic" idx="1"/>
          </p:nvPr>
        </p:nvSpPr>
        <p:spPr bwMode="auto">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defRPr/>
            </a:pPr>
            <a:r>
              <a:rPr lang="de-DE"/>
              <a:t>Bild durch Klicken auf Symbol hinzufügen</a:t>
            </a:r>
            <a:endParaRPr lang="en-US"/>
          </a:p>
        </p:txBody>
      </p:sp>
      <p:sp>
        <p:nvSpPr>
          <p:cNvPr id="4" name="Text Placeholder 3"/>
          <p:cNvSpPr>
            <a:spLocks noGrp="1"/>
          </p:cNvSpPr>
          <p:nvPr>
            <p:ph type="body" sz="half" idx="2"/>
          </p:nvPr>
        </p:nvSpPr>
        <p:spPr bwMode="auto">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48A87A34-81AB-432B-8DAE-1953F412C126}" type="datetimeFigureOut">
              <a:rPr lang="en-US"/>
              <a:t>2/18/2025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6D22F896-40B5-4ADD-8801-0D06FADFA095}" type="slidenum">
              <a:rPr lang="en-US"/>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D9D3F698-4351-44F7-B201-CD5C065BFD43}" type="datetimeFigureOut">
              <a:rPr lang="de-DE"/>
              <a:t>18.02.2025</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F8FE25AC-F020-4C4D-A88A-3C8055964B0B}"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8B1FC477-7E88-1E41-AEC5-C850A8D68578}" type="datetimeFigureOut">
              <a:rPr lang="de-DE"/>
              <a:t>18.02.2025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A90D424A-4823-2A40-84BB-EE3D5642A292}"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bwMode="auto">
        <a:xfrm>
          <a:off x="0" y="0"/>
          <a:ext cx="0" cy="0"/>
          <a:chOff x="0" y="0"/>
          <a:chExt cx="0" cy="0"/>
        </a:xfrm>
      </p:grpSpPr>
      <p:pic>
        <p:nvPicPr>
          <p:cNvPr id="7" name="Picture 2" descr="\\DROBO-FS\QuickDrops\JB\PPTX NG\Droplets\LightingOverlay.png"/>
          <p:cNvPicPr>
            <a:picLocks noChangeAspect="1" noChangeArrowheads="1"/>
          </p:cNvPicPr>
          <p:nvPr/>
        </p:nvPicPr>
        <p:blipFill>
          <a:blip r:embed="rId7">
            <a:alphaModFix amt="30000"/>
          </a:blip>
          <a:stretch/>
        </p:blipFill>
        <p:spPr bwMode="auto">
          <a:xfrm>
            <a:off x="0" y="-1"/>
            <a:ext cx="12192003" cy="6858001"/>
          </a:xfrm>
          <a:prstGeom prst="rect">
            <a:avLst/>
          </a:prstGeom>
          <a:noFill/>
        </p:spPr>
      </p:pic>
      <p:grpSp>
        <p:nvGrpSpPr>
          <p:cNvPr id="8" name="Group 7"/>
          <p:cNvGrpSpPr/>
          <p:nvPr/>
        </p:nvGrpSpPr>
        <p:grpSpPr bwMode="auto">
          <a:xfrm>
            <a:off x="-14288" y="0"/>
            <a:ext cx="12053888" cy="6858001"/>
            <a:chOff x="-14288" y="0"/>
            <a:chExt cx="12053888" cy="6858001"/>
          </a:xfrm>
        </p:grpSpPr>
        <p:grpSp>
          <p:nvGrpSpPr>
            <p:cNvPr id="9" name="Group 8"/>
            <p:cNvGrpSpPr/>
            <p:nvPr/>
          </p:nvGrpSpPr>
          <p:grpSpPr bwMode="auto">
            <a:xfrm>
              <a:off x="-14288" y="0"/>
              <a:ext cx="1220788" cy="6858001"/>
              <a:chOff x="-14288" y="0"/>
              <a:chExt cx="1220788" cy="6858001"/>
            </a:xfrm>
            <a:gradFill>
              <a:gsLst>
                <a:gs pos="0">
                  <a:schemeClr val="tx2"/>
                </a:gs>
                <a:gs pos="100000">
                  <a:schemeClr val="bg2">
                    <a:lumMod val="60000"/>
                    <a:lumOff val="40000"/>
                  </a:schemeClr>
                </a:gs>
              </a:gsLst>
              <a:lin ang="5400000" scaled="0"/>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extrusionOk="0">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extrusionOk="0">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extrusionOk="0">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extrusionOk="0">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extrusionOk="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extrusionOk="0">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extrusionOk="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49"/>
              </a:xfrm>
              <a:custGeom>
                <a:avLst/>
                <a:gdLst/>
                <a:ahLst/>
                <a:cxnLst/>
                <a:rect l="0" t="0"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extrusionOk="0">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4"/>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extrusionOk="0">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extrusionOk="0">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2"/>
                <a:ext cx="190500"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bwMode="auto">
            <a:xfrm>
              <a:off x="11364912" y="0"/>
              <a:ext cx="674688" cy="6848476"/>
              <a:chOff x="11364912" y="0"/>
              <a:chExt cx="674688" cy="6848476"/>
            </a:xfrm>
            <a:gradFill>
              <a:gsLst>
                <a:gs pos="0">
                  <a:schemeClr val="tx2">
                    <a:alpha val="80000"/>
                  </a:schemeClr>
                </a:gs>
                <a:gs pos="100000">
                  <a:schemeClr val="bg2">
                    <a:lumMod val="60000"/>
                    <a:lumOff val="40000"/>
                    <a:alpha val="60000"/>
                  </a:schemeClr>
                </a:gs>
              </a:gsLst>
              <a:lin ang="5400000" scaled="0"/>
            </a:gradFill>
          </p:grpSpPr>
          <p:sp>
            <p:nvSpPr>
              <p:cNvPr id="11" name="Freeform 32"/>
              <p:cNvSpPr/>
              <p:nvPr/>
            </p:nvSpPr>
            <p:spPr bwMode="auto">
              <a:xfrm>
                <a:off x="11483975" y="0"/>
                <a:ext cx="417513" cy="512763"/>
              </a:xfrm>
              <a:custGeom>
                <a:avLst/>
                <a:gdLst/>
                <a:ahLst/>
                <a:cxnLst/>
                <a:rect l="0" t="0"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599" y="5694363"/>
                <a:ext cx="298450" cy="1154113"/>
              </a:xfrm>
              <a:custGeom>
                <a:avLst/>
                <a:gdLst/>
                <a:ahLst/>
                <a:cxnLst/>
                <a:rect l="0" t="0" r="r" b="b"/>
                <a:pathLst>
                  <a:path w="188" h="727" extrusionOk="0">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4"/>
                <a:ext cx="188913"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bwMode="auto">
          <a:xfrm>
            <a:off x="1141413" y="618518"/>
            <a:ext cx="9905998" cy="1478570"/>
          </a:xfrm>
          <a:prstGeom prst="rect">
            <a:avLst/>
          </a:prstGeom>
        </p:spPr>
        <p:txBody>
          <a:bodyPr vert="horz" lIns="91440" tIns="45720" rIns="91440" bIns="45720" rtlCol="0" anchor="ctr">
            <a:normAutofit/>
          </a:bodyPr>
          <a:lstStyle/>
          <a:p>
            <a:pPr>
              <a:defRPr/>
            </a:pPr>
            <a:endParaRPr lang="en-US"/>
          </a:p>
        </p:txBody>
      </p:sp>
      <p:sp>
        <p:nvSpPr>
          <p:cNvPr id="3" name="Text Placeholder 2"/>
          <p:cNvSpPr>
            <a:spLocks noGrp="1"/>
          </p:cNvSpPr>
          <p:nvPr>
            <p:ph type="body" idx="1"/>
          </p:nvPr>
        </p:nvSpPr>
        <p:spPr bwMode="auto">
          <a:xfrm>
            <a:off x="1141412" y="2249487"/>
            <a:ext cx="9905999" cy="3541714"/>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48A87A34-81AB-432B-8DAE-1953F412C126}" type="datetimeFigureOut">
              <a:rPr lang="en-US"/>
              <a:t>2/18/2025</a:t>
            </a:fld>
            <a:endParaRPr lang="en-US"/>
          </a:p>
        </p:txBody>
      </p:sp>
      <p:sp>
        <p:nvSpPr>
          <p:cNvPr id="5" name="Footer Placeholder 4"/>
          <p:cNvSpPr>
            <a:spLocks noGrp="1"/>
          </p:cNvSpPr>
          <p:nvPr>
            <p:ph type="ftr" sz="quarter" idx="3"/>
          </p:nvPr>
        </p:nvSpPr>
        <p:spPr bwMode="auto">
          <a:xfrm>
            <a:off x="1141411" y="5883275"/>
            <a:ext cx="6239309" cy="365125"/>
          </a:xfrm>
          <a:prstGeom prst="rect">
            <a:avLst/>
          </a:prstGeom>
        </p:spPr>
        <p:txBody>
          <a:bodyPr vert="horz" lIns="91440" tIns="45720" rIns="91440" bIns="45720" rtlCol="0" anchor="ctr"/>
          <a:lstStyle>
            <a:lvl1pPr algn="l">
              <a:defRPr sz="1050" cap="all">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6D22F896-40B5-4ADD-8801-0D06FADFA095}" type="slidenum">
              <a:rPr lang="en-US"/>
              <a:t>‹Nr.›</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a:lnSpc>
          <a:spcPct val="90000"/>
        </a:lnSpc>
        <a:spcBef>
          <a:spcPts val="0"/>
        </a:spcBef>
        <a:buNone/>
        <a:defRPr sz="3600" cap="all">
          <a:solidFill>
            <a:schemeClr val="tx1"/>
          </a:solidFill>
          <a:latin typeface="+mj-lt"/>
          <a:ea typeface="+mj-ea"/>
          <a:cs typeface="+mj-cs"/>
        </a:defRPr>
      </a:lvl1pPr>
    </p:titleStyle>
    <p:bodyStyle>
      <a:lvl1pPr marL="228600" indent="-228600" algn="l" defTabSz="914400">
        <a:lnSpc>
          <a:spcPct val="120000"/>
        </a:lnSpc>
        <a:spcBef>
          <a:spcPts val="1000"/>
        </a:spcBef>
        <a:buSzPct val="125000"/>
        <a:buFont typeface="Arial"/>
        <a:buChar char="•"/>
        <a:defRPr sz="2400">
          <a:solidFill>
            <a:schemeClr val="tx1"/>
          </a:solidFill>
          <a:latin typeface="+mn-lt"/>
          <a:ea typeface="+mn-ea"/>
          <a:cs typeface="+mn-cs"/>
        </a:defRPr>
      </a:lvl1pPr>
      <a:lvl2pPr marL="685800" indent="-228600" algn="l" defTabSz="914400">
        <a:lnSpc>
          <a:spcPct val="120000"/>
        </a:lnSpc>
        <a:spcBef>
          <a:spcPts val="500"/>
        </a:spcBef>
        <a:buSzPct val="125000"/>
        <a:buFont typeface="Arial"/>
        <a:buChar char="•"/>
        <a:defRPr sz="2000">
          <a:solidFill>
            <a:schemeClr val="tx1"/>
          </a:solidFill>
          <a:latin typeface="+mn-lt"/>
          <a:ea typeface="+mn-ea"/>
          <a:cs typeface="+mn-cs"/>
        </a:defRPr>
      </a:lvl2pPr>
      <a:lvl3pPr marL="1143000" indent="-228600" algn="l" defTabSz="914400">
        <a:lnSpc>
          <a:spcPct val="120000"/>
        </a:lnSpc>
        <a:spcBef>
          <a:spcPts val="500"/>
        </a:spcBef>
        <a:buSzPct val="125000"/>
        <a:buFont typeface="Arial"/>
        <a:buChar char="•"/>
        <a:defRPr sz="1800">
          <a:solidFill>
            <a:schemeClr val="tx1"/>
          </a:solidFill>
          <a:latin typeface="+mn-lt"/>
          <a:ea typeface="+mn-ea"/>
          <a:cs typeface="+mn-cs"/>
        </a:defRPr>
      </a:lvl3pPr>
      <a:lvl4pPr marL="1600200" indent="-228600" algn="l" defTabSz="914400">
        <a:lnSpc>
          <a:spcPct val="120000"/>
        </a:lnSpc>
        <a:spcBef>
          <a:spcPts val="500"/>
        </a:spcBef>
        <a:buSzPct val="125000"/>
        <a:buFont typeface="Arial"/>
        <a:buChar char="•"/>
        <a:defRPr sz="1600">
          <a:solidFill>
            <a:schemeClr val="tx1"/>
          </a:solidFill>
          <a:latin typeface="+mn-lt"/>
          <a:ea typeface="+mn-ea"/>
          <a:cs typeface="+mn-cs"/>
        </a:defRPr>
      </a:lvl4pPr>
      <a:lvl5pPr marL="2057400" indent="-228600" algn="l" defTabSz="914400">
        <a:lnSpc>
          <a:spcPct val="120000"/>
        </a:lnSpc>
        <a:spcBef>
          <a:spcPts val="500"/>
        </a:spcBef>
        <a:buSzPct val="125000"/>
        <a:buFont typeface="Arial"/>
        <a:buChar char="•"/>
        <a:defRPr sz="1600">
          <a:solidFill>
            <a:schemeClr val="tx1"/>
          </a:solidFill>
          <a:latin typeface="+mn-lt"/>
          <a:ea typeface="+mn-ea"/>
          <a:cs typeface="+mn-cs"/>
        </a:defRPr>
      </a:lvl5pPr>
      <a:lvl6pPr marL="2514600" indent="-228600" algn="l" defTabSz="914400">
        <a:lnSpc>
          <a:spcPct val="120000"/>
        </a:lnSpc>
        <a:spcBef>
          <a:spcPts val="500"/>
        </a:spcBef>
        <a:buSzPct val="125000"/>
        <a:buFont typeface="Arial"/>
        <a:buChar char="•"/>
        <a:defRPr sz="1400">
          <a:solidFill>
            <a:schemeClr val="tx1"/>
          </a:solidFill>
          <a:latin typeface="+mn-lt"/>
          <a:ea typeface="+mn-ea"/>
          <a:cs typeface="+mn-cs"/>
        </a:defRPr>
      </a:lvl6pPr>
      <a:lvl7pPr marL="2971800" indent="-228600" algn="l" defTabSz="914400">
        <a:lnSpc>
          <a:spcPct val="120000"/>
        </a:lnSpc>
        <a:spcBef>
          <a:spcPts val="500"/>
        </a:spcBef>
        <a:buSzPct val="125000"/>
        <a:buFont typeface="Arial"/>
        <a:buChar char="•"/>
        <a:defRPr sz="1400">
          <a:solidFill>
            <a:schemeClr val="tx1"/>
          </a:solidFill>
          <a:latin typeface="+mn-lt"/>
          <a:ea typeface="+mn-ea"/>
          <a:cs typeface="+mn-cs"/>
        </a:defRPr>
      </a:lvl7pPr>
      <a:lvl8pPr marL="3429000" indent="-228600" algn="l" defTabSz="914400">
        <a:lnSpc>
          <a:spcPct val="120000"/>
        </a:lnSpc>
        <a:spcBef>
          <a:spcPts val="500"/>
        </a:spcBef>
        <a:buSzPct val="125000"/>
        <a:buFont typeface="Arial"/>
        <a:buChar char="•"/>
        <a:defRPr sz="1400">
          <a:solidFill>
            <a:schemeClr val="tx1"/>
          </a:solidFill>
          <a:latin typeface="+mn-lt"/>
          <a:ea typeface="+mn-ea"/>
          <a:cs typeface="+mn-cs"/>
        </a:defRPr>
      </a:lvl8pPr>
      <a:lvl9pPr marL="3886200" indent="-228600" algn="l" defTabSz="914400">
        <a:lnSpc>
          <a:spcPct val="120000"/>
        </a:lnSpc>
        <a:spcBef>
          <a:spcPts val="500"/>
        </a:spcBef>
        <a:buSzPct val="125000"/>
        <a:buFont typeface="Arial"/>
        <a:buChar char="•"/>
        <a:defRPr sz="14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B1FC477-7E88-1E41-AEC5-C850A8D68578}" type="datetimeFigureOut">
              <a:rPr lang="de-DE"/>
              <a:t>18.02.2025</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0D424A-4823-2A40-84BB-EE3D5642A292}"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slide" Target="slide2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2.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13.xml"/><Relationship Id="rId2" Type="http://schemas.openxmlformats.org/officeDocument/2006/relationships/notesSlide" Target="../notesSlides/notesSlide10.xml"/><Relationship Id="rId16" Type="http://schemas.openxmlformats.org/officeDocument/2006/relationships/image" Target="../media/image29.sv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2.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8.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1.sv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slide" Target="slide8.xml"/><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slide" Target="slide4.xml"/><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24.png"/><Relationship Id="rId2" Type="http://schemas.openxmlformats.org/officeDocument/2006/relationships/notesSlide" Target="../notesSlides/notesSlide15.xml"/><Relationship Id="rId16" Type="http://schemas.openxmlformats.org/officeDocument/2006/relationships/slide" Target="slide17.xml"/><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slide" Target="slide19.xm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3.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14.xml"/><Relationship Id="rId2" Type="http://schemas.openxmlformats.org/officeDocument/2006/relationships/notesSlide" Target="../notesSlides/notesSlide16.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slide" Target="slide18.xml"/><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slide" Target="slide10.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8.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14.xml"/><Relationship Id="rId2" Type="http://schemas.openxmlformats.org/officeDocument/2006/relationships/notesSlide" Target="../notesSlides/notesSlide17.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slide" Target="slide11.xml"/><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slide" Target="slide19.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3.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14.xml"/><Relationship Id="rId2" Type="http://schemas.openxmlformats.org/officeDocument/2006/relationships/notesSlide" Target="../notesSlides/notesSlide18.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slide" Target="slide11.xml"/><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3.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14.xml"/><Relationship Id="rId17" Type="http://schemas.openxmlformats.org/officeDocument/2006/relationships/image" Target="../media/image28.png"/><Relationship Id="rId2" Type="http://schemas.openxmlformats.org/officeDocument/2006/relationships/notesSlide" Target="../notesSlides/notesSlide19.xml"/><Relationship Id="rId16"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slide" Target="slide11.xml"/><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slide" Target="slide10.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27.xml"/><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32.png"/><Relationship Id="rId2" Type="http://schemas.openxmlformats.org/officeDocument/2006/relationships/notesSlide" Target="../notesSlides/notesSlide20.xml"/><Relationship Id="rId16" Type="http://schemas.openxmlformats.org/officeDocument/2006/relationships/image" Target="../media/image35.sv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slide" Target="slide14.xml"/><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slide" Target="slide28.xml"/><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esa.int/ESA_Multimedia/Images/2017/12/Solar_spectrum" TargetMode="External"/><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37.jp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38.jp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klimawandel-schule.de/sites/default/files/2022-08/wissenschaftliche_erlauterung_treibhauseffekt_experiment_lmu-physik.pdf" TargetMode="External"/><Relationship Id="rId18" Type="http://schemas.openxmlformats.org/officeDocument/2006/relationships/image" Target="../media/image43.gif"/><Relationship Id="rId26" Type="http://schemas.openxmlformats.org/officeDocument/2006/relationships/hyperlink" Target="https://commons.wikimedia.org/wiki/File:Wagging.gif" TargetMode="External"/><Relationship Id="rId3" Type="http://schemas.openxmlformats.org/officeDocument/2006/relationships/slide" Target="slide20.xml"/><Relationship Id="rId21" Type="http://schemas.openxmlformats.org/officeDocument/2006/relationships/hyperlink" Target="https://creativecommons.org/publicdomain/zero/1.0/" TargetMode="External"/><Relationship Id="rId7" Type="http://schemas.openxmlformats.org/officeDocument/2006/relationships/image" Target="../media/image6.jpg"/><Relationship Id="rId12" Type="http://schemas.openxmlformats.org/officeDocument/2006/relationships/hyperlink" Target="https://de.wikipedia.org/wiki/Molek&#252;lschwingung" TargetMode="External"/><Relationship Id="rId17" Type="http://schemas.openxmlformats.org/officeDocument/2006/relationships/image" Target="../media/image42.gif"/><Relationship Id="rId25" Type="http://schemas.openxmlformats.org/officeDocument/2006/relationships/hyperlink" Target="https://commons.wikimedia.org/wiki/File:Twisting.gif" TargetMode="External"/><Relationship Id="rId2" Type="http://schemas.openxmlformats.org/officeDocument/2006/relationships/notesSlide" Target="../notesSlides/notesSlide27.xml"/><Relationship Id="rId16" Type="http://schemas.openxmlformats.org/officeDocument/2006/relationships/image" Target="../media/image41.gif"/><Relationship Id="rId20" Type="http://schemas.openxmlformats.org/officeDocument/2006/relationships/hyperlink" Target="https://commons.wikimedia.org/wiki/File:Symmetrical_stretching.gif" TargetMode="Externa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2.png"/><Relationship Id="rId24" Type="http://schemas.openxmlformats.org/officeDocument/2006/relationships/hyperlink" Target="https://commons.wikimedia.org/wiki/File:Scissoring.gif" TargetMode="External"/><Relationship Id="rId5" Type="http://schemas.openxmlformats.org/officeDocument/2006/relationships/image" Target="../media/image4.png"/><Relationship Id="rId15" Type="http://schemas.openxmlformats.org/officeDocument/2006/relationships/image" Target="../media/image40.gif"/><Relationship Id="rId23" Type="http://schemas.openxmlformats.org/officeDocument/2006/relationships/hyperlink" Target="https://commons.wikimedia.org/wiki/File:Modo_rotacao.gif" TargetMode="External"/><Relationship Id="rId10" Type="http://schemas.openxmlformats.org/officeDocument/2006/relationships/image" Target="../media/image9.png"/><Relationship Id="rId19" Type="http://schemas.openxmlformats.org/officeDocument/2006/relationships/image" Target="../media/image44.gif"/><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39.gif"/><Relationship Id="rId22" Type="http://schemas.openxmlformats.org/officeDocument/2006/relationships/hyperlink" Target="https://commons.wikimedia.org/wiki/File:Asymmetrical_stretching.gif"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slide" Target="slide1.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6.jpg"/><Relationship Id="rId11" Type="http://schemas.openxmlformats.org/officeDocument/2006/relationships/image" Target="../media/image46.png"/><Relationship Id="rId5" Type="http://schemas.openxmlformats.org/officeDocument/2006/relationships/image" Target="../media/image5.png"/><Relationship Id="rId10" Type="http://schemas.openxmlformats.org/officeDocument/2006/relationships/hyperlink" Target="https://creativecommons.org/licenses/by-sa/4.0/de/legalcode" TargetMode="External"/><Relationship Id="rId4" Type="http://schemas.openxmlformats.org/officeDocument/2006/relationships/image" Target="../media/image4.png"/><Relationship Id="rId9" Type="http://schemas.openxmlformats.org/officeDocument/2006/relationships/image" Target="../media/image45.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hyperlink" Target="https://www.youtube.com/watch?v=C9GNY-4zw5A" TargetMode="External"/><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2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sv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sv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svg"/><Relationship Id="rId18" Type="http://schemas.openxmlformats.org/officeDocument/2006/relationships/image" Target="../media/image27.svg"/><Relationship Id="rId3" Type="http://schemas.openxmlformats.org/officeDocument/2006/relationships/image" Target="../media/image3.jpg"/><Relationship Id="rId7" Type="http://schemas.openxmlformats.org/officeDocument/2006/relationships/image" Target="../media/image6.jpg"/><Relationship Id="rId12" Type="http://schemas.openxmlformats.org/officeDocument/2006/relationships/image" Target="../media/image24.pn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slide" Target="slide11.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slide" Target="slide10.xm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bwMode="auto">
        <a:xfrm>
          <a:off x="0" y="0"/>
          <a:ext cx="0" cy="0"/>
          <a:chOff x="0" y="0"/>
          <a:chExt cx="0" cy="0"/>
        </a:xfrm>
      </p:grpSpPr>
      <p:grpSp>
        <p:nvGrpSpPr>
          <p:cNvPr id="14" name="Group 13"/>
          <p:cNvGrpSpPr>
            <a:grpSpLocks noGrp="1" noUngrp="1" noRot="1" noChangeAspect="1" noMove="1" noResize="1"/>
          </p:cNvGrpSpPr>
          <p:nvPr/>
        </p:nvGrpSpPr>
        <p:grpSpPr bwMode="auto">
          <a:xfrm>
            <a:off x="0" y="-1"/>
            <a:ext cx="12192003" cy="6858001"/>
            <a:chOff x="0" y="-1"/>
            <a:chExt cx="12192003" cy="6858001"/>
          </a:xfrm>
        </p:grpSpPr>
        <p:sp useBgFill="1">
          <p:nvSpPr>
            <p:cNvPr id="15" name="Rectangle 14"/>
            <p:cNvSpPr/>
            <p:nvPr/>
          </p:nvSpPr>
          <p:spPr bwMode="auto">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16" name="Picture 2"/>
            <p:cNvPicPr>
              <a:picLocks noChangeAspect="1" noChangeArrowheads="1"/>
            </p:cNvPicPr>
            <p:nvPr/>
          </p:nvPicPr>
          <p:blipFill>
            <a:blip r:embed="rId4">
              <a:alphaModFix amt="30000"/>
              <a:duotone>
                <a:prstClr val="black"/>
                <a:schemeClr val="tx2">
                  <a:tint val="45000"/>
                  <a:satMod val="400000"/>
                </a:schemeClr>
              </a:duotone>
            </a:blip>
            <a:stretch/>
          </p:blipFill>
          <p:spPr bwMode="auto">
            <a:xfrm>
              <a:off x="0" y="-1"/>
              <a:ext cx="12192003" cy="6858001"/>
            </a:xfrm>
            <a:prstGeom prst="rect">
              <a:avLst/>
            </a:prstGeom>
            <a:noFill/>
          </p:spPr>
        </p:pic>
      </p:grpSp>
      <p:grpSp>
        <p:nvGrpSpPr>
          <p:cNvPr id="18" name="Group 17"/>
          <p:cNvGrpSpPr>
            <a:grpSpLocks noGrp="1" noUngrp="1" noRot="1" noChangeAspect="1" noMove="1" noResize="1"/>
          </p:cNvGrpSpPr>
          <p:nvPr/>
        </p:nvGrpSpPr>
        <p:grpSpPr bwMode="auto">
          <a:xfrm>
            <a:off x="605895" y="2235200"/>
            <a:ext cx="10982062" cy="2396067"/>
            <a:chOff x="605895" y="2235200"/>
            <a:chExt cx="10982062" cy="2396067"/>
          </a:xfrm>
        </p:grpSpPr>
        <p:sp>
          <p:nvSpPr>
            <p:cNvPr id="19" name="Round Diagonal Corner Rectangle 7"/>
            <p:cNvSpPr/>
            <p:nvPr/>
          </p:nvSpPr>
          <p:spPr bwMode="auto">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grpSp>
          <p:nvGrpSpPr>
            <p:cNvPr id="20" name="Group 19"/>
            <p:cNvGrpSpPr/>
            <p:nvPr/>
          </p:nvGrpSpPr>
          <p:grpSpPr bwMode="auto">
            <a:xfrm>
              <a:off x="605895" y="2900097"/>
              <a:ext cx="10982062" cy="1211524"/>
              <a:chOff x="605895" y="2900097"/>
              <a:chExt cx="10982062" cy="1211524"/>
            </a:xfrm>
          </p:grpSpPr>
          <p:sp>
            <p:nvSpPr>
              <p:cNvPr id="21" name="Freeform 32"/>
              <p:cNvSpPr/>
              <p:nvPr/>
            </p:nvSpPr>
            <p:spPr bwMode="auto">
              <a:xfrm rot="5400000" flipV="1">
                <a:off x="9653587" y="3379784"/>
                <a:ext cx="417513" cy="512763"/>
              </a:xfrm>
              <a:custGeom>
                <a:avLst/>
                <a:gdLst/>
                <a:ahLst/>
                <a:cxnLst/>
                <a:rect l="0" t="0"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2" name="Freeform 33"/>
              <p:cNvSpPr>
                <a:spLocks noEditPoints="1"/>
              </p:cNvSpPr>
              <p:nvPr/>
            </p:nvSpPr>
            <p:spPr bwMode="auto">
              <a:xfrm rot="5400000" flipV="1">
                <a:off x="10078244" y="3310728"/>
                <a:ext cx="157163" cy="152400"/>
              </a:xfrm>
              <a:custGeom>
                <a:avLst/>
                <a:gdLst/>
                <a:ahLst/>
                <a:cxnLst/>
                <a:rect l="0" t="0"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3" name="Freeform 34"/>
              <p:cNvSpPr>
                <a:spLocks noEditPoints="1"/>
              </p:cNvSpPr>
              <p:nvPr/>
            </p:nvSpPr>
            <p:spPr bwMode="auto">
              <a:xfrm rot="5400000" flipV="1">
                <a:off x="11146631" y="3574253"/>
                <a:ext cx="188913"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4" name="Freeform 37"/>
              <p:cNvSpPr/>
              <p:nvPr/>
            </p:nvSpPr>
            <p:spPr bwMode="auto">
              <a:xfrm rot="5400000" flipV="1">
                <a:off x="10230644" y="3034502"/>
                <a:ext cx="304800" cy="1544638"/>
              </a:xfrm>
              <a:custGeom>
                <a:avLst/>
                <a:gdLst/>
                <a:ahLst/>
                <a:cxnLst/>
                <a:rect l="0" t="0"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5" name="Freeform 35"/>
              <p:cNvSpPr/>
              <p:nvPr/>
            </p:nvSpPr>
            <p:spPr bwMode="auto">
              <a:xfrm rot="5400000">
                <a:off x="10034587" y="2562753"/>
                <a:ext cx="298450" cy="1154113"/>
              </a:xfrm>
              <a:custGeom>
                <a:avLst/>
                <a:gdLst/>
                <a:ahLst/>
                <a:cxnLst/>
                <a:rect l="0" t="0"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6" name="Freeform 36"/>
              <p:cNvSpPr>
                <a:spLocks noEditPoints="1"/>
              </p:cNvSpPr>
              <p:nvPr/>
            </p:nvSpPr>
            <p:spPr bwMode="auto">
              <a:xfrm rot="5400000">
                <a:off x="10747375" y="3232679"/>
                <a:ext cx="157163" cy="155575"/>
              </a:xfrm>
              <a:custGeom>
                <a:avLst/>
                <a:gdLst/>
                <a:ahLst/>
                <a:cxnLst/>
                <a:rect l="0" t="0"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7" name="Freeform 38"/>
              <p:cNvSpPr>
                <a:spLocks noEditPoints="1"/>
              </p:cNvSpPr>
              <p:nvPr/>
            </p:nvSpPr>
            <p:spPr bwMode="auto">
              <a:xfrm rot="5400000">
                <a:off x="11399044" y="3095360"/>
                <a:ext cx="188913"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8" name="Freeform 39"/>
              <p:cNvSpPr/>
              <p:nvPr/>
            </p:nvSpPr>
            <p:spPr bwMode="auto">
              <a:xfrm rot="5400000">
                <a:off x="10353675" y="2153178"/>
                <a:ext cx="307975" cy="1801813"/>
              </a:xfrm>
              <a:custGeom>
                <a:avLst/>
                <a:gdLst/>
                <a:ahLst/>
                <a:cxnLst/>
                <a:rect l="0" t="0"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29" name="Freeform 40"/>
              <p:cNvSpPr>
                <a:spLocks noEditPoints="1"/>
              </p:cNvSpPr>
              <p:nvPr/>
            </p:nvSpPr>
            <p:spPr bwMode="auto">
              <a:xfrm rot="5400000">
                <a:off x="9848850" y="330887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0" name="Rectangle 41"/>
              <p:cNvSpPr>
                <a:spLocks noChangeArrowheads="1"/>
              </p:cNvSpPr>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1" name="Freeform 32"/>
              <p:cNvSpPr/>
              <p:nvPr/>
            </p:nvSpPr>
            <p:spPr bwMode="auto">
              <a:xfrm rot="16199999" flipH="1" flipV="1">
                <a:off x="2122751" y="3532184"/>
                <a:ext cx="417513" cy="512763"/>
              </a:xfrm>
              <a:custGeom>
                <a:avLst/>
                <a:gdLst/>
                <a:ahLst/>
                <a:cxnLst/>
                <a:rect l="0" t="0"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2" name="Freeform 33"/>
              <p:cNvSpPr>
                <a:spLocks noEditPoints="1"/>
              </p:cNvSpPr>
              <p:nvPr/>
            </p:nvSpPr>
            <p:spPr bwMode="auto">
              <a:xfrm rot="16199999" flipH="1" flipV="1">
                <a:off x="1958445" y="3463127"/>
                <a:ext cx="157163" cy="152400"/>
              </a:xfrm>
              <a:custGeom>
                <a:avLst/>
                <a:gdLst/>
                <a:ahLst/>
                <a:cxnLst/>
                <a:rect l="0" t="0"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3" name="Freeform 34"/>
              <p:cNvSpPr>
                <a:spLocks noEditPoints="1"/>
              </p:cNvSpPr>
              <p:nvPr/>
            </p:nvSpPr>
            <p:spPr bwMode="auto">
              <a:xfrm rot="16199999" flipH="1" flipV="1">
                <a:off x="858308" y="3726653"/>
                <a:ext cx="188913" cy="190500"/>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4" name="Freeform 37"/>
              <p:cNvSpPr/>
              <p:nvPr/>
            </p:nvSpPr>
            <p:spPr bwMode="auto">
              <a:xfrm rot="16199999" flipH="1" flipV="1">
                <a:off x="1658407" y="3186902"/>
                <a:ext cx="304800" cy="1544638"/>
              </a:xfrm>
              <a:custGeom>
                <a:avLst/>
                <a:gdLst/>
                <a:ahLst/>
                <a:cxnLst/>
                <a:rect l="0" t="0"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5" name="Freeform 35"/>
              <p:cNvSpPr/>
              <p:nvPr/>
            </p:nvSpPr>
            <p:spPr bwMode="auto">
              <a:xfrm rot="16199999" flipH="1">
                <a:off x="1860814" y="2715153"/>
                <a:ext cx="298450" cy="1154113"/>
              </a:xfrm>
              <a:custGeom>
                <a:avLst/>
                <a:gdLst/>
                <a:ahLst/>
                <a:cxnLst/>
                <a:rect l="0" t="0" r="r" b="b"/>
                <a:pathLst>
                  <a:path w="188" h="727" extrusionOk="0">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6" name="Freeform 36"/>
              <p:cNvSpPr>
                <a:spLocks noEditPoints="1"/>
              </p:cNvSpPr>
              <p:nvPr/>
            </p:nvSpPr>
            <p:spPr bwMode="auto">
              <a:xfrm rot="16199999" flipH="1">
                <a:off x="1289314" y="3385079"/>
                <a:ext cx="157163" cy="155575"/>
              </a:xfrm>
              <a:custGeom>
                <a:avLst/>
                <a:gdLst/>
                <a:ahLst/>
                <a:cxnLst/>
                <a:rect l="0" t="0"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7" name="Freeform 38"/>
              <p:cNvSpPr>
                <a:spLocks noEditPoints="1"/>
              </p:cNvSpPr>
              <p:nvPr/>
            </p:nvSpPr>
            <p:spPr bwMode="auto">
              <a:xfrm rot="16199999" flipH="1">
                <a:off x="605895" y="3247760"/>
                <a:ext cx="188913"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8" name="Freeform 39"/>
              <p:cNvSpPr/>
              <p:nvPr/>
            </p:nvSpPr>
            <p:spPr bwMode="auto">
              <a:xfrm rot="16199999" flipH="1">
                <a:off x="1532202" y="2305578"/>
                <a:ext cx="307975" cy="1801813"/>
              </a:xfrm>
              <a:custGeom>
                <a:avLst/>
                <a:gdLst/>
                <a:ahLst/>
                <a:cxnLst/>
                <a:rect l="0" t="0"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39" name="Freeform 40"/>
              <p:cNvSpPr>
                <a:spLocks noEditPoints="1"/>
              </p:cNvSpPr>
              <p:nvPr/>
            </p:nvSpPr>
            <p:spPr bwMode="auto">
              <a:xfrm rot="16199999" flipH="1">
                <a:off x="2154501" y="3461278"/>
                <a:ext cx="190500" cy="188913"/>
              </a:xfrm>
              <a:custGeom>
                <a:avLst/>
                <a:gdLst/>
                <a:ahLst/>
                <a:cxnLst/>
                <a:rect l="0" t="0"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sp>
            <p:nvSpPr>
              <p:cNvPr id="40" name="Rectangle 41"/>
              <p:cNvSpPr>
                <a:spLocks noChangeArrowheads="1"/>
              </p:cNvSpPr>
              <p:nvPr/>
            </p:nvSpPr>
            <p:spPr bwMode="auto">
              <a:xfrm rot="16199999"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pPr>
                  <a:defRPr/>
                </a:pPr>
                <a:endParaRPr lang="de-DE"/>
              </a:p>
            </p:txBody>
          </p:sp>
        </p:grpSp>
      </p:grpSp>
      <p:sp>
        <p:nvSpPr>
          <p:cNvPr id="2" name="Titel 1"/>
          <p:cNvSpPr>
            <a:spLocks noGrp="1"/>
          </p:cNvSpPr>
          <p:nvPr>
            <p:ph type="ctrTitle"/>
          </p:nvPr>
        </p:nvSpPr>
        <p:spPr bwMode="auto">
          <a:xfrm>
            <a:off x="3372378" y="2065663"/>
            <a:ext cx="6101819" cy="1367896"/>
          </a:xfrm>
        </p:spPr>
        <p:txBody>
          <a:bodyPr>
            <a:normAutofit/>
          </a:bodyPr>
          <a:lstStyle/>
          <a:p>
            <a:pPr algn="ctr">
              <a:defRPr/>
            </a:pPr>
            <a:r>
              <a:rPr lang="de-DE" sz="4400"/>
              <a:t>ChIk 2.0</a:t>
            </a:r>
            <a:endParaRPr/>
          </a:p>
        </p:txBody>
      </p:sp>
      <p:sp>
        <p:nvSpPr>
          <p:cNvPr id="3" name="Untertitel 2"/>
          <p:cNvSpPr>
            <a:spLocks noGrp="1"/>
          </p:cNvSpPr>
          <p:nvPr>
            <p:ph type="subTitle" idx="1"/>
          </p:nvPr>
        </p:nvSpPr>
        <p:spPr bwMode="auto">
          <a:xfrm>
            <a:off x="2987147" y="3589950"/>
            <a:ext cx="6857999" cy="953029"/>
          </a:xfrm>
        </p:spPr>
        <p:txBody>
          <a:bodyPr>
            <a:normAutofit/>
          </a:bodyPr>
          <a:lstStyle/>
          <a:p>
            <a:pPr algn="ctr">
              <a:defRPr/>
            </a:pPr>
            <a:r>
              <a:rPr lang="de-DE" cap="none">
                <a:latin typeface="Arial"/>
                <a:cs typeface="Arial"/>
              </a:rPr>
              <a:t>Digi</a:t>
            </a:r>
            <a:r>
              <a:rPr lang="de-DE" cap="none">
                <a:solidFill>
                  <a:srgbClr val="FA6200"/>
                </a:solidFill>
                <a:latin typeface="Arial"/>
                <a:cs typeface="Arial"/>
              </a:rPr>
              <a:t>Pro</a:t>
            </a:r>
            <a:r>
              <a:rPr lang="de-DE" cap="none">
                <a:latin typeface="Arial"/>
                <a:cs typeface="Arial"/>
              </a:rPr>
              <a:t>MIN-Chemie Vertiefungsmodul</a:t>
            </a:r>
            <a:endParaRPr/>
          </a:p>
          <a:p>
            <a:pPr algn="ctr">
              <a:defRPr/>
            </a:pPr>
            <a:r>
              <a:rPr lang="de-DE" cap="none">
                <a:latin typeface="Arial"/>
                <a:cs typeface="Arial"/>
              </a:rPr>
              <a:t>- DEAN zum Modellversuch „Treibhauseffekt“-</a:t>
            </a:r>
            <a:endParaRPr/>
          </a:p>
        </p:txBody>
      </p:sp>
      <p:sp>
        <p:nvSpPr>
          <p:cNvPr id="7" name="Rechteck 6"/>
          <p:cNvSpPr/>
          <p:nvPr/>
        </p:nvSpPr>
        <p:spPr bwMode="auto">
          <a:xfrm>
            <a:off x="8794228" y="72344"/>
            <a:ext cx="3230185" cy="66156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6" name="Gruppieren 5"/>
          <p:cNvGrpSpPr/>
          <p:nvPr/>
        </p:nvGrpSpPr>
        <p:grpSpPr bwMode="auto">
          <a:xfrm>
            <a:off x="8815171" y="177791"/>
            <a:ext cx="3159746" cy="426942"/>
            <a:chOff x="8815171" y="177791"/>
            <a:chExt cx="3159746" cy="426942"/>
          </a:xfrm>
        </p:grpSpPr>
        <p:pic>
          <p:nvPicPr>
            <p:cNvPr id="4" name="Picture 2" descr="Information, Symbol, Hilfe, Die Info">
              <a:hlinkClick r:id="rId5" action="ppaction://hlinksldjump"/>
            </p:cNvPr>
            <p:cNvPicPr>
              <a:picLocks noChangeAspect="1" noChangeArrowheads="1"/>
            </p:cNvPicPr>
            <p:nvPr/>
          </p:nvPicPr>
          <p:blipFill>
            <a:blip r:embed="rId6"/>
            <a:stretch/>
          </p:blipFill>
          <p:spPr bwMode="auto">
            <a:xfrm>
              <a:off x="11547975" y="177791"/>
              <a:ext cx="426942" cy="426942"/>
            </a:xfrm>
            <a:prstGeom prst="rect">
              <a:avLst/>
            </a:prstGeom>
            <a:noFill/>
          </p:spPr>
        </p:pic>
        <p:sp>
          <p:nvSpPr>
            <p:cNvPr id="5" name="Textfeld 4">
              <a:hlinkClick r:id="rId5" action="ppaction://hlinksldjump"/>
            </p:cNvPr>
            <p:cNvSpPr txBox="1"/>
            <p:nvPr/>
          </p:nvSpPr>
          <p:spPr bwMode="auto">
            <a:xfrm>
              <a:off x="8815171" y="183492"/>
              <a:ext cx="2683307" cy="369332"/>
            </a:xfrm>
            <a:prstGeom prst="rect">
              <a:avLst/>
            </a:prstGeom>
            <a:noFill/>
          </p:spPr>
          <p:txBody>
            <a:bodyPr wrap="square" rtlCol="0">
              <a:spAutoFit/>
            </a:bodyPr>
            <a:lstStyle/>
            <a:p>
              <a:pPr>
                <a:defRPr/>
              </a:pPr>
              <a:r>
                <a:rPr lang="de-DE">
                  <a:solidFill>
                    <a:schemeClr val="bg1"/>
                  </a:solidFill>
                </a:rPr>
                <a:t>Impressum &amp; Lizenzierung</a:t>
              </a:r>
              <a:endParaRPr/>
            </a:p>
          </p:txBody>
        </p:sp>
      </p:grpSp>
      <p:pic>
        <p:nvPicPr>
          <p:cNvPr id="10" name="Grafik 9" descr="Ein Bild, das Text, Screenshot, Schrift, Grafikdesign enthält.&#10;&#10;Automatisch generierte Beschreibung"/>
          <p:cNvPicPr>
            <a:picLocks noChangeAspect="1"/>
          </p:cNvPicPr>
          <p:nvPr/>
        </p:nvPicPr>
        <p:blipFill>
          <a:blip r:embed="rId7"/>
          <a:srcRect t="18990" b="67352"/>
          <a:stretch/>
        </p:blipFill>
        <p:spPr bwMode="auto">
          <a:xfrm>
            <a:off x="-1340922" y="1538967"/>
            <a:ext cx="6653913" cy="390927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20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latin typeface="Tw Cen MT"/>
              </a:rPr>
              <a:t>Auswertung</a:t>
            </a:r>
            <a:endParaRPr/>
          </a:p>
        </p:txBody>
      </p:sp>
      <p:sp>
        <p:nvSpPr>
          <p:cNvPr id="13" name="Textfeld 12"/>
          <p:cNvSpPr txBox="1"/>
          <p:nvPr/>
        </p:nvSpPr>
        <p:spPr bwMode="auto">
          <a:xfrm>
            <a:off x="311869" y="1875197"/>
            <a:ext cx="11168930" cy="369332"/>
          </a:xfrm>
          <a:prstGeom prst="rect">
            <a:avLst/>
          </a:prstGeom>
          <a:noFill/>
        </p:spPr>
        <p:txBody>
          <a:bodyPr wrap="square" rtlCol="0">
            <a:spAutoFit/>
          </a:bodyPr>
          <a:lstStyle/>
          <a:p>
            <a:pPr>
              <a:defRPr/>
            </a:pPr>
            <a:r>
              <a:rPr lang="de-DE"/>
              <a:t>Das ist leider falsch! Sieh nochmal in deinen Notizen zum Versuch nach! </a:t>
            </a:r>
            <a:endParaRPr lang="de-DE">
              <a:solidFill>
                <a:srgbClr val="03869E"/>
              </a:solidFill>
            </a:endParaRPr>
          </a:p>
        </p:txBody>
      </p:sp>
      <p:sp>
        <p:nvSpPr>
          <p:cNvPr id="16"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FFC000"/>
                </a:solidFill>
                <a:latin typeface="Rockwell"/>
              </a:rPr>
              <a:t>Frage</a:t>
            </a:r>
            <a:endParaRPr/>
          </a:p>
        </p:txBody>
      </p:sp>
      <p:pic>
        <p:nvPicPr>
          <p:cNvPr id="17" name="Grafik 16" descr="Hilfe mit einfarbiger Füllung"/>
          <p:cNvPicPr>
            <a:picLocks noChangeAspect="1"/>
          </p:cNvPicPr>
          <p:nvPr/>
        </p:nvPicPr>
        <p:blipFill>
          <a:blip r:embed="rId11"/>
          <a:stretch/>
        </p:blipFill>
        <p:spPr bwMode="auto">
          <a:xfrm>
            <a:off x="9499167" y="1662815"/>
            <a:ext cx="2692833" cy="2692833"/>
          </a:xfrm>
          <a:prstGeom prst="rect">
            <a:avLst/>
          </a:prstGeom>
        </p:spPr>
      </p:pic>
      <p:grpSp>
        <p:nvGrpSpPr>
          <p:cNvPr id="41" name="Gruppieren 40"/>
          <p:cNvGrpSpPr/>
          <p:nvPr/>
        </p:nvGrpSpPr>
        <p:grpSpPr bwMode="auto">
          <a:xfrm>
            <a:off x="1617022" y="2794884"/>
            <a:ext cx="6356042" cy="936048"/>
            <a:chOff x="472651" y="3964709"/>
            <a:chExt cx="6356042" cy="936048"/>
          </a:xfrm>
        </p:grpSpPr>
        <p:sp>
          <p:nvSpPr>
            <p:cNvPr id="42" name="Rechteck: abgerundete Ecken 20">
              <a:hlinkClick r:id="rId12" action="ppaction://hlinksldjump"/>
            </p:cNvPr>
            <p:cNvSpPr/>
            <p:nvPr/>
          </p:nvSpPr>
          <p:spPr bwMode="auto">
            <a:xfrm>
              <a:off x="741578" y="3964709"/>
              <a:ext cx="6087115"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Kohlenstoffdioxid, Wasser und Methan erwärmen sich stärker als Luft.</a:t>
              </a:r>
              <a:endParaRPr/>
            </a:p>
          </p:txBody>
        </p:sp>
        <p:sp>
          <p:nvSpPr>
            <p:cNvPr id="43"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200">
                  <a:latin typeface="Rockwell"/>
                </a:rPr>
                <a:t>A</a:t>
              </a:r>
              <a:endParaRPr/>
            </a:p>
          </p:txBody>
        </p:sp>
      </p:grpSp>
      <p:grpSp>
        <p:nvGrpSpPr>
          <p:cNvPr id="44" name="Gruppieren 43"/>
          <p:cNvGrpSpPr/>
          <p:nvPr/>
        </p:nvGrpSpPr>
        <p:grpSpPr bwMode="auto">
          <a:xfrm>
            <a:off x="1617022" y="3952604"/>
            <a:ext cx="6356043" cy="936048"/>
            <a:chOff x="472651" y="3964709"/>
            <a:chExt cx="6356043" cy="936048"/>
          </a:xfrm>
        </p:grpSpPr>
        <p:sp>
          <p:nvSpPr>
            <p:cNvPr id="45" name="Rechteck: abgerundete Ecken 28"/>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Nur Kohlenstoffdioxid erwärmt sich stärker als Luft.</a:t>
              </a:r>
              <a:endParaRPr/>
            </a:p>
          </p:txBody>
        </p:sp>
        <p:sp>
          <p:nvSpPr>
            <p:cNvPr id="46"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7" name="Gruppieren 46"/>
          <p:cNvGrpSpPr/>
          <p:nvPr/>
        </p:nvGrpSpPr>
        <p:grpSpPr bwMode="auto">
          <a:xfrm>
            <a:off x="1617022" y="5110324"/>
            <a:ext cx="6356043" cy="936048"/>
            <a:chOff x="472651" y="3964709"/>
            <a:chExt cx="6356043" cy="936048"/>
          </a:xfrm>
        </p:grpSpPr>
        <p:sp>
          <p:nvSpPr>
            <p:cNvPr id="48" name="Rechteck: abgerundete Ecken 34">
              <a:hlinkClick r:id="rId13" action="ppaction://hlinksldjump"/>
            </p:cNvPr>
            <p:cNvSpPr/>
            <p:nvPr/>
          </p:nvSpPr>
          <p:spPr bwMode="auto">
            <a:xfrm>
              <a:off x="595748" y="3964709"/>
              <a:ext cx="6232946"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Luft erwärmt sich stärker als Kohlenstoffdioxid, Wasser oder Methan.</a:t>
              </a:r>
              <a:endParaRPr/>
            </a:p>
          </p:txBody>
        </p:sp>
        <p:sp>
          <p:nvSpPr>
            <p:cNvPr id="49"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
        <p:nvSpPr>
          <p:cNvPr id="2" name="Pfeil nach rechts 1">
            <a:hlinkClick r:id="rId14"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35" name="Gruppieren 34"/>
          <p:cNvGrpSpPr/>
          <p:nvPr/>
        </p:nvGrpSpPr>
        <p:grpSpPr bwMode="auto">
          <a:xfrm>
            <a:off x="8258019" y="3952604"/>
            <a:ext cx="936000" cy="936000"/>
            <a:chOff x="7344460" y="3624001"/>
            <a:chExt cx="914400" cy="914400"/>
          </a:xfrm>
        </p:grpSpPr>
        <p:sp>
          <p:nvSpPr>
            <p:cNvPr id="36"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7" name="Grafik 36" descr="Marke Kreuz mit einfarbiger Füllung"/>
            <p:cNvPicPr>
              <a:picLocks noChangeAspect="1"/>
            </p:cNvPicPr>
            <p:nvPr/>
          </p:nvPicPr>
          <p:blipFill>
            <a:blip r:embed="rId15">
              <a:extLst>
                <a:ext uri="{96DAC541-7B7A-43D3-8B79-37D633B846F1}">
                  <asvg:svgBlip xmlns:asvg="http://schemas.microsoft.com/office/drawing/2016/SVG/main" r:embed="rId16"/>
                </a:ext>
              </a:extLst>
            </a:blip>
            <a:stretch/>
          </p:blipFill>
          <p:spPr bwMode="auto">
            <a:xfrm>
              <a:off x="7425133" y="3692886"/>
              <a:ext cx="753054" cy="75305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latin typeface="Tw Cen MT"/>
              </a:rPr>
              <a:t>Auswertung</a:t>
            </a:r>
            <a:endParaRPr/>
          </a:p>
        </p:txBody>
      </p:sp>
      <p:sp>
        <p:nvSpPr>
          <p:cNvPr id="16"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FFC000"/>
                </a:solidFill>
                <a:latin typeface="Rockwell"/>
              </a:rPr>
              <a:t>Frage</a:t>
            </a:r>
            <a:endParaRPr/>
          </a:p>
        </p:txBody>
      </p:sp>
      <p:pic>
        <p:nvPicPr>
          <p:cNvPr id="17" name="Grafik 16" descr="Hilfe mit einfarbiger Füllung"/>
          <p:cNvPicPr>
            <a:picLocks noChangeAspect="1"/>
          </p:cNvPicPr>
          <p:nvPr/>
        </p:nvPicPr>
        <p:blipFill>
          <a:blip r:embed="rId11"/>
          <a:stretch/>
        </p:blipFill>
        <p:spPr bwMode="auto">
          <a:xfrm>
            <a:off x="9499167" y="1662815"/>
            <a:ext cx="2692833" cy="2692833"/>
          </a:xfrm>
          <a:prstGeom prst="rect">
            <a:avLst/>
          </a:prstGeom>
        </p:spPr>
      </p:pic>
      <p:grpSp>
        <p:nvGrpSpPr>
          <p:cNvPr id="41" name="Gruppieren 40"/>
          <p:cNvGrpSpPr/>
          <p:nvPr/>
        </p:nvGrpSpPr>
        <p:grpSpPr bwMode="auto">
          <a:xfrm>
            <a:off x="1617022" y="2794884"/>
            <a:ext cx="6356042" cy="936048"/>
            <a:chOff x="472651" y="3964709"/>
            <a:chExt cx="6356042" cy="936048"/>
          </a:xfrm>
        </p:grpSpPr>
        <p:sp>
          <p:nvSpPr>
            <p:cNvPr id="42" name="Rechteck: abgerundete Ecken 20">
              <a:hlinkClick r:id="rId12" action="ppaction://hlinksldjump"/>
            </p:cNvPr>
            <p:cNvSpPr/>
            <p:nvPr/>
          </p:nvSpPr>
          <p:spPr bwMode="auto">
            <a:xfrm>
              <a:off x="741578" y="3964709"/>
              <a:ext cx="6087115"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Kohlenstoffdioxid, Wasser und Methan erwärmen sich stärker als Luft.</a:t>
              </a:r>
              <a:endParaRPr/>
            </a:p>
          </p:txBody>
        </p:sp>
        <p:sp>
          <p:nvSpPr>
            <p:cNvPr id="43"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200">
                  <a:latin typeface="Rockwell"/>
                </a:rPr>
                <a:t>A</a:t>
              </a:r>
              <a:endParaRPr/>
            </a:p>
          </p:txBody>
        </p:sp>
      </p:grpSp>
      <p:grpSp>
        <p:nvGrpSpPr>
          <p:cNvPr id="44" name="Gruppieren 43"/>
          <p:cNvGrpSpPr/>
          <p:nvPr/>
        </p:nvGrpSpPr>
        <p:grpSpPr bwMode="auto">
          <a:xfrm>
            <a:off x="1617022" y="3952604"/>
            <a:ext cx="6356043" cy="936048"/>
            <a:chOff x="472651" y="3964709"/>
            <a:chExt cx="6356043" cy="936048"/>
          </a:xfrm>
        </p:grpSpPr>
        <p:sp>
          <p:nvSpPr>
            <p:cNvPr id="45" name="Rechteck: abgerundete Ecken 28">
              <a:hlinkClick r:id="rId13" action="ppaction://hlinksldjump"/>
            </p:cNvPr>
            <p:cNvSpPr/>
            <p:nvPr/>
          </p:nvSpPr>
          <p:spPr bwMode="auto">
            <a:xfrm>
              <a:off x="595748" y="3964709"/>
              <a:ext cx="6232946"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Nur Kohlenstoffdioxid erwärmt sich stärker als Luft.</a:t>
              </a:r>
              <a:endParaRPr/>
            </a:p>
          </p:txBody>
        </p:sp>
        <p:sp>
          <p:nvSpPr>
            <p:cNvPr id="46"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7" name="Gruppieren 46"/>
          <p:cNvGrpSpPr/>
          <p:nvPr/>
        </p:nvGrpSpPr>
        <p:grpSpPr bwMode="auto">
          <a:xfrm>
            <a:off x="1617022" y="5110324"/>
            <a:ext cx="6356043" cy="936048"/>
            <a:chOff x="472651" y="3964709"/>
            <a:chExt cx="6356043" cy="936048"/>
          </a:xfrm>
        </p:grpSpPr>
        <p:sp>
          <p:nvSpPr>
            <p:cNvPr id="48" name="Rechteck: abgerundete Ecken 34"/>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Luft erwärmt sich stärker als Kohlenstoffdioxid, Wasser oder Methan.</a:t>
              </a:r>
              <a:endParaRPr/>
            </a:p>
          </p:txBody>
        </p:sp>
        <p:sp>
          <p:nvSpPr>
            <p:cNvPr id="49"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
        <p:nvSpPr>
          <p:cNvPr id="2" name="Pfeil nach rechts 1">
            <a:hlinkClick r:id="rId14"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0" name="Textfeld 49"/>
          <p:cNvSpPr txBox="1"/>
          <p:nvPr/>
        </p:nvSpPr>
        <p:spPr bwMode="auto">
          <a:xfrm>
            <a:off x="311869" y="1875197"/>
            <a:ext cx="11168930" cy="369332"/>
          </a:xfrm>
          <a:prstGeom prst="rect">
            <a:avLst/>
          </a:prstGeom>
          <a:noFill/>
        </p:spPr>
        <p:txBody>
          <a:bodyPr wrap="square" rtlCol="0">
            <a:spAutoFit/>
          </a:bodyPr>
          <a:lstStyle/>
          <a:p>
            <a:pPr>
              <a:defRPr/>
            </a:pPr>
            <a:r>
              <a:rPr lang="de-DE"/>
              <a:t>Das ist leider falsch! Sieh nochmal in deinen Notizen zum Versuch nach! </a:t>
            </a:r>
            <a:endParaRPr lang="de-DE">
              <a:solidFill>
                <a:srgbClr val="03869E"/>
              </a:solidFill>
            </a:endParaRPr>
          </a:p>
        </p:txBody>
      </p:sp>
      <p:grpSp>
        <p:nvGrpSpPr>
          <p:cNvPr id="57" name="Gruppieren 56"/>
          <p:cNvGrpSpPr/>
          <p:nvPr/>
        </p:nvGrpSpPr>
        <p:grpSpPr bwMode="auto">
          <a:xfrm>
            <a:off x="8237031" y="5110324"/>
            <a:ext cx="936000" cy="936000"/>
            <a:chOff x="7344460" y="3624001"/>
            <a:chExt cx="914400" cy="914400"/>
          </a:xfrm>
        </p:grpSpPr>
        <p:sp>
          <p:nvSpPr>
            <p:cNvPr id="58" name="Rechteck: abgerundete Ecken 45"/>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9" name="Grafik 58" descr="Marke Kreuz mit einfarbiger Füllung"/>
            <p:cNvPicPr>
              <a:picLocks noChangeAspect="1"/>
            </p:cNvPicPr>
            <p:nvPr/>
          </p:nvPicPr>
          <p:blipFill>
            <a:blip r:embed="rId15"/>
            <a:stretch/>
          </p:blipFill>
          <p:spPr bwMode="auto">
            <a:xfrm>
              <a:off x="7425133" y="3692886"/>
              <a:ext cx="753054" cy="75305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latin typeface="Tw Cen MT"/>
              </a:rPr>
              <a:t>Auswertung</a:t>
            </a:r>
            <a:endParaRPr/>
          </a:p>
        </p:txBody>
      </p:sp>
      <p:sp>
        <p:nvSpPr>
          <p:cNvPr id="16"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FFC000"/>
                </a:solidFill>
                <a:latin typeface="Rockwell"/>
              </a:rPr>
              <a:t>Frage</a:t>
            </a:r>
            <a:endParaRPr/>
          </a:p>
        </p:txBody>
      </p:sp>
      <p:pic>
        <p:nvPicPr>
          <p:cNvPr id="17" name="Grafik 16" descr="Hilfe mit einfarbiger Füllung"/>
          <p:cNvPicPr>
            <a:picLocks noChangeAspect="1"/>
          </p:cNvPicPr>
          <p:nvPr/>
        </p:nvPicPr>
        <p:blipFill>
          <a:blip r:embed="rId11"/>
          <a:stretch/>
        </p:blipFill>
        <p:spPr bwMode="auto">
          <a:xfrm>
            <a:off x="9499167" y="1662815"/>
            <a:ext cx="2692833" cy="2692833"/>
          </a:xfrm>
          <a:prstGeom prst="rect">
            <a:avLst/>
          </a:prstGeom>
        </p:spPr>
      </p:pic>
      <p:grpSp>
        <p:nvGrpSpPr>
          <p:cNvPr id="41" name="Gruppieren 40"/>
          <p:cNvGrpSpPr/>
          <p:nvPr/>
        </p:nvGrpSpPr>
        <p:grpSpPr bwMode="auto">
          <a:xfrm>
            <a:off x="1617022" y="2794884"/>
            <a:ext cx="6356042" cy="936048"/>
            <a:chOff x="472651" y="3964709"/>
            <a:chExt cx="6356042" cy="936048"/>
          </a:xfrm>
        </p:grpSpPr>
        <p:sp>
          <p:nvSpPr>
            <p:cNvPr id="42" name="Rechteck: abgerundete Ecken 20">
              <a:hlinkClick r:id="rId12" action="ppaction://hlinksldjump"/>
            </p:cNvPr>
            <p:cNvSpPr/>
            <p:nvPr/>
          </p:nvSpPr>
          <p:spPr bwMode="auto">
            <a:xfrm>
              <a:off x="741578" y="3964709"/>
              <a:ext cx="6087115"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Kohlenstoffdioxid, Wasser und Methan erwärmen sich stärker als Luft.</a:t>
              </a:r>
              <a:endParaRPr/>
            </a:p>
          </p:txBody>
        </p:sp>
        <p:sp>
          <p:nvSpPr>
            <p:cNvPr id="43"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200">
                  <a:latin typeface="Rockwell"/>
                </a:rPr>
                <a:t>A</a:t>
              </a:r>
              <a:endParaRPr/>
            </a:p>
          </p:txBody>
        </p:sp>
      </p:grpSp>
      <p:grpSp>
        <p:nvGrpSpPr>
          <p:cNvPr id="44" name="Gruppieren 43"/>
          <p:cNvGrpSpPr/>
          <p:nvPr/>
        </p:nvGrpSpPr>
        <p:grpSpPr bwMode="auto">
          <a:xfrm>
            <a:off x="1617022" y="3952604"/>
            <a:ext cx="6356043" cy="936048"/>
            <a:chOff x="472651" y="3964709"/>
            <a:chExt cx="6356043" cy="936048"/>
          </a:xfrm>
        </p:grpSpPr>
        <p:sp>
          <p:nvSpPr>
            <p:cNvPr id="45" name="Rechteck: abgerundete Ecken 28"/>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Nur Kohlenstoffdioxid erwärmt sich stärker als Luft.</a:t>
              </a:r>
              <a:endParaRPr/>
            </a:p>
          </p:txBody>
        </p:sp>
        <p:sp>
          <p:nvSpPr>
            <p:cNvPr id="46"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7" name="Gruppieren 46"/>
          <p:cNvGrpSpPr/>
          <p:nvPr/>
        </p:nvGrpSpPr>
        <p:grpSpPr bwMode="auto">
          <a:xfrm>
            <a:off x="1617022" y="5110324"/>
            <a:ext cx="6356043" cy="936048"/>
            <a:chOff x="472651" y="3964709"/>
            <a:chExt cx="6356043" cy="936048"/>
          </a:xfrm>
        </p:grpSpPr>
        <p:sp>
          <p:nvSpPr>
            <p:cNvPr id="48" name="Rechteck: abgerundete Ecken 34"/>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Luft erwärmt sich stärker als Kohlenstoffdioxid, Wasser oder Methan.</a:t>
              </a:r>
              <a:endParaRPr/>
            </a:p>
          </p:txBody>
        </p:sp>
        <p:sp>
          <p:nvSpPr>
            <p:cNvPr id="49"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
        <p:nvSpPr>
          <p:cNvPr id="2" name="Pfeil nach rechts 1">
            <a:hlinkClick r:id="rId13"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Textfeld 33"/>
          <p:cNvSpPr txBox="1"/>
          <p:nvPr/>
        </p:nvSpPr>
        <p:spPr bwMode="auto">
          <a:xfrm>
            <a:off x="311869" y="1875197"/>
            <a:ext cx="11168930" cy="369332"/>
          </a:xfrm>
          <a:prstGeom prst="rect">
            <a:avLst/>
          </a:prstGeom>
          <a:noFill/>
        </p:spPr>
        <p:txBody>
          <a:bodyPr wrap="square" rtlCol="0">
            <a:spAutoFit/>
          </a:bodyPr>
          <a:lstStyle/>
          <a:p>
            <a:pPr>
              <a:defRPr/>
            </a:pPr>
            <a:r>
              <a:rPr lang="de-DE"/>
              <a:t>Das ist leider ebenfalls nicht richtig! Sieh nochmal in deinen Notizen zum Versuch nach! </a:t>
            </a:r>
            <a:endParaRPr lang="de-DE">
              <a:solidFill>
                <a:srgbClr val="03869E"/>
              </a:solidFill>
            </a:endParaRPr>
          </a:p>
        </p:txBody>
      </p:sp>
      <p:grpSp>
        <p:nvGrpSpPr>
          <p:cNvPr id="38" name="Gruppieren 37"/>
          <p:cNvGrpSpPr/>
          <p:nvPr/>
        </p:nvGrpSpPr>
        <p:grpSpPr bwMode="auto">
          <a:xfrm>
            <a:off x="8258019" y="3952604"/>
            <a:ext cx="936000" cy="936000"/>
            <a:chOff x="7344460" y="3624001"/>
            <a:chExt cx="914400" cy="914400"/>
          </a:xfrm>
        </p:grpSpPr>
        <p:sp>
          <p:nvSpPr>
            <p:cNvPr id="39"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0" name="Grafik 39" descr="Marke Kreuz mit einfarbiger Füllung"/>
            <p:cNvPicPr>
              <a:picLocks noChangeAspect="1"/>
            </p:cNvPicPr>
            <p:nvPr/>
          </p:nvPicPr>
          <p:blipFill>
            <a:blip r:embed="rId14"/>
            <a:stretch/>
          </p:blipFill>
          <p:spPr bwMode="auto">
            <a:xfrm>
              <a:off x="7425133" y="3692886"/>
              <a:ext cx="753054" cy="753054"/>
            </a:xfrm>
            <a:prstGeom prst="rect">
              <a:avLst/>
            </a:prstGeom>
          </p:spPr>
        </p:pic>
      </p:grpSp>
      <p:grpSp>
        <p:nvGrpSpPr>
          <p:cNvPr id="50" name="Gruppieren 49"/>
          <p:cNvGrpSpPr/>
          <p:nvPr/>
        </p:nvGrpSpPr>
        <p:grpSpPr bwMode="auto">
          <a:xfrm>
            <a:off x="8237031" y="5110324"/>
            <a:ext cx="936000" cy="936000"/>
            <a:chOff x="7344460" y="3624001"/>
            <a:chExt cx="914400" cy="914400"/>
          </a:xfrm>
        </p:grpSpPr>
        <p:sp>
          <p:nvSpPr>
            <p:cNvPr id="51" name="Rechteck: abgerundete Ecken 45"/>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2" name="Grafik 51" descr="Marke Kreuz mit einfarbiger Füllung"/>
            <p:cNvPicPr>
              <a:picLocks noChangeAspect="1"/>
            </p:cNvPicPr>
            <p:nvPr/>
          </p:nvPicPr>
          <p:blipFill>
            <a:blip r:embed="rId14"/>
            <a:stretch/>
          </p:blipFill>
          <p:spPr bwMode="auto">
            <a:xfrm>
              <a:off x="7425133" y="3692886"/>
              <a:ext cx="753054" cy="75305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latin typeface="Tw Cen MT"/>
              </a:rPr>
              <a:t>Auswertung</a:t>
            </a:r>
            <a:endParaRPr/>
          </a:p>
        </p:txBody>
      </p:sp>
      <p:sp>
        <p:nvSpPr>
          <p:cNvPr id="13" name="Textfeld 12"/>
          <p:cNvSpPr txBox="1"/>
          <p:nvPr/>
        </p:nvSpPr>
        <p:spPr bwMode="auto">
          <a:xfrm>
            <a:off x="311869" y="1875197"/>
            <a:ext cx="11168930" cy="369332"/>
          </a:xfrm>
          <a:prstGeom prst="rect">
            <a:avLst/>
          </a:prstGeom>
          <a:noFill/>
        </p:spPr>
        <p:txBody>
          <a:bodyPr wrap="square" rtlCol="0">
            <a:spAutoFit/>
          </a:bodyPr>
          <a:lstStyle/>
          <a:p>
            <a:pPr>
              <a:defRPr/>
            </a:pPr>
            <a:r>
              <a:rPr lang="de-DE"/>
              <a:t>Korrekt! Klicke nun auf den Weiter-Pfeil rechts unten!</a:t>
            </a:r>
            <a:endParaRPr lang="de-DE">
              <a:solidFill>
                <a:srgbClr val="03869E"/>
              </a:solidFill>
            </a:endParaRPr>
          </a:p>
        </p:txBody>
      </p:sp>
      <p:sp>
        <p:nvSpPr>
          <p:cNvPr id="16"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FFC000"/>
                </a:solidFill>
                <a:latin typeface="Rockwell"/>
              </a:rPr>
              <a:t>Frage</a:t>
            </a:r>
            <a:endParaRPr/>
          </a:p>
        </p:txBody>
      </p:sp>
      <p:pic>
        <p:nvPicPr>
          <p:cNvPr id="17" name="Grafik 16" descr="Hilfe mit einfarbiger Füllung"/>
          <p:cNvPicPr>
            <a:picLocks noChangeAspect="1"/>
          </p:cNvPicPr>
          <p:nvPr/>
        </p:nvPicPr>
        <p:blipFill>
          <a:blip r:embed="rId11"/>
          <a:stretch/>
        </p:blipFill>
        <p:spPr bwMode="auto">
          <a:xfrm>
            <a:off x="9499167" y="1662815"/>
            <a:ext cx="2692833" cy="2692833"/>
          </a:xfrm>
          <a:prstGeom prst="rect">
            <a:avLst/>
          </a:prstGeom>
        </p:spPr>
      </p:pic>
      <p:grpSp>
        <p:nvGrpSpPr>
          <p:cNvPr id="32" name="Gruppieren 31"/>
          <p:cNvGrpSpPr/>
          <p:nvPr/>
        </p:nvGrpSpPr>
        <p:grpSpPr bwMode="auto">
          <a:xfrm>
            <a:off x="1617022" y="2794884"/>
            <a:ext cx="6356042" cy="936048"/>
            <a:chOff x="472651" y="3964709"/>
            <a:chExt cx="6356042" cy="936048"/>
          </a:xfrm>
        </p:grpSpPr>
        <p:sp>
          <p:nvSpPr>
            <p:cNvPr id="33" name="Rechteck: abgerundete Ecken 20"/>
            <p:cNvSpPr/>
            <p:nvPr/>
          </p:nvSpPr>
          <p:spPr bwMode="auto">
            <a:xfrm>
              <a:off x="741578" y="3964709"/>
              <a:ext cx="6087115" cy="936048"/>
            </a:xfrm>
            <a:prstGeom prst="roundRect">
              <a:avLst>
                <a:gd name="adj" fmla="val 3146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Kohlenstoffdioxid, Wasser und Methan erwärmen sich stärker als Luft.</a:t>
              </a:r>
              <a:endParaRPr/>
            </a:p>
          </p:txBody>
        </p:sp>
        <p:sp>
          <p:nvSpPr>
            <p:cNvPr id="34"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200">
                  <a:latin typeface="Rockwell"/>
                </a:rPr>
                <a:t>A</a:t>
              </a:r>
              <a:endParaRPr/>
            </a:p>
          </p:txBody>
        </p:sp>
      </p:grpSp>
      <p:grpSp>
        <p:nvGrpSpPr>
          <p:cNvPr id="35" name="Gruppieren 34"/>
          <p:cNvGrpSpPr/>
          <p:nvPr/>
        </p:nvGrpSpPr>
        <p:grpSpPr bwMode="auto">
          <a:xfrm>
            <a:off x="1617022" y="3952604"/>
            <a:ext cx="6356043" cy="936048"/>
            <a:chOff x="472651" y="3964709"/>
            <a:chExt cx="6356043" cy="936048"/>
          </a:xfrm>
        </p:grpSpPr>
        <p:sp>
          <p:nvSpPr>
            <p:cNvPr id="36" name="Rechteck: abgerundete Ecken 28"/>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Nur Kohlenstoffdioxid erwärmt sich stärker als Luft.</a:t>
              </a:r>
              <a:endParaRPr/>
            </a:p>
          </p:txBody>
        </p:sp>
        <p:sp>
          <p:nvSpPr>
            <p:cNvPr id="37"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38" name="Gruppieren 37"/>
          <p:cNvGrpSpPr/>
          <p:nvPr/>
        </p:nvGrpSpPr>
        <p:grpSpPr bwMode="auto">
          <a:xfrm>
            <a:off x="1617022" y="5110324"/>
            <a:ext cx="6356043" cy="936048"/>
            <a:chOff x="472651" y="3964709"/>
            <a:chExt cx="6356043" cy="936048"/>
          </a:xfrm>
        </p:grpSpPr>
        <p:sp>
          <p:nvSpPr>
            <p:cNvPr id="39" name="Rechteck: abgerundete Ecken 34"/>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Luft erwärmt sich stärker als Kohlenstoffdioxid, Wasser oder Methan.</a:t>
              </a:r>
              <a:endParaRPr/>
            </a:p>
          </p:txBody>
        </p:sp>
        <p:sp>
          <p:nvSpPr>
            <p:cNvPr id="40"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grpSp>
        <p:nvGrpSpPr>
          <p:cNvPr id="2" name="Gruppieren 1"/>
          <p:cNvGrpSpPr/>
          <p:nvPr/>
        </p:nvGrpSpPr>
        <p:grpSpPr bwMode="auto">
          <a:xfrm>
            <a:off x="8237031" y="2794884"/>
            <a:ext cx="936000" cy="936000"/>
            <a:chOff x="7253928" y="2514600"/>
            <a:chExt cx="914400" cy="914400"/>
          </a:xfrm>
        </p:grpSpPr>
        <p:sp>
          <p:nvSpPr>
            <p:cNvPr id="14" name="Rechteck: abgerundete Ecken 36"/>
            <p:cNvSpPr/>
            <p:nvPr/>
          </p:nvSpPr>
          <p:spPr bwMode="auto">
            <a:xfrm>
              <a:off x="7253928" y="2514600"/>
              <a:ext cx="914400" cy="914400"/>
            </a:xfrm>
            <a:prstGeom prst="roundRect">
              <a:avLst>
                <a:gd name="adj" fmla="val 3181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2" name="Grafik 21" descr="Abzeichen Tick1 mit einfarbiger Füllung"/>
            <p:cNvPicPr>
              <a:picLocks noChangeAspect="1"/>
            </p:cNvPicPr>
            <p:nvPr/>
          </p:nvPicPr>
          <p:blipFill>
            <a:blip r:embed="rId12">
              <a:extLst>
                <a:ext uri="{96DAC541-7B7A-43D3-8B79-37D633B846F1}">
                  <asvg:svgBlip xmlns:asvg="http://schemas.microsoft.com/office/drawing/2016/SVG/main" r:embed="rId13"/>
                </a:ext>
              </a:extLst>
            </a:blip>
            <a:stretch/>
          </p:blipFill>
          <p:spPr bwMode="auto">
            <a:xfrm>
              <a:off x="7344460" y="2605132"/>
              <a:ext cx="733335" cy="733335"/>
            </a:xfrm>
            <a:prstGeom prst="rect">
              <a:avLst/>
            </a:prstGeom>
          </p:spPr>
        </p:pic>
      </p:grpSp>
      <p:grpSp>
        <p:nvGrpSpPr>
          <p:cNvPr id="24" name="Gruppieren 23"/>
          <p:cNvGrpSpPr/>
          <p:nvPr/>
        </p:nvGrpSpPr>
        <p:grpSpPr bwMode="auto">
          <a:xfrm>
            <a:off x="8258019" y="3952604"/>
            <a:ext cx="936000" cy="936000"/>
            <a:chOff x="7344460" y="3624001"/>
            <a:chExt cx="914400" cy="914400"/>
          </a:xfrm>
        </p:grpSpPr>
        <p:sp>
          <p:nvSpPr>
            <p:cNvPr id="25"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6" name="Grafik 25" descr="Marke Kreuz mit einfarbiger Füllung"/>
            <p:cNvPicPr>
              <a:picLocks noChangeAspect="1"/>
            </p:cNvPicPr>
            <p:nvPr/>
          </p:nvPicPr>
          <p:blipFill>
            <a:blip r:embed="rId14"/>
            <a:stretch/>
          </p:blipFill>
          <p:spPr bwMode="auto">
            <a:xfrm>
              <a:off x="7425133" y="3692886"/>
              <a:ext cx="753054" cy="753054"/>
            </a:xfrm>
            <a:prstGeom prst="rect">
              <a:avLst/>
            </a:prstGeom>
          </p:spPr>
        </p:pic>
      </p:grpSp>
      <p:grpSp>
        <p:nvGrpSpPr>
          <p:cNvPr id="27" name="Gruppieren 26"/>
          <p:cNvGrpSpPr/>
          <p:nvPr/>
        </p:nvGrpSpPr>
        <p:grpSpPr bwMode="auto">
          <a:xfrm>
            <a:off x="8237031" y="5110324"/>
            <a:ext cx="936000" cy="936000"/>
            <a:chOff x="7344460" y="3624001"/>
            <a:chExt cx="914400" cy="914400"/>
          </a:xfrm>
        </p:grpSpPr>
        <p:sp>
          <p:nvSpPr>
            <p:cNvPr id="28" name="Rechteck: abgerundete Ecken 45"/>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9" name="Grafik 28" descr="Marke Kreuz mit einfarbiger Füllung"/>
            <p:cNvPicPr>
              <a:picLocks noChangeAspect="1"/>
            </p:cNvPicPr>
            <p:nvPr/>
          </p:nvPicPr>
          <p:blipFill>
            <a:blip r:embed="rId14"/>
            <a:stretch/>
          </p:blipFill>
          <p:spPr bwMode="auto">
            <a:xfrm>
              <a:off x="7425133" y="3692886"/>
              <a:ext cx="753054" cy="753054"/>
            </a:xfrm>
            <a:prstGeom prst="rect">
              <a:avLst/>
            </a:prstGeom>
          </p:spPr>
        </p:pic>
      </p:grpSp>
      <p:sp>
        <p:nvSpPr>
          <p:cNvPr id="30" name="Pfeil nach rechts 29">
            <a:hlinkClick r:id="rId15"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t>Auswertung</a:t>
            </a:r>
            <a:endParaRPr/>
          </a:p>
        </p:txBody>
      </p:sp>
      <p:sp>
        <p:nvSpPr>
          <p:cNvPr id="2" name="Textfeld 1"/>
          <p:cNvSpPr txBox="1"/>
          <p:nvPr/>
        </p:nvSpPr>
        <p:spPr bwMode="auto">
          <a:xfrm>
            <a:off x="471487" y="2233041"/>
            <a:ext cx="7872414" cy="3477875"/>
          </a:xfrm>
          <a:prstGeom prst="rect">
            <a:avLst/>
          </a:prstGeom>
          <a:noFill/>
        </p:spPr>
        <p:txBody>
          <a:bodyPr wrap="square">
            <a:spAutoFit/>
          </a:bodyPr>
          <a:lstStyle/>
          <a:p>
            <a:pPr>
              <a:defRPr/>
            </a:pPr>
            <a:r>
              <a:rPr lang="de-DE" sz="2000">
                <a:ea typeface="Times New Roman"/>
                <a:cs typeface="Times New Roman"/>
              </a:rPr>
              <a:t>Im Modellversuch entspricht der Flascheninhalt den Gasen in unserer Erdatmosphäre und die Lampe der Sonne.</a:t>
            </a:r>
            <a:endParaRPr/>
          </a:p>
          <a:p>
            <a:pPr>
              <a:defRPr/>
            </a:pPr>
            <a:r>
              <a:rPr lang="de-DE" sz="2000">
                <a:ea typeface="Times New Roman"/>
                <a:cs typeface="Times New Roman"/>
              </a:rPr>
              <a:t>Die drei sogenannten Treibhausgase erwärmen sich, da sie Wärmeenergie in Form von IR-Strahlung absorbieren. Dies regt Molekülschwingungen an. Treibhausgasmoleküle geben IR-Strahlung (Wärme) dann auch wieder ungerichtet an die Umgebung (bzw. auch in Richtung Erdoberfläche) ab. </a:t>
            </a:r>
            <a:endParaRPr/>
          </a:p>
          <a:p>
            <a:pPr>
              <a:defRPr/>
            </a:pPr>
            <a:r>
              <a:rPr lang="de-DE" sz="2000">
                <a:ea typeface="Times New Roman"/>
                <a:cs typeface="Times New Roman"/>
              </a:rPr>
              <a:t>Die Absorptionsfähigkeit von Kohlenstoffdioxid, Wasserdampf, Methan und anderen Treibhausgasen für Wärmestrahlung ist daher eine Voraussetzung für den Treibhauseffekt!</a:t>
            </a:r>
            <a:endParaRPr/>
          </a:p>
          <a:p>
            <a:pPr>
              <a:defRPr/>
            </a:pPr>
            <a:r>
              <a:rPr lang="de-DE" sz="2000">
                <a:ea typeface="Times New Roman"/>
                <a:cs typeface="Times New Roman"/>
              </a:rPr>
              <a:t>Je mehr Treibhausgase also in der Atmosphäre vorhanden sind, desto stärker fällt die Erwärmung durch diesen Effekt aus.</a:t>
            </a:r>
            <a:endParaRPr/>
          </a:p>
        </p:txBody>
      </p:sp>
      <p:pic>
        <p:nvPicPr>
          <p:cNvPr id="13" name="Grafik 12" descr="Ein Bild, das Text, Kreis, Grafiken, Grafikdesign enthält.&#10;&#10;Automatisch generierte Beschreibung">
            <a:hlinkClick r:id="rId11" action="ppaction://hlinksldjump"/>
          </p:cNvPr>
          <p:cNvPicPr>
            <a:picLocks noChangeAspect="1"/>
          </p:cNvPicPr>
          <p:nvPr/>
        </p:nvPicPr>
        <p:blipFill>
          <a:blip r:embed="rId12"/>
          <a:stretch/>
        </p:blipFill>
        <p:spPr bwMode="auto">
          <a:xfrm>
            <a:off x="8747114" y="2254783"/>
            <a:ext cx="3133018" cy="2348433"/>
          </a:xfrm>
          <a:prstGeom prst="rect">
            <a:avLst/>
          </a:prstGeom>
        </p:spPr>
      </p:pic>
      <p:sp>
        <p:nvSpPr>
          <p:cNvPr id="14" name="Textfeld 13"/>
          <p:cNvSpPr txBox="1"/>
          <p:nvPr/>
        </p:nvSpPr>
        <p:spPr bwMode="auto">
          <a:xfrm>
            <a:off x="8700816" y="4611115"/>
            <a:ext cx="3179315" cy="830997"/>
          </a:xfrm>
          <a:prstGeom prst="rect">
            <a:avLst/>
          </a:prstGeom>
          <a:noFill/>
        </p:spPr>
        <p:txBody>
          <a:bodyPr wrap="square" rtlCol="0">
            <a:spAutoFit/>
          </a:bodyPr>
          <a:lstStyle/>
          <a:p>
            <a:pPr>
              <a:defRPr/>
            </a:pPr>
            <a:r>
              <a:rPr lang="de-DE" sz="1600">
                <a:solidFill>
                  <a:schemeClr val="bg1">
                    <a:lumMod val="75000"/>
                  </a:schemeClr>
                </a:solidFill>
              </a:rPr>
              <a:t>Klicke auf das Bild, um zurück zur Erklärung des Treibhauseffekts zu gelangen!</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10"/>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1"/>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t>Vertiefung</a:t>
            </a:r>
            <a:endParaRPr/>
          </a:p>
        </p:txBody>
      </p:sp>
      <p:sp>
        <p:nvSpPr>
          <p:cNvPr id="2" name="Textfeld 1"/>
          <p:cNvSpPr txBox="1"/>
          <p:nvPr/>
        </p:nvSpPr>
        <p:spPr bwMode="auto">
          <a:xfrm>
            <a:off x="311869" y="1914051"/>
            <a:ext cx="8688168" cy="707886"/>
          </a:xfrm>
          <a:prstGeom prst="rect">
            <a:avLst/>
          </a:prstGeom>
          <a:noFill/>
        </p:spPr>
        <p:txBody>
          <a:bodyPr wrap="square">
            <a:spAutoFit/>
          </a:bodyPr>
          <a:lstStyle/>
          <a:p>
            <a:pPr>
              <a:defRPr/>
            </a:pPr>
            <a:r>
              <a:rPr lang="de-DE" sz="2000">
                <a:solidFill>
                  <a:srgbClr val="03869E"/>
                </a:solidFill>
                <a:ea typeface="Times New Roman"/>
                <a:cs typeface="Times New Roman"/>
              </a:rPr>
              <a:t>Recherchiere, welche Eigenschaften Moleküle haben müssen, damit sie IR-Strahlung absorbieren (und emittieren) können!</a:t>
            </a:r>
            <a:endParaRPr/>
          </a:p>
        </p:txBody>
      </p:sp>
      <p:sp>
        <p:nvSpPr>
          <p:cNvPr id="13"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FFC000"/>
                </a:solidFill>
                <a:latin typeface="Rockwell"/>
              </a:rPr>
              <a:t>Frage</a:t>
            </a:r>
            <a:endParaRPr/>
          </a:p>
        </p:txBody>
      </p:sp>
      <p:pic>
        <p:nvPicPr>
          <p:cNvPr id="14" name="Grafik 13" descr="Hilfe mit einfarbiger Füllung"/>
          <p:cNvPicPr>
            <a:picLocks noChangeAspect="1"/>
          </p:cNvPicPr>
          <p:nvPr/>
        </p:nvPicPr>
        <p:blipFill>
          <a:blip r:embed="rId12"/>
          <a:stretch/>
        </p:blipFill>
        <p:spPr bwMode="auto">
          <a:xfrm>
            <a:off x="9499167" y="1662815"/>
            <a:ext cx="2692833" cy="2692833"/>
          </a:xfrm>
          <a:prstGeom prst="rect">
            <a:avLst/>
          </a:prstGeom>
        </p:spPr>
      </p:pic>
      <p:pic>
        <p:nvPicPr>
          <p:cNvPr id="29" name="Grafik 28" descr="Doppeltippen-Geste mit einfarbiger Füllung"/>
          <p:cNvPicPr>
            <a:picLocks noChangeAspect="1"/>
          </p:cNvPicPr>
          <p:nvPr/>
        </p:nvPicPr>
        <p:blipFill>
          <a:blip r:embed="rId13"/>
          <a:stretch/>
        </p:blipFill>
        <p:spPr bwMode="auto">
          <a:xfrm rot="19368897">
            <a:off x="8744313" y="4180616"/>
            <a:ext cx="883848" cy="883848"/>
          </a:xfrm>
          <a:prstGeom prst="rect">
            <a:avLst/>
          </a:prstGeom>
        </p:spPr>
      </p:pic>
      <p:grpSp>
        <p:nvGrpSpPr>
          <p:cNvPr id="30" name="Gruppieren 29"/>
          <p:cNvGrpSpPr/>
          <p:nvPr/>
        </p:nvGrpSpPr>
        <p:grpSpPr bwMode="auto">
          <a:xfrm>
            <a:off x="1853036" y="2926271"/>
            <a:ext cx="6356042" cy="936048"/>
            <a:chOff x="472651" y="3964709"/>
            <a:chExt cx="6356042" cy="936048"/>
          </a:xfrm>
        </p:grpSpPr>
        <p:sp>
          <p:nvSpPr>
            <p:cNvPr id="31" name="Rechteck: abgerundete Ecken 20">
              <a:hlinkClick r:id="rId14" action="ppaction://hlinksldjump"/>
            </p:cNvPr>
            <p:cNvSpPr/>
            <p:nvPr/>
          </p:nvSpPr>
          <p:spPr bwMode="auto">
            <a:xfrm>
              <a:off x="741578" y="3964709"/>
              <a:ext cx="6087115"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Größere molare Masse als Sauerstoff</a:t>
              </a:r>
              <a:endParaRPr/>
            </a:p>
          </p:txBody>
        </p:sp>
        <p:sp>
          <p:nvSpPr>
            <p:cNvPr id="32"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defRPr/>
              </a:pPr>
              <a:r>
                <a:rPr lang="de-DE" sz="3200">
                  <a:latin typeface="Rockwell"/>
                </a:rPr>
                <a:t>  A</a:t>
              </a:r>
              <a:endParaRPr/>
            </a:p>
          </p:txBody>
        </p:sp>
      </p:grpSp>
      <p:grpSp>
        <p:nvGrpSpPr>
          <p:cNvPr id="33" name="Gruppieren 32"/>
          <p:cNvGrpSpPr/>
          <p:nvPr/>
        </p:nvGrpSpPr>
        <p:grpSpPr bwMode="auto">
          <a:xfrm>
            <a:off x="1853036" y="4083991"/>
            <a:ext cx="6356043" cy="936048"/>
            <a:chOff x="472651" y="3964709"/>
            <a:chExt cx="6356043" cy="936048"/>
          </a:xfrm>
        </p:grpSpPr>
        <p:sp>
          <p:nvSpPr>
            <p:cNvPr id="34" name="Rechteck: abgerundete Ecken 28">
              <a:hlinkClick r:id="rId15" action="ppaction://hlinksldjump"/>
            </p:cNvPr>
            <p:cNvSpPr/>
            <p:nvPr/>
          </p:nvSpPr>
          <p:spPr bwMode="auto">
            <a:xfrm>
              <a:off x="595748" y="3964709"/>
              <a:ext cx="6232946"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(Permanentes) Dipolmoment</a:t>
              </a:r>
              <a:endParaRPr/>
            </a:p>
          </p:txBody>
        </p:sp>
        <p:sp>
          <p:nvSpPr>
            <p:cNvPr id="35"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36" name="Gruppieren 35"/>
          <p:cNvGrpSpPr/>
          <p:nvPr/>
        </p:nvGrpSpPr>
        <p:grpSpPr bwMode="auto">
          <a:xfrm>
            <a:off x="1853036" y="5241711"/>
            <a:ext cx="6356043" cy="936048"/>
            <a:chOff x="472651" y="3964709"/>
            <a:chExt cx="6356043" cy="936048"/>
          </a:xfrm>
        </p:grpSpPr>
        <p:sp>
          <p:nvSpPr>
            <p:cNvPr id="37" name="Rechteck: abgerundete Ecken 34">
              <a:hlinkClick r:id="rId16" action="ppaction://hlinksldjump"/>
            </p:cNvPr>
            <p:cNvSpPr/>
            <p:nvPr/>
          </p:nvSpPr>
          <p:spPr bwMode="auto">
            <a:xfrm>
              <a:off x="595748" y="3964709"/>
              <a:ext cx="6232946"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Ungepaarte Elektronen</a:t>
              </a:r>
              <a:endParaRPr/>
            </a:p>
          </p:txBody>
        </p:sp>
        <p:sp>
          <p:nvSpPr>
            <p:cNvPr id="38"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3"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FFC000"/>
                </a:solidFill>
                <a:latin typeface="Rockwell"/>
              </a:rPr>
              <a:t>Frage</a:t>
            </a:r>
            <a:endParaRPr/>
          </a:p>
        </p:txBody>
      </p:sp>
      <p:pic>
        <p:nvPicPr>
          <p:cNvPr id="14" name="Grafik 13" descr="Hilfe mit einfarbiger Füllung"/>
          <p:cNvPicPr>
            <a:picLocks noChangeAspect="1"/>
          </p:cNvPicPr>
          <p:nvPr/>
        </p:nvPicPr>
        <p:blipFill>
          <a:blip r:embed="rId11"/>
          <a:stretch/>
        </p:blipFill>
        <p:spPr bwMode="auto">
          <a:xfrm>
            <a:off x="9499167" y="1662815"/>
            <a:ext cx="2692833" cy="2692833"/>
          </a:xfrm>
          <a:prstGeom prst="rect">
            <a:avLst/>
          </a:prstGeom>
        </p:spPr>
      </p:pic>
      <p:sp>
        <p:nvSpPr>
          <p:cNvPr id="2" name="Pfeil nach rechts 1">
            <a:hlinkClick r:id="rId12"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29" name="Gruppieren 28"/>
          <p:cNvGrpSpPr/>
          <p:nvPr/>
        </p:nvGrpSpPr>
        <p:grpSpPr bwMode="auto">
          <a:xfrm>
            <a:off x="1853036" y="2926271"/>
            <a:ext cx="6356042" cy="936048"/>
            <a:chOff x="472651" y="3964709"/>
            <a:chExt cx="6356042" cy="936048"/>
          </a:xfrm>
        </p:grpSpPr>
        <p:sp>
          <p:nvSpPr>
            <p:cNvPr id="30" name="Rechteck: abgerundete Ecken 20">
              <a:hlinkClick r:id="rId13" action="ppaction://hlinksldjump"/>
            </p:cNvPr>
            <p:cNvSpPr/>
            <p:nvPr/>
          </p:nvSpPr>
          <p:spPr bwMode="auto">
            <a:xfrm>
              <a:off x="741578" y="3964709"/>
              <a:ext cx="6087115"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Größere molare Masse als Sauerstoff</a:t>
              </a:r>
              <a:endParaRPr/>
            </a:p>
          </p:txBody>
        </p:sp>
        <p:sp>
          <p:nvSpPr>
            <p:cNvPr id="31"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200">
                  <a:latin typeface="Rockwell"/>
                </a:rPr>
                <a:t>A</a:t>
              </a:r>
              <a:endParaRPr/>
            </a:p>
          </p:txBody>
        </p:sp>
      </p:grpSp>
      <p:grpSp>
        <p:nvGrpSpPr>
          <p:cNvPr id="32" name="Gruppieren 31"/>
          <p:cNvGrpSpPr/>
          <p:nvPr/>
        </p:nvGrpSpPr>
        <p:grpSpPr bwMode="auto">
          <a:xfrm>
            <a:off x="1853036" y="4083991"/>
            <a:ext cx="6356043" cy="936048"/>
            <a:chOff x="472651" y="3964709"/>
            <a:chExt cx="6356043" cy="936048"/>
          </a:xfrm>
        </p:grpSpPr>
        <p:sp>
          <p:nvSpPr>
            <p:cNvPr id="33" name="Rechteck: abgerundete Ecken 28">
              <a:hlinkClick r:id="rId14" action="ppaction://hlinksldjump"/>
            </p:cNvPr>
            <p:cNvSpPr/>
            <p:nvPr/>
          </p:nvSpPr>
          <p:spPr bwMode="auto">
            <a:xfrm>
              <a:off x="595748" y="3964709"/>
              <a:ext cx="6232946"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(Permanentes) Dipolmoment</a:t>
              </a:r>
              <a:endParaRPr/>
            </a:p>
          </p:txBody>
        </p:sp>
        <p:sp>
          <p:nvSpPr>
            <p:cNvPr id="34"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35" name="Gruppieren 34"/>
          <p:cNvGrpSpPr/>
          <p:nvPr/>
        </p:nvGrpSpPr>
        <p:grpSpPr bwMode="auto">
          <a:xfrm>
            <a:off x="1853036" y="5241711"/>
            <a:ext cx="6356043" cy="936048"/>
            <a:chOff x="472651" y="3964709"/>
            <a:chExt cx="6356043" cy="936048"/>
          </a:xfrm>
        </p:grpSpPr>
        <p:sp>
          <p:nvSpPr>
            <p:cNvPr id="36" name="Rechteck: abgerundete Ecken 34">
              <a:hlinkClick r:id="rId15" action="ppaction://hlinksldjump"/>
            </p:cNvPr>
            <p:cNvSpPr/>
            <p:nvPr/>
          </p:nvSpPr>
          <p:spPr bwMode="auto">
            <a:xfrm>
              <a:off x="595748" y="3964709"/>
              <a:ext cx="6232946"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Ungepaarte Elektronen</a:t>
              </a:r>
              <a:endParaRPr/>
            </a:p>
          </p:txBody>
        </p:sp>
        <p:sp>
          <p:nvSpPr>
            <p:cNvPr id="37"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
        <p:nvSpPr>
          <p:cNvPr id="38" name="Textfeld 37"/>
          <p:cNvSpPr txBox="1"/>
          <p:nvPr/>
        </p:nvSpPr>
        <p:spPr bwMode="auto">
          <a:xfrm>
            <a:off x="311869" y="1278422"/>
            <a:ext cx="3539613" cy="461665"/>
          </a:xfrm>
          <a:prstGeom prst="rect">
            <a:avLst/>
          </a:prstGeom>
          <a:noFill/>
        </p:spPr>
        <p:txBody>
          <a:bodyPr wrap="square" rtlCol="0">
            <a:spAutoFit/>
          </a:bodyPr>
          <a:lstStyle/>
          <a:p>
            <a:pPr>
              <a:defRPr/>
            </a:pPr>
            <a:r>
              <a:rPr lang="de-DE" sz="2400" b="1"/>
              <a:t>Vertiefung</a:t>
            </a:r>
            <a:endParaRPr/>
          </a:p>
        </p:txBody>
      </p:sp>
      <p:grpSp>
        <p:nvGrpSpPr>
          <p:cNvPr id="18" name="Gruppieren 17"/>
          <p:cNvGrpSpPr/>
          <p:nvPr/>
        </p:nvGrpSpPr>
        <p:grpSpPr bwMode="auto">
          <a:xfrm>
            <a:off x="8478005" y="2950117"/>
            <a:ext cx="936000" cy="936000"/>
            <a:chOff x="7344460" y="3624001"/>
            <a:chExt cx="914400" cy="914400"/>
          </a:xfrm>
        </p:grpSpPr>
        <p:sp>
          <p:nvSpPr>
            <p:cNvPr id="19"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0" name="Grafik 19" descr="Marke Kreuz mit einfarbiger Füllung"/>
            <p:cNvPicPr>
              <a:picLocks noChangeAspect="1"/>
            </p:cNvPicPr>
            <p:nvPr/>
          </p:nvPicPr>
          <p:blipFill>
            <a:blip r:embed="rId16"/>
            <a:stretch/>
          </p:blipFill>
          <p:spPr bwMode="auto">
            <a:xfrm>
              <a:off x="7425133" y="3692886"/>
              <a:ext cx="753054" cy="75305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3"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FFC000"/>
                </a:solidFill>
                <a:latin typeface="Rockwell"/>
              </a:rPr>
              <a:t>Frage</a:t>
            </a:r>
            <a:endParaRPr/>
          </a:p>
        </p:txBody>
      </p:sp>
      <p:pic>
        <p:nvPicPr>
          <p:cNvPr id="14" name="Grafik 13" descr="Hilfe mit einfarbiger Füllung"/>
          <p:cNvPicPr>
            <a:picLocks noChangeAspect="1"/>
          </p:cNvPicPr>
          <p:nvPr/>
        </p:nvPicPr>
        <p:blipFill>
          <a:blip r:embed="rId11"/>
          <a:stretch/>
        </p:blipFill>
        <p:spPr bwMode="auto">
          <a:xfrm>
            <a:off x="9499167" y="1662815"/>
            <a:ext cx="2692833" cy="2692833"/>
          </a:xfrm>
          <a:prstGeom prst="rect">
            <a:avLst/>
          </a:prstGeom>
        </p:spPr>
      </p:pic>
      <p:sp>
        <p:nvSpPr>
          <p:cNvPr id="2" name="Pfeil nach rechts 1">
            <a:hlinkClick r:id="rId12"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18" name="Gruppieren 17"/>
          <p:cNvGrpSpPr/>
          <p:nvPr/>
        </p:nvGrpSpPr>
        <p:grpSpPr bwMode="auto">
          <a:xfrm>
            <a:off x="1853036" y="2926271"/>
            <a:ext cx="6356042" cy="936048"/>
            <a:chOff x="472651" y="3964709"/>
            <a:chExt cx="6356042" cy="936048"/>
          </a:xfrm>
        </p:grpSpPr>
        <p:sp>
          <p:nvSpPr>
            <p:cNvPr id="20" name="Rechteck: abgerundete Ecken 20">
              <a:hlinkClick r:id="rId13" action="ppaction://hlinksldjump"/>
            </p:cNvPr>
            <p:cNvSpPr/>
            <p:nvPr/>
          </p:nvSpPr>
          <p:spPr bwMode="auto">
            <a:xfrm>
              <a:off x="741578" y="3964709"/>
              <a:ext cx="6087115"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Größere molare Masse als Sauerstoff</a:t>
              </a:r>
              <a:endParaRPr/>
            </a:p>
          </p:txBody>
        </p:sp>
        <p:sp>
          <p:nvSpPr>
            <p:cNvPr id="21"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200">
                  <a:latin typeface="Rockwell"/>
                </a:rPr>
                <a:t>A</a:t>
              </a:r>
              <a:endParaRPr/>
            </a:p>
          </p:txBody>
        </p:sp>
      </p:grpSp>
      <p:grpSp>
        <p:nvGrpSpPr>
          <p:cNvPr id="29" name="Gruppieren 28"/>
          <p:cNvGrpSpPr/>
          <p:nvPr/>
        </p:nvGrpSpPr>
        <p:grpSpPr bwMode="auto">
          <a:xfrm>
            <a:off x="1853036" y="4083991"/>
            <a:ext cx="6356043" cy="936048"/>
            <a:chOff x="472651" y="3964709"/>
            <a:chExt cx="6356043" cy="936048"/>
          </a:xfrm>
        </p:grpSpPr>
        <p:sp>
          <p:nvSpPr>
            <p:cNvPr id="30" name="Rechteck: abgerundete Ecken 28">
              <a:hlinkClick r:id="rId14" action="ppaction://hlinksldjump"/>
            </p:cNvPr>
            <p:cNvSpPr/>
            <p:nvPr/>
          </p:nvSpPr>
          <p:spPr bwMode="auto">
            <a:xfrm>
              <a:off x="595748" y="3964709"/>
              <a:ext cx="6232946"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(Permanentes) Dipolmoment</a:t>
              </a:r>
              <a:endParaRPr/>
            </a:p>
          </p:txBody>
        </p:sp>
        <p:sp>
          <p:nvSpPr>
            <p:cNvPr id="31"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32" name="Gruppieren 31"/>
          <p:cNvGrpSpPr/>
          <p:nvPr/>
        </p:nvGrpSpPr>
        <p:grpSpPr bwMode="auto">
          <a:xfrm>
            <a:off x="1853036" y="5241711"/>
            <a:ext cx="6356043" cy="936048"/>
            <a:chOff x="472651" y="3964709"/>
            <a:chExt cx="6356043" cy="936048"/>
          </a:xfrm>
        </p:grpSpPr>
        <p:sp>
          <p:nvSpPr>
            <p:cNvPr id="33" name="Rechteck: abgerundete Ecken 34">
              <a:hlinkClick r:id="rId15" action="ppaction://hlinksldjump"/>
            </p:cNvPr>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Ungepaarte Elektronen</a:t>
              </a:r>
              <a:endParaRPr/>
            </a:p>
          </p:txBody>
        </p:sp>
        <p:sp>
          <p:nvSpPr>
            <p:cNvPr id="34"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
        <p:nvSpPr>
          <p:cNvPr id="35" name="Textfeld 34"/>
          <p:cNvSpPr txBox="1"/>
          <p:nvPr/>
        </p:nvSpPr>
        <p:spPr bwMode="auto">
          <a:xfrm>
            <a:off x="311869" y="1278422"/>
            <a:ext cx="3539613" cy="461665"/>
          </a:xfrm>
          <a:prstGeom prst="rect">
            <a:avLst/>
          </a:prstGeom>
          <a:noFill/>
        </p:spPr>
        <p:txBody>
          <a:bodyPr wrap="square" rtlCol="0">
            <a:spAutoFit/>
          </a:bodyPr>
          <a:lstStyle/>
          <a:p>
            <a:pPr>
              <a:defRPr/>
            </a:pPr>
            <a:r>
              <a:rPr lang="de-DE" sz="2400" b="1"/>
              <a:t>Vertiefung</a:t>
            </a:r>
            <a:endParaRPr/>
          </a:p>
        </p:txBody>
      </p:sp>
      <p:grpSp>
        <p:nvGrpSpPr>
          <p:cNvPr id="15" name="Gruppieren 14"/>
          <p:cNvGrpSpPr/>
          <p:nvPr/>
        </p:nvGrpSpPr>
        <p:grpSpPr bwMode="auto">
          <a:xfrm>
            <a:off x="8478005" y="5241759"/>
            <a:ext cx="936000" cy="936000"/>
            <a:chOff x="7344460" y="3624001"/>
            <a:chExt cx="914400" cy="914400"/>
          </a:xfrm>
        </p:grpSpPr>
        <p:sp>
          <p:nvSpPr>
            <p:cNvPr id="16" name="Rechteck: abgerundete Ecken 45"/>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7" name="Grafik 16" descr="Marke Kreuz mit einfarbiger Füllung"/>
            <p:cNvPicPr>
              <a:picLocks noChangeAspect="1"/>
            </p:cNvPicPr>
            <p:nvPr/>
          </p:nvPicPr>
          <p:blipFill>
            <a:blip r:embed="rId16"/>
            <a:stretch/>
          </p:blipFill>
          <p:spPr bwMode="auto">
            <a:xfrm>
              <a:off x="7425133" y="3692886"/>
              <a:ext cx="753054" cy="75305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3"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FFC000"/>
                </a:solidFill>
                <a:latin typeface="Rockwell"/>
              </a:rPr>
              <a:t>Frage</a:t>
            </a:r>
            <a:endParaRPr/>
          </a:p>
        </p:txBody>
      </p:sp>
      <p:pic>
        <p:nvPicPr>
          <p:cNvPr id="14" name="Grafik 13" descr="Hilfe mit einfarbiger Füllung"/>
          <p:cNvPicPr>
            <a:picLocks noChangeAspect="1"/>
          </p:cNvPicPr>
          <p:nvPr/>
        </p:nvPicPr>
        <p:blipFill>
          <a:blip r:embed="rId11"/>
          <a:stretch/>
        </p:blipFill>
        <p:spPr bwMode="auto">
          <a:xfrm>
            <a:off x="9499167" y="1662815"/>
            <a:ext cx="2692833" cy="2692833"/>
          </a:xfrm>
          <a:prstGeom prst="rect">
            <a:avLst/>
          </a:prstGeom>
        </p:spPr>
      </p:pic>
      <p:sp>
        <p:nvSpPr>
          <p:cNvPr id="2" name="Pfeil nach rechts 1">
            <a:hlinkClick r:id="rId12"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18" name="Gruppieren 17"/>
          <p:cNvGrpSpPr/>
          <p:nvPr/>
        </p:nvGrpSpPr>
        <p:grpSpPr bwMode="auto">
          <a:xfrm>
            <a:off x="1853036" y="2926271"/>
            <a:ext cx="6356042" cy="936048"/>
            <a:chOff x="472651" y="3964709"/>
            <a:chExt cx="6356042" cy="936048"/>
          </a:xfrm>
        </p:grpSpPr>
        <p:sp>
          <p:nvSpPr>
            <p:cNvPr id="20" name="Rechteck: abgerundete Ecken 20">
              <a:hlinkClick r:id="rId13" action="ppaction://hlinksldjump"/>
            </p:cNvPr>
            <p:cNvSpPr/>
            <p:nvPr/>
          </p:nvSpPr>
          <p:spPr bwMode="auto">
            <a:xfrm>
              <a:off x="741578" y="3964709"/>
              <a:ext cx="6087115"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Größere molare Masse als Sauerstoff</a:t>
              </a:r>
              <a:endParaRPr/>
            </a:p>
          </p:txBody>
        </p:sp>
        <p:sp>
          <p:nvSpPr>
            <p:cNvPr id="21"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200">
                  <a:latin typeface="Rockwell"/>
                </a:rPr>
                <a:t>A</a:t>
              </a:r>
              <a:endParaRPr/>
            </a:p>
          </p:txBody>
        </p:sp>
      </p:grpSp>
      <p:grpSp>
        <p:nvGrpSpPr>
          <p:cNvPr id="29" name="Gruppieren 28"/>
          <p:cNvGrpSpPr/>
          <p:nvPr/>
        </p:nvGrpSpPr>
        <p:grpSpPr bwMode="auto">
          <a:xfrm>
            <a:off x="1853036" y="4083991"/>
            <a:ext cx="6356043" cy="936048"/>
            <a:chOff x="472651" y="3964709"/>
            <a:chExt cx="6356043" cy="936048"/>
          </a:xfrm>
        </p:grpSpPr>
        <p:sp>
          <p:nvSpPr>
            <p:cNvPr id="30" name="Rechteck: abgerundete Ecken 28">
              <a:hlinkClick r:id="rId14" action="ppaction://hlinksldjump"/>
            </p:cNvPr>
            <p:cNvSpPr/>
            <p:nvPr/>
          </p:nvSpPr>
          <p:spPr bwMode="auto">
            <a:xfrm>
              <a:off x="595748" y="3964709"/>
              <a:ext cx="6232946"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(Permanentes) Dipolmoment</a:t>
              </a:r>
              <a:endParaRPr/>
            </a:p>
          </p:txBody>
        </p:sp>
        <p:sp>
          <p:nvSpPr>
            <p:cNvPr id="31"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32" name="Gruppieren 31"/>
          <p:cNvGrpSpPr/>
          <p:nvPr/>
        </p:nvGrpSpPr>
        <p:grpSpPr bwMode="auto">
          <a:xfrm>
            <a:off x="1853036" y="5241711"/>
            <a:ext cx="6356043" cy="936048"/>
            <a:chOff x="472651" y="3964709"/>
            <a:chExt cx="6356043" cy="936048"/>
          </a:xfrm>
        </p:grpSpPr>
        <p:sp>
          <p:nvSpPr>
            <p:cNvPr id="33" name="Rechteck: abgerundete Ecken 34">
              <a:hlinkClick r:id="rId15" action="ppaction://hlinksldjump"/>
            </p:cNvPr>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Ungepaarte Elektronen</a:t>
              </a:r>
              <a:endParaRPr/>
            </a:p>
          </p:txBody>
        </p:sp>
        <p:sp>
          <p:nvSpPr>
            <p:cNvPr id="34"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sp>
        <p:nvSpPr>
          <p:cNvPr id="35" name="Textfeld 34"/>
          <p:cNvSpPr txBox="1"/>
          <p:nvPr/>
        </p:nvSpPr>
        <p:spPr bwMode="auto">
          <a:xfrm>
            <a:off x="311869" y="1278422"/>
            <a:ext cx="3539613" cy="461665"/>
          </a:xfrm>
          <a:prstGeom prst="rect">
            <a:avLst/>
          </a:prstGeom>
          <a:noFill/>
        </p:spPr>
        <p:txBody>
          <a:bodyPr wrap="square" rtlCol="0">
            <a:spAutoFit/>
          </a:bodyPr>
          <a:lstStyle/>
          <a:p>
            <a:pPr>
              <a:defRPr/>
            </a:pPr>
            <a:r>
              <a:rPr lang="de-DE" sz="2400" b="1"/>
              <a:t>Vertiefung</a:t>
            </a:r>
            <a:endParaRPr/>
          </a:p>
        </p:txBody>
      </p:sp>
      <p:grpSp>
        <p:nvGrpSpPr>
          <p:cNvPr id="15" name="Gruppieren 14"/>
          <p:cNvGrpSpPr/>
          <p:nvPr/>
        </p:nvGrpSpPr>
        <p:grpSpPr bwMode="auto">
          <a:xfrm>
            <a:off x="8478005" y="5241759"/>
            <a:ext cx="936000" cy="936000"/>
            <a:chOff x="7344460" y="3624001"/>
            <a:chExt cx="914400" cy="914400"/>
          </a:xfrm>
        </p:grpSpPr>
        <p:sp>
          <p:nvSpPr>
            <p:cNvPr id="16" name="Rechteck: abgerundete Ecken 45"/>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7" name="Grafik 16" descr="Marke Kreuz mit einfarbiger Füllung"/>
            <p:cNvPicPr>
              <a:picLocks noChangeAspect="1"/>
            </p:cNvPicPr>
            <p:nvPr/>
          </p:nvPicPr>
          <p:blipFill>
            <a:blip r:embed="rId16"/>
            <a:stretch/>
          </p:blipFill>
          <p:spPr bwMode="auto">
            <a:xfrm>
              <a:off x="7425133" y="3692886"/>
              <a:ext cx="753054" cy="753054"/>
            </a:xfrm>
            <a:prstGeom prst="rect">
              <a:avLst/>
            </a:prstGeom>
          </p:spPr>
        </p:pic>
      </p:grpSp>
      <p:grpSp>
        <p:nvGrpSpPr>
          <p:cNvPr id="19" name="Gruppieren 18"/>
          <p:cNvGrpSpPr/>
          <p:nvPr/>
        </p:nvGrpSpPr>
        <p:grpSpPr bwMode="auto">
          <a:xfrm>
            <a:off x="8478005" y="2950117"/>
            <a:ext cx="936000" cy="936000"/>
            <a:chOff x="7344460" y="3624001"/>
            <a:chExt cx="914400" cy="914400"/>
          </a:xfrm>
        </p:grpSpPr>
        <p:sp>
          <p:nvSpPr>
            <p:cNvPr id="22"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4" name="Grafik 23" descr="Marke Kreuz mit einfarbiger Füllung"/>
            <p:cNvPicPr>
              <a:picLocks noChangeAspect="1"/>
            </p:cNvPicPr>
            <p:nvPr/>
          </p:nvPicPr>
          <p:blipFill>
            <a:blip r:embed="rId16"/>
            <a:stretch/>
          </p:blipFill>
          <p:spPr bwMode="auto">
            <a:xfrm>
              <a:off x="7425133" y="3692886"/>
              <a:ext cx="753054" cy="75305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3"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FFC000"/>
                </a:solidFill>
                <a:latin typeface="Rockwell"/>
              </a:rPr>
              <a:t>Frage</a:t>
            </a:r>
            <a:endParaRPr/>
          </a:p>
        </p:txBody>
      </p:sp>
      <p:pic>
        <p:nvPicPr>
          <p:cNvPr id="14" name="Grafik 13" descr="Hilfe mit einfarbiger Füllung"/>
          <p:cNvPicPr>
            <a:picLocks noChangeAspect="1"/>
          </p:cNvPicPr>
          <p:nvPr/>
        </p:nvPicPr>
        <p:blipFill>
          <a:blip r:embed="rId11"/>
          <a:stretch/>
        </p:blipFill>
        <p:spPr bwMode="auto">
          <a:xfrm>
            <a:off x="9499167" y="1662815"/>
            <a:ext cx="2692833" cy="2692833"/>
          </a:xfrm>
          <a:prstGeom prst="rect">
            <a:avLst/>
          </a:prstGeom>
        </p:spPr>
      </p:pic>
      <p:sp>
        <p:nvSpPr>
          <p:cNvPr id="30" name="Pfeil nach rechts 29">
            <a:hlinkClick r:id="rId12"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31" name="Gruppieren 30"/>
          <p:cNvGrpSpPr/>
          <p:nvPr/>
        </p:nvGrpSpPr>
        <p:grpSpPr bwMode="auto">
          <a:xfrm>
            <a:off x="1853036" y="2926271"/>
            <a:ext cx="6356042" cy="936048"/>
            <a:chOff x="472651" y="3964709"/>
            <a:chExt cx="6356042" cy="936048"/>
          </a:xfrm>
        </p:grpSpPr>
        <p:sp>
          <p:nvSpPr>
            <p:cNvPr id="32" name="Rechteck: abgerundete Ecken 20">
              <a:hlinkClick r:id="rId13" action="ppaction://hlinksldjump"/>
            </p:cNvPr>
            <p:cNvSpPr/>
            <p:nvPr/>
          </p:nvSpPr>
          <p:spPr bwMode="auto">
            <a:xfrm>
              <a:off x="741578" y="3964709"/>
              <a:ext cx="6087115"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Größere molare Masse als Sauerstoff</a:t>
              </a:r>
              <a:endParaRPr/>
            </a:p>
          </p:txBody>
        </p:sp>
        <p:sp>
          <p:nvSpPr>
            <p:cNvPr id="33"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200">
                  <a:latin typeface="Rockwell"/>
                </a:rPr>
                <a:t>A</a:t>
              </a:r>
              <a:endParaRPr/>
            </a:p>
          </p:txBody>
        </p:sp>
      </p:grpSp>
      <p:grpSp>
        <p:nvGrpSpPr>
          <p:cNvPr id="34" name="Gruppieren 33"/>
          <p:cNvGrpSpPr/>
          <p:nvPr/>
        </p:nvGrpSpPr>
        <p:grpSpPr bwMode="auto">
          <a:xfrm>
            <a:off x="1853036" y="4083991"/>
            <a:ext cx="6356043" cy="936048"/>
            <a:chOff x="472651" y="3964709"/>
            <a:chExt cx="6356043" cy="936048"/>
          </a:xfrm>
        </p:grpSpPr>
        <p:sp>
          <p:nvSpPr>
            <p:cNvPr id="35" name="Rechteck: abgerundete Ecken 28">
              <a:hlinkClick r:id="rId14" action="ppaction://hlinksldjump"/>
            </p:cNvPr>
            <p:cNvSpPr/>
            <p:nvPr/>
          </p:nvSpPr>
          <p:spPr bwMode="auto">
            <a:xfrm>
              <a:off x="595748" y="3964709"/>
              <a:ext cx="6232946" cy="936048"/>
            </a:xfrm>
            <a:prstGeom prst="roundRect">
              <a:avLst>
                <a:gd name="adj" fmla="val 3146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(Permanentes) Dipolmoment</a:t>
              </a:r>
              <a:endParaRPr/>
            </a:p>
          </p:txBody>
        </p:sp>
        <p:sp>
          <p:nvSpPr>
            <p:cNvPr id="36"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37" name="Gruppieren 36"/>
          <p:cNvGrpSpPr/>
          <p:nvPr/>
        </p:nvGrpSpPr>
        <p:grpSpPr bwMode="auto">
          <a:xfrm>
            <a:off x="1853036" y="5241711"/>
            <a:ext cx="6356043" cy="936048"/>
            <a:chOff x="472651" y="3964709"/>
            <a:chExt cx="6356043" cy="936048"/>
          </a:xfrm>
        </p:grpSpPr>
        <p:sp>
          <p:nvSpPr>
            <p:cNvPr id="38" name="Rechteck: abgerundete Ecken 34">
              <a:hlinkClick r:id="rId15" action="ppaction://hlinksldjump"/>
            </p:cNvPr>
            <p:cNvSpPr/>
            <p:nvPr/>
          </p:nvSpPr>
          <p:spPr bwMode="auto">
            <a:xfrm>
              <a:off x="595748" y="3964709"/>
              <a:ext cx="6232946" cy="936048"/>
            </a:xfrm>
            <a:prstGeom prst="roundRect">
              <a:avLst>
                <a:gd name="adj" fmla="val 3146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Ungepaarte Elektronen</a:t>
              </a:r>
              <a:endParaRPr/>
            </a:p>
          </p:txBody>
        </p:sp>
        <p:sp>
          <p:nvSpPr>
            <p:cNvPr id="39"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grpSp>
        <p:nvGrpSpPr>
          <p:cNvPr id="40" name="Gruppieren 39"/>
          <p:cNvGrpSpPr/>
          <p:nvPr/>
        </p:nvGrpSpPr>
        <p:grpSpPr bwMode="auto">
          <a:xfrm>
            <a:off x="8478005" y="4095938"/>
            <a:ext cx="936000" cy="936000"/>
            <a:chOff x="7253928" y="2514600"/>
            <a:chExt cx="914400" cy="914400"/>
          </a:xfrm>
        </p:grpSpPr>
        <p:sp>
          <p:nvSpPr>
            <p:cNvPr id="41" name="Rechteck: abgerundete Ecken 36"/>
            <p:cNvSpPr/>
            <p:nvPr/>
          </p:nvSpPr>
          <p:spPr bwMode="auto">
            <a:xfrm>
              <a:off x="7253928" y="2514600"/>
              <a:ext cx="914400" cy="914400"/>
            </a:xfrm>
            <a:prstGeom prst="roundRect">
              <a:avLst>
                <a:gd name="adj" fmla="val 3181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2" name="Grafik 41" descr="Abzeichen Tick1 mit einfarbiger Füllung"/>
            <p:cNvPicPr>
              <a:picLocks noChangeAspect="1"/>
            </p:cNvPicPr>
            <p:nvPr/>
          </p:nvPicPr>
          <p:blipFill>
            <a:blip r:embed="rId16"/>
            <a:stretch/>
          </p:blipFill>
          <p:spPr bwMode="auto">
            <a:xfrm>
              <a:off x="7344460" y="2605132"/>
              <a:ext cx="733335" cy="733335"/>
            </a:xfrm>
            <a:prstGeom prst="rect">
              <a:avLst/>
            </a:prstGeom>
          </p:spPr>
        </p:pic>
      </p:grpSp>
      <p:grpSp>
        <p:nvGrpSpPr>
          <p:cNvPr id="43" name="Gruppieren 42"/>
          <p:cNvGrpSpPr/>
          <p:nvPr/>
        </p:nvGrpSpPr>
        <p:grpSpPr bwMode="auto">
          <a:xfrm>
            <a:off x="8478005" y="2950117"/>
            <a:ext cx="936000" cy="936000"/>
            <a:chOff x="7344460" y="3624001"/>
            <a:chExt cx="914400" cy="914400"/>
          </a:xfrm>
        </p:grpSpPr>
        <p:sp>
          <p:nvSpPr>
            <p:cNvPr id="44" name="Rechteck: abgerundete Ecken 41"/>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5" name="Grafik 44" descr="Marke Kreuz mit einfarbiger Füllung"/>
            <p:cNvPicPr>
              <a:picLocks noChangeAspect="1"/>
            </p:cNvPicPr>
            <p:nvPr/>
          </p:nvPicPr>
          <p:blipFill>
            <a:blip r:embed="rId17"/>
            <a:stretch/>
          </p:blipFill>
          <p:spPr bwMode="auto">
            <a:xfrm>
              <a:off x="7425133" y="3692886"/>
              <a:ext cx="753054" cy="753054"/>
            </a:xfrm>
            <a:prstGeom prst="rect">
              <a:avLst/>
            </a:prstGeom>
          </p:spPr>
        </p:pic>
      </p:grpSp>
      <p:grpSp>
        <p:nvGrpSpPr>
          <p:cNvPr id="46" name="Gruppieren 45"/>
          <p:cNvGrpSpPr/>
          <p:nvPr/>
        </p:nvGrpSpPr>
        <p:grpSpPr bwMode="auto">
          <a:xfrm>
            <a:off x="8478005" y="5241759"/>
            <a:ext cx="936000" cy="936000"/>
            <a:chOff x="7344460" y="3624001"/>
            <a:chExt cx="914400" cy="914400"/>
          </a:xfrm>
        </p:grpSpPr>
        <p:sp>
          <p:nvSpPr>
            <p:cNvPr id="47" name="Rechteck: abgerundete Ecken 45"/>
            <p:cNvSpPr/>
            <p:nvPr/>
          </p:nvSpPr>
          <p:spPr bwMode="auto">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8" name="Grafik 47" descr="Marke Kreuz mit einfarbiger Füllung"/>
            <p:cNvPicPr>
              <a:picLocks noChangeAspect="1"/>
            </p:cNvPicPr>
            <p:nvPr/>
          </p:nvPicPr>
          <p:blipFill>
            <a:blip r:embed="rId17"/>
            <a:stretch/>
          </p:blipFill>
          <p:spPr bwMode="auto">
            <a:xfrm>
              <a:off x="7425133" y="3692886"/>
              <a:ext cx="753054" cy="753054"/>
            </a:xfrm>
            <a:prstGeom prst="rect">
              <a:avLst/>
            </a:prstGeom>
          </p:spPr>
        </p:pic>
      </p:grpSp>
      <p:sp>
        <p:nvSpPr>
          <p:cNvPr id="49" name="Textfeld 48"/>
          <p:cNvSpPr txBox="1"/>
          <p:nvPr/>
        </p:nvSpPr>
        <p:spPr bwMode="auto">
          <a:xfrm>
            <a:off x="311869" y="1278422"/>
            <a:ext cx="3539613" cy="461665"/>
          </a:xfrm>
          <a:prstGeom prst="rect">
            <a:avLst/>
          </a:prstGeom>
          <a:noFill/>
        </p:spPr>
        <p:txBody>
          <a:bodyPr wrap="square" rtlCol="0">
            <a:spAutoFit/>
          </a:bodyPr>
          <a:lstStyle/>
          <a:p>
            <a:pPr>
              <a:defRPr/>
            </a:pPr>
            <a:r>
              <a:rPr lang="de-DE" sz="2400" b="1"/>
              <a:t>Vertiefung</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w="http://schemas.openxmlformats.org/wordprocessingml/2006/main" xmlns:m="http://schemas.openxmlformats.org/officeDocument/2006/math"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6" name="Grafik 25" descr="Ein Bild, das Schwarz, Dunkelheit enthält.&#10;&#10;Automatisch generierte Beschreibung"/>
          <p:cNvPicPr>
            <a:picLocks noChangeAspect="1"/>
          </p:cNvPicPr>
          <p:nvPr/>
        </p:nvPicPr>
        <p:blipFill>
          <a:blip r:embed="rId3"/>
          <a:stretch/>
        </p:blipFill>
        <p:spPr bwMode="auto">
          <a:xfrm>
            <a:off x="-162234" y="125051"/>
            <a:ext cx="3721344" cy="4563556"/>
          </a:xfrm>
          <a:prstGeom prst="rect">
            <a:avLst/>
          </a:prstGeom>
        </p:spPr>
      </p:pic>
      <p:pic>
        <p:nvPicPr>
          <p:cNvPr id="6" name="Picture 6" descr="Wissen schafft Zukunft: Leibniz-Institut für die Pädagogik der  Naturwissenschaften und Mathematik"/>
          <p:cNvPicPr>
            <a:picLocks noChangeAspect="1"/>
          </p:cNvPicPr>
          <p:nvPr/>
        </p:nvPicPr>
        <p:blipFill>
          <a:blip r:embed="rId4"/>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5"/>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6"/>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Textfeld 21"/>
          <p:cNvSpPr txBox="1"/>
          <p:nvPr/>
        </p:nvSpPr>
        <p:spPr bwMode="auto">
          <a:xfrm>
            <a:off x="487290" y="2081733"/>
            <a:ext cx="3539613" cy="461665"/>
          </a:xfrm>
          <a:prstGeom prst="rect">
            <a:avLst/>
          </a:prstGeom>
          <a:noFill/>
        </p:spPr>
        <p:txBody>
          <a:bodyPr wrap="square" rtlCol="0">
            <a:spAutoFit/>
          </a:bodyPr>
          <a:lstStyle/>
          <a:p>
            <a:pPr>
              <a:defRPr/>
            </a:pPr>
            <a:r>
              <a:rPr lang="de-DE" sz="2400"/>
              <a:t>Hallo, ich bin DEAN!</a:t>
            </a:r>
            <a:endParaRPr/>
          </a:p>
        </p:txBody>
      </p:sp>
      <p:pic>
        <p:nvPicPr>
          <p:cNvPr id="24" name="Grafik 23" descr="Ein Bild, das Clipart, Grafiken, Screenshot, Animierter Cartoon enthält.&#10;&#10;Automatisch generierte Beschreibung"/>
          <p:cNvPicPr>
            <a:picLocks noChangeAspect="1"/>
          </p:cNvPicPr>
          <p:nvPr/>
        </p:nvPicPr>
        <p:blipFill>
          <a:blip r:embed="rId7"/>
          <a:stretch/>
        </p:blipFill>
        <p:spPr bwMode="auto">
          <a:xfrm>
            <a:off x="1450619" y="1888140"/>
            <a:ext cx="4825049" cy="4825049"/>
          </a:xfrm>
          <a:prstGeom prst="rect">
            <a:avLst/>
          </a:prstGeom>
          <a:ln>
            <a:noFill/>
          </a:ln>
          <a:effectLst>
            <a:outerShdw blurRad="292100" dist="139700" dir="2700000" algn="tl" rotWithShape="0">
              <a:srgbClr val="333333">
                <a:alpha val="65000"/>
              </a:srgbClr>
            </a:outerShdw>
          </a:effectLst>
        </p:spPr>
      </p:pic>
      <p:sp>
        <p:nvSpPr>
          <p:cNvPr id="27" name="Textfeld 26"/>
          <p:cNvSpPr txBox="1"/>
          <p:nvPr/>
        </p:nvSpPr>
        <p:spPr bwMode="auto">
          <a:xfrm>
            <a:off x="5480528" y="1748890"/>
            <a:ext cx="6523893" cy="3970318"/>
          </a:xfrm>
          <a:prstGeom prst="rect">
            <a:avLst/>
          </a:prstGeom>
          <a:noFill/>
        </p:spPr>
        <p:txBody>
          <a:bodyPr wrap="square" rtlCol="0">
            <a:spAutoFit/>
          </a:bodyPr>
          <a:lstStyle/>
          <a:p>
            <a:pPr>
              <a:defRPr/>
            </a:pPr>
            <a:r>
              <a:rPr lang="de-DE" b="1"/>
              <a:t>DEAN ist ein interaktives eBook, dass dich durch diesen Versuch führt und dir alles erklärt.</a:t>
            </a:r>
            <a:endParaRPr/>
          </a:p>
          <a:p>
            <a:pPr>
              <a:defRPr/>
            </a:pPr>
            <a:endParaRPr lang="de-DE"/>
          </a:p>
          <a:p>
            <a:pPr marL="285750" indent="-285750">
              <a:buFont typeface="Arial"/>
              <a:buChar char="•"/>
              <a:defRPr/>
            </a:pPr>
            <a:r>
              <a:rPr lang="de-DE"/>
              <a:t>Unten rechts gibt es einen Pfeil, der dich durch einen Klick auf die </a:t>
            </a:r>
            <a:r>
              <a:rPr lang="de-DE" b="1"/>
              <a:t>nächste Seite </a:t>
            </a:r>
            <a:r>
              <a:rPr lang="de-DE"/>
              <a:t>leitet</a:t>
            </a:r>
            <a:r>
              <a:rPr lang="de-DE" b="1"/>
              <a:t>. Klicke nicht einfach irgendwo auf eine Folie, da PowerPoint sonst zur falschen Folie springt. </a:t>
            </a:r>
            <a:r>
              <a:rPr lang="de-DE"/>
              <a:t>Du kannst das eBook auch mit dem Apple-Pencil (o.ä.) nutzen</a:t>
            </a:r>
            <a:endParaRPr lang="de-DE" b="1"/>
          </a:p>
          <a:p>
            <a:pPr marL="285750" indent="-285750">
              <a:buFont typeface="Arial"/>
              <a:buChar char="•"/>
              <a:defRPr/>
            </a:pPr>
            <a:r>
              <a:rPr lang="de-DE"/>
              <a:t>Unten links ist ein Pfeil, mit dem du zur vorherigen Seite </a:t>
            </a:r>
            <a:r>
              <a:rPr lang="de-DE" b="1"/>
              <a:t>zurückspringen</a:t>
            </a:r>
            <a:r>
              <a:rPr lang="de-DE"/>
              <a:t> kannst.</a:t>
            </a:r>
            <a:endParaRPr/>
          </a:p>
          <a:p>
            <a:pPr marL="285750" indent="-285750">
              <a:buFont typeface="Arial"/>
              <a:buChar char="•"/>
              <a:defRPr/>
            </a:pPr>
            <a:r>
              <a:rPr lang="de-DE"/>
              <a:t>Manchmal ist </a:t>
            </a:r>
            <a:r>
              <a:rPr lang="de-DE" b="1"/>
              <a:t>DEAN </a:t>
            </a:r>
            <a:r>
              <a:rPr lang="de-DE"/>
              <a:t>auf einer Seite zu finden. Dann kannst du ihn für weitere Informationen oder Hinweise anklicken!</a:t>
            </a:r>
            <a:endParaRPr/>
          </a:p>
          <a:p>
            <a:pPr marL="285750" indent="-285750">
              <a:buFont typeface="Arial"/>
              <a:buChar char="•"/>
              <a:defRPr/>
            </a:pPr>
            <a:r>
              <a:rPr lang="de-DE"/>
              <a:t>Interaktionsmöglichkeiten sind grau unterlegt.</a:t>
            </a:r>
            <a:endParaRPr/>
          </a:p>
          <a:p>
            <a:pPr marL="285750" indent="-285750">
              <a:buFont typeface="Arial"/>
              <a:buChar char="•"/>
              <a:defRPr/>
            </a:pPr>
            <a:endParaRPr lang="de-DE"/>
          </a:p>
          <a:p>
            <a:pPr marL="285750" indent="-285750">
              <a:buFont typeface="Arial"/>
              <a:buChar char="•"/>
              <a:defRPr/>
            </a:pPr>
            <a:r>
              <a:rPr lang="de-DE"/>
              <a:t>Wenn es los gehen kann, klicke auf den </a:t>
            </a:r>
            <a:r>
              <a:rPr lang="de-DE" b="1"/>
              <a:t>Pfeil rechts unten</a:t>
            </a:r>
            <a:r>
              <a:rPr lang="de-DE"/>
              <a:t>!</a:t>
            </a:r>
            <a:endParaRPr/>
          </a:p>
        </p:txBody>
      </p:sp>
      <p:pic>
        <p:nvPicPr>
          <p:cNvPr id="3" name="Grafik 2" descr="Ein Bild, das Text, Schrift, Logo, Screenshot enthält.&#10;&#10;Automatisch generierte Beschreibung"/>
          <p:cNvPicPr>
            <a:picLocks noChangeAspect="1"/>
          </p:cNvPicPr>
          <p:nvPr/>
        </p:nvPicPr>
        <p:blipFill>
          <a:blip r:embed="rId8"/>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9"/>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10"/>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11"/>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2"/>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2" name="Rechteck 51"/>
          <p:cNvSpPr/>
          <p:nvPr/>
        </p:nvSpPr>
        <p:spPr bwMode="auto">
          <a:xfrm>
            <a:off x="10501447" y="3843526"/>
            <a:ext cx="1690553" cy="1730818"/>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30" name="Pfeil nach rechts 29">
            <a:hlinkClick r:id="rId11"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extfeld 1"/>
          <p:cNvSpPr txBox="1"/>
          <p:nvPr/>
        </p:nvSpPr>
        <p:spPr bwMode="auto">
          <a:xfrm>
            <a:off x="311869" y="1278422"/>
            <a:ext cx="3539613" cy="461665"/>
          </a:xfrm>
          <a:prstGeom prst="rect">
            <a:avLst/>
          </a:prstGeom>
          <a:noFill/>
        </p:spPr>
        <p:txBody>
          <a:bodyPr wrap="square" rtlCol="0">
            <a:spAutoFit/>
          </a:bodyPr>
          <a:lstStyle/>
          <a:p>
            <a:pPr>
              <a:defRPr/>
            </a:pPr>
            <a:r>
              <a:rPr lang="de-DE" sz="2400" b="1"/>
              <a:t>Vertiefung</a:t>
            </a:r>
            <a:endParaRPr/>
          </a:p>
        </p:txBody>
      </p:sp>
      <p:sp>
        <p:nvSpPr>
          <p:cNvPr id="15" name="Textfeld 14"/>
          <p:cNvSpPr txBox="1"/>
          <p:nvPr/>
        </p:nvSpPr>
        <p:spPr bwMode="auto">
          <a:xfrm>
            <a:off x="373856" y="1865267"/>
            <a:ext cx="11444288" cy="1015663"/>
          </a:xfrm>
          <a:prstGeom prst="rect">
            <a:avLst/>
          </a:prstGeom>
          <a:noFill/>
        </p:spPr>
        <p:txBody>
          <a:bodyPr wrap="square">
            <a:spAutoFit/>
          </a:bodyPr>
          <a:lstStyle/>
          <a:p>
            <a:pPr>
              <a:defRPr/>
            </a:pPr>
            <a:r>
              <a:rPr lang="de-DE" sz="2000">
                <a:ea typeface="Times New Roman"/>
                <a:cs typeface="Times New Roman"/>
              </a:rPr>
              <a:t>Tatsächlich gilt ein (permanentes oder temporäres) Dipolmoment als Voraussetzung, damit ein Molekül ein Treibhausgas sein kann, also mit anderen Worten „IR-aktiv“ ist. Zeichne die (insgesamten) Dipolmomente in folgende Moleküle ein:</a:t>
            </a:r>
            <a:endParaRPr/>
          </a:p>
        </p:txBody>
      </p:sp>
      <p:sp>
        <p:nvSpPr>
          <p:cNvPr id="17" name="Textfeld 16"/>
          <p:cNvSpPr txBox="1"/>
          <p:nvPr/>
        </p:nvSpPr>
        <p:spPr bwMode="auto">
          <a:xfrm>
            <a:off x="1577094" y="6102964"/>
            <a:ext cx="9175923" cy="646331"/>
          </a:xfrm>
          <a:prstGeom prst="rect">
            <a:avLst/>
          </a:prstGeom>
          <a:noFill/>
        </p:spPr>
        <p:txBody>
          <a:bodyPr wrap="square">
            <a:spAutoFit/>
          </a:bodyPr>
          <a:lstStyle/>
          <a:p>
            <a:pPr>
              <a:defRPr/>
            </a:pPr>
            <a:r>
              <a:rPr lang="de-DE" sz="1800">
                <a:ea typeface="Times New Roman"/>
                <a:cs typeface="Times New Roman"/>
              </a:rPr>
              <a:t>Hinweis: </a:t>
            </a:r>
            <a:r>
              <a:rPr lang="de-DE">
                <a:ea typeface="Times New Roman"/>
                <a:cs typeface="Times New Roman"/>
              </a:rPr>
              <a:t>Schaue</a:t>
            </a:r>
            <a:r>
              <a:rPr lang="de-DE" sz="1800">
                <a:ea typeface="Times New Roman"/>
                <a:cs typeface="Times New Roman"/>
              </a:rPr>
              <a:t> zur Wiederholung des Dipolmoments in deinen Unterlagen aus den letzten Unterrichtsstunden nach!</a:t>
            </a:r>
            <a:endParaRPr/>
          </a:p>
        </p:txBody>
      </p:sp>
      <p:pic>
        <p:nvPicPr>
          <p:cNvPr id="21" name="Grafik 20"/>
          <p:cNvPicPr>
            <a:picLocks noChangeAspect="1"/>
          </p:cNvPicPr>
          <p:nvPr/>
        </p:nvPicPr>
        <p:blipFill>
          <a:blip r:embed="rId12"/>
          <a:srcRect l="43637" r="17864"/>
          <a:stretch/>
        </p:blipFill>
        <p:spPr bwMode="auto">
          <a:xfrm>
            <a:off x="1227604" y="3199065"/>
            <a:ext cx="4380198" cy="1840385"/>
          </a:xfrm>
          <a:prstGeom prst="rect">
            <a:avLst/>
          </a:prstGeom>
        </p:spPr>
      </p:pic>
      <p:pic>
        <p:nvPicPr>
          <p:cNvPr id="22" name="Grafik 21"/>
          <p:cNvPicPr>
            <a:picLocks noChangeAspect="1"/>
          </p:cNvPicPr>
          <p:nvPr/>
        </p:nvPicPr>
        <p:blipFill>
          <a:blip r:embed="rId12"/>
          <a:srcRect r="55954"/>
          <a:stretch/>
        </p:blipFill>
        <p:spPr bwMode="auto">
          <a:xfrm>
            <a:off x="5741658" y="3199065"/>
            <a:ext cx="5011359" cy="1840385"/>
          </a:xfrm>
          <a:prstGeom prst="rect">
            <a:avLst/>
          </a:prstGeom>
        </p:spPr>
      </p:pic>
      <p:grpSp>
        <p:nvGrpSpPr>
          <p:cNvPr id="53" name="Gruppieren 52"/>
          <p:cNvGrpSpPr/>
          <p:nvPr/>
        </p:nvGrpSpPr>
        <p:grpSpPr bwMode="auto">
          <a:xfrm>
            <a:off x="10519318" y="3928594"/>
            <a:ext cx="1680760" cy="1379279"/>
            <a:chOff x="10519318" y="3928594"/>
            <a:chExt cx="1680760" cy="1379279"/>
          </a:xfrm>
        </p:grpSpPr>
        <p:pic>
          <p:nvPicPr>
            <p:cNvPr id="25" name="Grafik 24" descr="Ein Bild, das Grafiken, Screenshot, Grafikdesign, Logo enthält.&#10;&#10;Automatisch generierte Beschreibung">
              <a:hlinkClick r:id="rId13" action="ppaction://hlinksldjump"/>
            </p:cNvPr>
            <p:cNvPicPr>
              <a:picLocks noChangeAspect="1"/>
            </p:cNvPicPr>
            <p:nvPr/>
          </p:nvPicPr>
          <p:blipFill>
            <a:blip r:embed="rId14"/>
            <a:srcRect l="11950" t="25373" r="50607" b="45208"/>
            <a:stretch/>
          </p:blipFill>
          <p:spPr bwMode="auto">
            <a:xfrm rot="1517173">
              <a:off x="10736424" y="3928594"/>
              <a:ext cx="1299748" cy="1021188"/>
            </a:xfrm>
            <a:prstGeom prst="rect">
              <a:avLst/>
            </a:prstGeom>
          </p:spPr>
        </p:pic>
        <p:sp>
          <p:nvSpPr>
            <p:cNvPr id="26" name="Textfeld 25"/>
            <p:cNvSpPr txBox="1"/>
            <p:nvPr/>
          </p:nvSpPr>
          <p:spPr bwMode="auto">
            <a:xfrm rot="988370">
              <a:off x="10519318" y="4938541"/>
              <a:ext cx="1680760" cy="369332"/>
            </a:xfrm>
            <a:prstGeom prst="rect">
              <a:avLst/>
            </a:prstGeom>
            <a:noFill/>
          </p:spPr>
          <p:txBody>
            <a:bodyPr wrap="square">
              <a:spAutoFit/>
            </a:bodyPr>
            <a:lstStyle/>
            <a:p>
              <a:pPr>
                <a:defRPr/>
              </a:pPr>
              <a:r>
                <a:rPr lang="de-DE" sz="1800">
                  <a:solidFill>
                    <a:srgbClr val="03869E"/>
                  </a:solidFill>
                  <a:ea typeface="Times New Roman"/>
                  <a:cs typeface="Times New Roman"/>
                </a:rPr>
                <a:t>Angeberwissen</a:t>
              </a:r>
            </a:p>
          </p:txBody>
        </p:sp>
      </p:grpSp>
      <p:cxnSp>
        <p:nvCxnSpPr>
          <p:cNvPr id="28" name="Gekrümmte Verbindung 27"/>
          <p:cNvCxnSpPr>
            <a:stCxn id="25" idx="0"/>
          </p:cNvCxnSpPr>
          <p:nvPr/>
        </p:nvCxnSpPr>
        <p:spPr bwMode="auto">
          <a:xfrm rot="16199999" flipV="1">
            <a:off x="10754552" y="3127674"/>
            <a:ext cx="454820" cy="1244863"/>
          </a:xfrm>
          <a:prstGeom prst="curvedConnector2">
            <a:avLst/>
          </a:prstGeom>
          <a:ln>
            <a:solidFill>
              <a:srgbClr val="03869E"/>
            </a:solidFill>
            <a:tailEnd type="triangle"/>
          </a:ln>
        </p:spPr>
        <p:style>
          <a:lnRef idx="3">
            <a:schemeClr val="accent1"/>
          </a:lnRef>
          <a:fillRef idx="0">
            <a:schemeClr val="accent1"/>
          </a:fillRef>
          <a:effectRef idx="2">
            <a:schemeClr val="accent1"/>
          </a:effectRef>
          <a:fontRef idx="minor">
            <a:schemeClr val="tx1"/>
          </a:fontRef>
        </p:style>
      </p:cxnSp>
      <p:pic>
        <p:nvPicPr>
          <p:cNvPr id="54" name="Grafik 53" descr="Skizze mit einfarbiger Füllung"/>
          <p:cNvPicPr>
            <a:picLocks noChangeAspect="1"/>
          </p:cNvPicPr>
          <p:nvPr/>
        </p:nvPicPr>
        <p:blipFill>
          <a:blip r:embed="rId15">
            <a:extLst>
              <a:ext uri="{96DAC541-7B7A-43D3-8B79-37D633B846F1}">
                <asvg:svgBlip xmlns:asvg="http://schemas.microsoft.com/office/drawing/2016/SVG/main" r:embed="rId16"/>
              </a:ext>
            </a:extLst>
          </a:blip>
          <a:stretch/>
        </p:blipFill>
        <p:spPr bwMode="auto">
          <a:xfrm>
            <a:off x="354831" y="3267399"/>
            <a:ext cx="704509" cy="70450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hteck 16"/>
          <p:cNvSpPr/>
          <p:nvPr/>
        </p:nvSpPr>
        <p:spPr bwMode="auto">
          <a:xfrm>
            <a:off x="8657952" y="6087843"/>
            <a:ext cx="3319299" cy="555403"/>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953680" y="1360217"/>
            <a:ext cx="3539613" cy="461665"/>
          </a:xfrm>
          <a:prstGeom prst="rect">
            <a:avLst/>
          </a:prstGeom>
          <a:noFill/>
        </p:spPr>
        <p:txBody>
          <a:bodyPr wrap="square" rtlCol="0">
            <a:spAutoFit/>
          </a:bodyPr>
          <a:lstStyle/>
          <a:p>
            <a:pPr>
              <a:defRPr/>
            </a:pPr>
            <a:r>
              <a:rPr lang="de-DE" sz="2400" b="1"/>
              <a:t>Gut gemacht!</a:t>
            </a:r>
            <a:endParaRPr/>
          </a:p>
        </p:txBody>
      </p:sp>
      <p:pic>
        <p:nvPicPr>
          <p:cNvPr id="15" name="Picture 2" descr="Information, Symbol, Hilfe, Die Info">
            <a:hlinkClick r:id="rId11" action="ppaction://hlinksldjump"/>
          </p:cNvPr>
          <p:cNvPicPr>
            <a:picLocks noChangeAspect="1" noChangeArrowheads="1"/>
          </p:cNvPicPr>
          <p:nvPr/>
        </p:nvPicPr>
        <p:blipFill>
          <a:blip r:embed="rId12"/>
          <a:stretch/>
        </p:blipFill>
        <p:spPr bwMode="auto">
          <a:xfrm>
            <a:off x="11433620" y="6159153"/>
            <a:ext cx="426942" cy="426942"/>
          </a:xfrm>
          <a:prstGeom prst="rect">
            <a:avLst/>
          </a:prstGeom>
          <a:noFill/>
        </p:spPr>
      </p:pic>
      <p:sp>
        <p:nvSpPr>
          <p:cNvPr id="16" name="Textfeld 15">
            <a:hlinkClick r:id="rId11" action="ppaction://hlinksldjump"/>
          </p:cNvPr>
          <p:cNvSpPr txBox="1"/>
          <p:nvPr/>
        </p:nvSpPr>
        <p:spPr bwMode="auto">
          <a:xfrm>
            <a:off x="8700816" y="6164854"/>
            <a:ext cx="2683307" cy="369332"/>
          </a:xfrm>
          <a:prstGeom prst="rect">
            <a:avLst/>
          </a:prstGeom>
          <a:noFill/>
        </p:spPr>
        <p:txBody>
          <a:bodyPr wrap="square" rtlCol="0">
            <a:spAutoFit/>
          </a:bodyPr>
          <a:lstStyle/>
          <a:p>
            <a:pPr>
              <a:defRPr/>
            </a:pPr>
            <a:r>
              <a:rPr lang="de-DE"/>
              <a:t>Impressum &amp; Lizenzierung</a:t>
            </a:r>
            <a:endParaRPr/>
          </a:p>
        </p:txBody>
      </p:sp>
      <p:pic>
        <p:nvPicPr>
          <p:cNvPr id="22" name="Grafik 21" descr="Ein Bild, das Clipart, Grafiken, Screenshot, Animierter Cartoon enthält.&#10;&#10;Automatisch generierte Beschreibung">
            <a:hlinkClick r:id="" action="ppaction://hlinkshowjump?jump=firstslide"/>
          </p:cNvPr>
          <p:cNvPicPr>
            <a:picLocks noChangeAspect="1"/>
          </p:cNvPicPr>
          <p:nvPr/>
        </p:nvPicPr>
        <p:blipFill>
          <a:blip r:embed="rId13"/>
          <a:stretch/>
        </p:blipFill>
        <p:spPr bwMode="auto">
          <a:xfrm>
            <a:off x="1233747" y="1888140"/>
            <a:ext cx="4825049" cy="4825049"/>
          </a:xfrm>
          <a:prstGeom prst="rect">
            <a:avLst/>
          </a:prstGeom>
          <a:ln>
            <a:noFill/>
          </a:ln>
          <a:effectLst>
            <a:outerShdw blurRad="292100" dist="139700" dir="2700000" algn="tl" rotWithShape="0">
              <a:srgbClr val="333333">
                <a:alpha val="65000"/>
              </a:srgbClr>
            </a:outerShdw>
          </a:effectLst>
        </p:spPr>
      </p:pic>
      <p:sp>
        <p:nvSpPr>
          <p:cNvPr id="24" name="Textfeld 23"/>
          <p:cNvSpPr txBox="1"/>
          <p:nvPr/>
        </p:nvSpPr>
        <p:spPr bwMode="auto">
          <a:xfrm>
            <a:off x="5668107" y="3234143"/>
            <a:ext cx="6523893" cy="1477328"/>
          </a:xfrm>
          <a:prstGeom prst="rect">
            <a:avLst/>
          </a:prstGeom>
          <a:noFill/>
        </p:spPr>
        <p:txBody>
          <a:bodyPr wrap="square" rtlCol="0">
            <a:spAutoFit/>
          </a:bodyPr>
          <a:lstStyle/>
          <a:p>
            <a:pPr>
              <a:defRPr/>
            </a:pPr>
            <a:r>
              <a:rPr lang="de-DE"/>
              <a:t>Du hast den DEAN zum Thema Treibhauseffekt erfolgreich abgeschlossen!</a:t>
            </a:r>
            <a:endParaRPr/>
          </a:p>
          <a:p>
            <a:pPr>
              <a:defRPr/>
            </a:pPr>
            <a:endParaRPr lang="de-DE"/>
          </a:p>
          <a:p>
            <a:pPr>
              <a:defRPr/>
            </a:pPr>
            <a:r>
              <a:rPr lang="de-DE"/>
              <a:t>Durch Klick auf DEAN gelangst du wieder zur ersten Folie dieses eBooks!</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607710" y="2458849"/>
            <a:ext cx="9905998" cy="1478570"/>
          </a:xfrm>
        </p:spPr>
        <p:txBody>
          <a:bodyPr/>
          <a:lstStyle/>
          <a:p>
            <a:pPr>
              <a:defRPr/>
            </a:pPr>
            <a:r>
              <a:rPr lang="de-DE"/>
              <a:t>KAPITELTRENNER</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10"/>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1"/>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7098473" cy="461665"/>
          </a:xfrm>
          <a:prstGeom prst="rect">
            <a:avLst/>
          </a:prstGeom>
          <a:noFill/>
        </p:spPr>
        <p:txBody>
          <a:bodyPr wrap="square" rtlCol="0">
            <a:spAutoFit/>
          </a:bodyPr>
          <a:lstStyle/>
          <a:p>
            <a:pPr>
              <a:defRPr/>
            </a:pPr>
            <a:r>
              <a:rPr lang="de-DE" sz="2400" b="1"/>
              <a:t>Treibhauseffekt – Weiterführende Informationen</a:t>
            </a:r>
            <a:endParaRPr/>
          </a:p>
        </p:txBody>
      </p:sp>
      <p:sp>
        <p:nvSpPr>
          <p:cNvPr id="16" name="Rectangle 9"/>
          <p:cNvSpPr>
            <a:spLocks noChangeArrowheads="1"/>
          </p:cNvSpPr>
          <p:nvPr/>
        </p:nvSpPr>
        <p:spPr bwMode="auto">
          <a:xfrm>
            <a:off x="377258" y="2025727"/>
            <a:ext cx="6456017" cy="390876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de-AT" sz="1600" b="1" i="0" u="none" strike="noStrike" cap="none">
                <a:ln>
                  <a:noFill/>
                </a:ln>
                <a:solidFill>
                  <a:schemeClr val="tx1"/>
                </a:solidFill>
                <a:ea typeface="Times New Roman"/>
                <a:cs typeface="Arial"/>
              </a:rPr>
              <a:t>Natürlicher Treibhauseffekt </a:t>
            </a:r>
            <a:r>
              <a:rPr lang="de-AT" sz="1600" b="0" i="0" u="none" strike="noStrike" cap="none">
                <a:ln>
                  <a:noFill/>
                </a:ln>
                <a:solidFill>
                  <a:schemeClr val="tx1"/>
                </a:solidFill>
                <a:ea typeface="Times New Roman"/>
                <a:cs typeface="Arial"/>
              </a:rPr>
              <a:t>(Lalic, et al., 2018)</a:t>
            </a:r>
            <a:endParaRPr/>
          </a:p>
          <a:p>
            <a:pPr marL="0" marR="0" lvl="0" indent="0" algn="l" defTabSz="914400">
              <a:lnSpc>
                <a:spcPct val="100000"/>
              </a:lnSpc>
              <a:spcBef>
                <a:spcPts val="0"/>
              </a:spcBef>
              <a:spcAft>
                <a:spcPts val="0"/>
              </a:spcAft>
              <a:buClrTx/>
              <a:buSzTx/>
              <a:buFontTx/>
              <a:buNone/>
              <a:defRPr/>
            </a:pPr>
            <a:endParaRPr lang="de-AT" sz="1600" b="0" i="0" u="none" strike="noStrike" cap="none">
              <a:ln>
                <a:noFill/>
              </a:ln>
              <a:solidFill>
                <a:schemeClr val="tx1"/>
              </a:solidFill>
              <a:ea typeface="Times New Roman"/>
            </a:endParaRPr>
          </a:p>
          <a:p>
            <a:pPr marL="0" marR="0" lvl="0" indent="0" algn="l" defTabSz="914400">
              <a:lnSpc>
                <a:spcPct val="100000"/>
              </a:lnSpc>
              <a:spcBef>
                <a:spcPts val="0"/>
              </a:spcBef>
              <a:spcAft>
                <a:spcPts val="0"/>
              </a:spcAft>
              <a:buClrTx/>
              <a:buSzTx/>
              <a:buFontTx/>
              <a:buNone/>
              <a:defRPr/>
            </a:pPr>
            <a:r>
              <a:rPr lang="de-AT" sz="1600" b="0" i="0" u="none" strike="noStrike" cap="none">
                <a:ln>
                  <a:noFill/>
                </a:ln>
                <a:solidFill>
                  <a:schemeClr val="tx1"/>
                </a:solidFill>
                <a:ea typeface="Times New Roman"/>
                <a:cs typeface="Arial"/>
              </a:rPr>
              <a:t>Der Treibhauseffekt ist ein maßgeblicher Effekt für die Energiebilanz auf der Erde und wird auch durch diese gut ersichtlich. In der Bilanz werden </a:t>
            </a:r>
            <a:r>
              <a:rPr lang="de-AT" sz="1600" b="0" i="0" u="sng" strike="noStrike" cap="none">
                <a:ln>
                  <a:noFill/>
                </a:ln>
                <a:solidFill>
                  <a:schemeClr val="tx1"/>
                </a:solidFill>
                <a:ea typeface="Times New Roman"/>
                <a:cs typeface="Arial"/>
              </a:rPr>
              <a:t>sämtliche Prozentangaben auf die insgesamt auf das System Erde treffende Strahlung (≈ 342 W/m²) bezogen.</a:t>
            </a:r>
            <a:endParaRPr lang="de-AT" sz="1600" b="0" i="0" u="none" strike="noStrike" cap="none">
              <a:ln>
                <a:noFill/>
              </a:ln>
              <a:solidFill>
                <a:schemeClr val="tx1"/>
              </a:solidFill>
              <a:ea typeface="Times New Roman"/>
            </a:endParaRPr>
          </a:p>
          <a:p>
            <a:pPr marL="0" marR="0" lvl="0" indent="0" algn="just" defTabSz="914400">
              <a:lnSpc>
                <a:spcPct val="100000"/>
              </a:lnSpc>
              <a:spcBef>
                <a:spcPts val="0"/>
              </a:spcBef>
              <a:spcAft>
                <a:spcPts val="0"/>
              </a:spcAft>
              <a:buClrTx/>
              <a:buSzTx/>
              <a:buFontTx/>
              <a:buNone/>
              <a:defRPr/>
            </a:pPr>
            <a:r>
              <a:rPr lang="de-AT" sz="1600" b="0" i="0" u="none" strike="noStrike" cap="none">
                <a:ln>
                  <a:noFill/>
                </a:ln>
                <a:solidFill>
                  <a:schemeClr val="tx1"/>
                </a:solidFill>
                <a:ea typeface="Times New Roman"/>
                <a:cs typeface="Arial"/>
              </a:rPr>
              <a:t>Das Emissionsspektrum der Sonne deckt aufgrund ihrer Temperatur einen großen Wellenlängenbereich ab und beinhaltet UV- (λ = 100 bis 380nm), visuelle (d.h. für das menschliche Auge sichtbare; λ = 380 – 780nm) und IR-Strahlen (λ = 780nm -1mm). Das Maximum liegt jedoch im visuellen Bereich des Spektrums. </a:t>
            </a:r>
            <a:endParaRPr lang="de-AT" sz="1600" b="0" i="0" u="none" strike="noStrike" cap="none">
              <a:ln>
                <a:noFill/>
              </a:ln>
              <a:solidFill>
                <a:schemeClr val="tx1"/>
              </a:solidFill>
              <a:ea typeface="Times New Roman"/>
            </a:endParaRPr>
          </a:p>
          <a:p>
            <a:pPr marL="0" marR="0" lvl="0" indent="0" algn="just" defTabSz="914400">
              <a:lnSpc>
                <a:spcPct val="100000"/>
              </a:lnSpc>
              <a:spcBef>
                <a:spcPts val="0"/>
              </a:spcBef>
              <a:spcAft>
                <a:spcPts val="0"/>
              </a:spcAft>
              <a:buClrTx/>
              <a:buSzTx/>
              <a:buFontTx/>
              <a:buNone/>
              <a:defRPr/>
            </a:pPr>
            <a:r>
              <a:rPr lang="de-AT" sz="1600" b="0" i="0" u="none" strike="noStrike" cap="none">
                <a:ln>
                  <a:noFill/>
                </a:ln>
                <a:solidFill>
                  <a:schemeClr val="tx1"/>
                </a:solidFill>
                <a:ea typeface="Times New Roman"/>
                <a:cs typeface="Arial"/>
              </a:rPr>
              <a:t>Insgesamt trifft die Erdoberfläche ein Spektrum von etwa 300 bis 3000nm. Für diese Strahlung gibt es zwei Optionen: </a:t>
            </a:r>
            <a:r>
              <a:rPr lang="de-AT" sz="1600" b="1" i="0" u="none" strike="noStrike" cap="none">
                <a:ln>
                  <a:noFill/>
                </a:ln>
                <a:solidFill>
                  <a:schemeClr val="tx1"/>
                </a:solidFill>
                <a:ea typeface="Times New Roman"/>
                <a:cs typeface="Arial"/>
              </a:rPr>
              <a:t>Absorption oder Reflexion</a:t>
            </a:r>
            <a:r>
              <a:rPr lang="de-AT" sz="1600" b="0" i="0" u="none" strike="noStrike" cap="none">
                <a:ln>
                  <a:noFill/>
                </a:ln>
                <a:solidFill>
                  <a:schemeClr val="tx1"/>
                </a:solidFill>
                <a:ea typeface="Times New Roman"/>
                <a:cs typeface="Arial"/>
              </a:rPr>
              <a:t>.</a:t>
            </a:r>
            <a:endParaRPr lang="de-AT" sz="16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endParaRPr lang="de-AT" sz="1600" b="0" i="0" u="none" strike="noStrike" cap="none">
              <a:ln>
                <a:noFill/>
              </a:ln>
              <a:solidFill>
                <a:schemeClr val="tx1"/>
              </a:solidFill>
              <a:ea typeface="Times New Roman"/>
            </a:endParaRPr>
          </a:p>
          <a:p>
            <a:pPr marL="0" marR="0" lvl="0" indent="0" algn="l" defTabSz="914400">
              <a:lnSpc>
                <a:spcPct val="100000"/>
              </a:lnSpc>
              <a:spcBef>
                <a:spcPts val="0"/>
              </a:spcBef>
              <a:spcAft>
                <a:spcPts val="0"/>
              </a:spcAft>
              <a:buClrTx/>
              <a:buSzTx/>
              <a:buFontTx/>
              <a:buNone/>
              <a:defRPr/>
            </a:pPr>
            <a:endParaRPr lang="de-AT" sz="2400" b="0" i="0" u="none" strike="noStrike" cap="none">
              <a:ln>
                <a:noFill/>
              </a:ln>
              <a:solidFill>
                <a:schemeClr val="tx1"/>
              </a:solidFill>
            </a:endParaRPr>
          </a:p>
        </p:txBody>
      </p:sp>
      <p:pic>
        <p:nvPicPr>
          <p:cNvPr id="1032" name="Grafik 1" descr="Ein Bild, das Reihe, Diagramm, Text enthält.&#10;&#10;Automatisch generierte Beschreibung"/>
          <p:cNvPicPr>
            <a:picLocks noChangeAspect="1" noChangeArrowheads="1"/>
          </p:cNvPicPr>
          <p:nvPr/>
        </p:nvPicPr>
        <p:blipFill>
          <a:blip r:embed="rId12"/>
          <a:stretch/>
        </p:blipFill>
        <p:spPr bwMode="auto">
          <a:xfrm>
            <a:off x="7108129" y="2004336"/>
            <a:ext cx="4040944" cy="2980666"/>
          </a:xfrm>
          <a:prstGeom prst="rect">
            <a:avLst/>
          </a:prstGeom>
          <a:noFill/>
        </p:spPr>
      </p:pic>
      <p:sp>
        <p:nvSpPr>
          <p:cNvPr id="17" name="Rectangle 10"/>
          <p:cNvSpPr>
            <a:spLocks noChangeArrowheads="1"/>
          </p:cNvSpPr>
          <p:nvPr/>
        </p:nvSpPr>
        <p:spPr bwMode="auto">
          <a:xfrm>
            <a:off x="7108129" y="5044247"/>
            <a:ext cx="11492204" cy="27699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de-AT" sz="1200" b="0" i="1" u="none" strike="noStrike" cap="none">
                <a:ln>
                  <a:noFill/>
                </a:ln>
                <a:solidFill>
                  <a:srgbClr val="0E2841"/>
                </a:solidFill>
                <a:latin typeface="Aptos"/>
                <a:ea typeface="Times New Roman"/>
                <a:cs typeface="Arial"/>
              </a:rPr>
              <a:t>Abbildung 1: Sonnenspektrum, Copyright </a:t>
            </a:r>
            <a:r>
              <a:rPr lang="de-AT" sz="1200" b="0" i="1" u="sng" strike="noStrike" cap="none">
                <a:ln>
                  <a:noFill/>
                </a:ln>
                <a:solidFill>
                  <a:srgbClr val="0E2841"/>
                </a:solidFill>
                <a:latin typeface="Aptos"/>
                <a:ea typeface="Times New Roman"/>
                <a:cs typeface="Arial"/>
                <a:hlinkClick r:id="rId13" tooltip="https://www.esa.int/ESA_Multimedia/Images/2017/12/Solar_spectrum"/>
              </a:rPr>
              <a:t>ESA/CNRS</a:t>
            </a:r>
            <a:endParaRPr lang="de-AT" sz="1200" b="0" i="1" u="none" strike="noStrike" cap="none">
              <a:ln>
                <a:noFill/>
              </a:ln>
              <a:solidFill>
                <a:srgbClr val="0E2841"/>
              </a:solidFill>
              <a:latin typeface="Aptos"/>
              <a:ea typeface="Times New Roman"/>
              <a:cs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7098473" cy="461665"/>
          </a:xfrm>
          <a:prstGeom prst="rect">
            <a:avLst/>
          </a:prstGeom>
          <a:noFill/>
        </p:spPr>
        <p:txBody>
          <a:bodyPr wrap="square" rtlCol="0">
            <a:spAutoFit/>
          </a:bodyPr>
          <a:lstStyle/>
          <a:p>
            <a:pPr>
              <a:defRPr/>
            </a:pPr>
            <a:r>
              <a:rPr lang="de-DE" sz="2400" b="1"/>
              <a:t>Treibhauseffekt – Weiterführende Informationen</a:t>
            </a:r>
            <a:endParaRPr/>
          </a:p>
        </p:txBody>
      </p:sp>
      <p:sp>
        <p:nvSpPr>
          <p:cNvPr id="2" name="Rectangle 2"/>
          <p:cNvSpPr>
            <a:spLocks noChangeArrowheads="1"/>
          </p:cNvSpPr>
          <p:nvPr/>
        </p:nvSpPr>
        <p:spPr bwMode="auto">
          <a:xfrm>
            <a:off x="191311" y="2184942"/>
            <a:ext cx="7098473"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de-AT" sz="1600" b="0" i="0" u="none" strike="noStrike" cap="none">
                <a:ln>
                  <a:noFill/>
                </a:ln>
                <a:solidFill>
                  <a:schemeClr val="tx1"/>
                </a:solidFill>
                <a:ea typeface="Aptos"/>
                <a:cs typeface="Arial"/>
              </a:rPr>
              <a:t>Die Atmosphäre ist für visuelles Licht zum größten Teil durchlässig. IR-Strahlung wird von Treibhausgasen und UV-Strahlung zu einem gewissen Teil von Ozon und Sauerstoff absorbiert. Diese Transparenz für eine gewisse Spektrenbreite wird als </a:t>
            </a:r>
            <a:r>
              <a:rPr lang="de-AT" sz="1600" b="1" i="0" u="none" strike="noStrike" cap="none">
                <a:ln>
                  <a:noFill/>
                </a:ln>
                <a:solidFill>
                  <a:schemeClr val="tx1"/>
                </a:solidFill>
                <a:ea typeface="Aptos"/>
                <a:cs typeface="Arial"/>
              </a:rPr>
              <a:t>atmosphärisches Fenster</a:t>
            </a:r>
            <a:r>
              <a:rPr lang="de-AT" sz="1600" b="0" i="0" u="none" strike="noStrike" cap="none">
                <a:ln>
                  <a:noFill/>
                </a:ln>
                <a:solidFill>
                  <a:schemeClr val="tx1"/>
                </a:solidFill>
                <a:ea typeface="Aptos"/>
                <a:cs typeface="Arial"/>
              </a:rPr>
              <a:t> bezeichnet, worin auch Wellenlängen im IR-Bereich zu finden sind. </a:t>
            </a:r>
            <a:endParaRPr/>
          </a:p>
          <a:p>
            <a:pPr marL="0" marR="0" lvl="0" indent="0" algn="just" defTabSz="914400">
              <a:lnSpc>
                <a:spcPct val="100000"/>
              </a:lnSpc>
              <a:spcBef>
                <a:spcPts val="0"/>
              </a:spcBef>
              <a:spcAft>
                <a:spcPts val="0"/>
              </a:spcAft>
              <a:buClrTx/>
              <a:buSzTx/>
              <a:buFontTx/>
              <a:buNone/>
              <a:defRPr/>
            </a:pPr>
            <a:r>
              <a:rPr lang="de-AT" sz="1600" b="0" i="0" u="none" strike="noStrike" cap="none">
                <a:ln>
                  <a:noFill/>
                </a:ln>
                <a:solidFill>
                  <a:schemeClr val="tx1"/>
                </a:solidFill>
                <a:ea typeface="Aptos"/>
                <a:cs typeface="Arial"/>
              </a:rPr>
              <a:t>Das Reflexionsvermögen eines Körpers, wird auch Albedo genannt, wird in Prozent oder dimensionslos angegeben und entspricht dem Anteil der Strahlung der reflektiert wird. Die Albedo der Erde beträgt in etwa 0,29. Das bedeutet 29 % der eingehenden Sonnenstrahlung wird von Wolken, Partikeln und der Erdoberfläche wieder ungehindert ins All reflektiert.</a:t>
            </a:r>
            <a:endParaRPr lang="de-AT" sz="1600" b="0" i="0" u="none" strike="noStrike" cap="none">
              <a:ln>
                <a:noFill/>
              </a:ln>
              <a:solidFill>
                <a:schemeClr val="tx1"/>
              </a:solidFill>
            </a:endParaRPr>
          </a:p>
          <a:p>
            <a:pPr marL="0" marR="0" lvl="0" indent="0" algn="just" defTabSz="914400">
              <a:lnSpc>
                <a:spcPct val="100000"/>
              </a:lnSpc>
              <a:spcBef>
                <a:spcPts val="0"/>
              </a:spcBef>
              <a:spcAft>
                <a:spcPts val="0"/>
              </a:spcAft>
              <a:buClrTx/>
              <a:buSzTx/>
              <a:buFontTx/>
              <a:buNone/>
              <a:defRPr/>
            </a:pPr>
            <a:r>
              <a:rPr lang="de-AT" sz="1600" b="0" i="0" u="none" strike="noStrike" cap="none">
                <a:ln>
                  <a:noFill/>
                </a:ln>
                <a:solidFill>
                  <a:schemeClr val="tx1"/>
                </a:solidFill>
                <a:ea typeface="Aptos"/>
                <a:cs typeface="Arial"/>
              </a:rPr>
              <a:t>Der Rest der Strahlung wird entweder direkt in der Atmosphäre oder von der Erdoberfläche absorbiert.</a:t>
            </a:r>
            <a:endParaRPr lang="de-AT" sz="16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endParaRPr lang="de-AT" sz="16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endParaRPr lang="de-AT" sz="1600" b="0" i="0" u="none" strike="noStrike" cap="none">
              <a:ln>
                <a:noFill/>
              </a:ln>
              <a:solidFill>
                <a:schemeClr val="tx1"/>
              </a:solidFill>
            </a:endParaRPr>
          </a:p>
        </p:txBody>
      </p:sp>
      <p:pic>
        <p:nvPicPr>
          <p:cNvPr id="3073" name="Grafik 2" descr="Ein Bild, das Text, Screenshot, Diagramm, Reihe enthält.&#10;&#10;Automatisch generierte Beschreibung"/>
          <p:cNvPicPr>
            <a:picLocks noChangeAspect="1" noChangeArrowheads="1"/>
          </p:cNvPicPr>
          <p:nvPr/>
        </p:nvPicPr>
        <p:blipFill>
          <a:blip r:embed="rId11"/>
          <a:stretch/>
        </p:blipFill>
        <p:spPr bwMode="auto">
          <a:xfrm>
            <a:off x="7515439" y="2235590"/>
            <a:ext cx="4280936" cy="3078928"/>
          </a:xfrm>
          <a:prstGeom prst="rect">
            <a:avLst/>
          </a:prstGeom>
          <a:noFill/>
        </p:spPr>
      </p:pic>
      <p:sp>
        <p:nvSpPr>
          <p:cNvPr id="13" name="Rectangle 3"/>
          <p:cNvSpPr>
            <a:spLocks noChangeArrowheads="1"/>
          </p:cNvSpPr>
          <p:nvPr/>
        </p:nvSpPr>
        <p:spPr bwMode="auto">
          <a:xfrm>
            <a:off x="7539762" y="5374386"/>
            <a:ext cx="11263627" cy="23083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de-AT" sz="900" b="0" i="1" u="none" strike="noStrike" cap="none">
                <a:ln>
                  <a:noFill/>
                </a:ln>
                <a:solidFill>
                  <a:srgbClr val="0E2841"/>
                </a:solidFill>
                <a:latin typeface="Aptos"/>
                <a:ea typeface="Aptos"/>
                <a:cs typeface="Arial"/>
              </a:rPr>
              <a:t>Abbildung 2: Absorptionsspektrum Erdatmosphäre </a:t>
            </a:r>
            <a:r>
              <a:rPr lang="de-DE" sz="900" b="0" i="1" u="none" strike="noStrike" cap="none">
                <a:ln>
                  <a:noFill/>
                </a:ln>
                <a:solidFill>
                  <a:srgbClr val="0E2841"/>
                </a:solidFill>
                <a:latin typeface="Aptos"/>
                <a:ea typeface="Aptos"/>
                <a:cs typeface="Arial"/>
              </a:rPr>
              <a:t>(Lalic, et al., 2018)</a:t>
            </a:r>
            <a:endParaRPr lang="de-DE" sz="1000" b="0" i="0" u="none" strike="noStrike" cap="none">
              <a:ln>
                <a:noFill/>
              </a:ln>
              <a:solidFill>
                <a:schemeClr val="tx1"/>
              </a:solidFill>
            </a:endParaRPr>
          </a:p>
        </p:txBody>
      </p:sp>
      <p:sp>
        <p:nvSpPr>
          <p:cNvPr id="14" name="Pfeil nach rechts 13">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7098473" cy="461665"/>
          </a:xfrm>
          <a:prstGeom prst="rect">
            <a:avLst/>
          </a:prstGeom>
          <a:noFill/>
        </p:spPr>
        <p:txBody>
          <a:bodyPr wrap="square" rtlCol="0">
            <a:spAutoFit/>
          </a:bodyPr>
          <a:lstStyle/>
          <a:p>
            <a:pPr>
              <a:defRPr/>
            </a:pPr>
            <a:r>
              <a:rPr lang="de-DE" sz="2400" b="1"/>
              <a:t>Treibhauseffekt – Weiterführende Informationen</a:t>
            </a:r>
            <a:endParaRPr/>
          </a:p>
        </p:txBody>
      </p:sp>
      <p:sp>
        <p:nvSpPr>
          <p:cNvPr id="2" name="Rectangle 2"/>
          <p:cNvSpPr>
            <a:spLocks noChangeArrowheads="1"/>
          </p:cNvSpPr>
          <p:nvPr/>
        </p:nvSpPr>
        <p:spPr bwMode="auto">
          <a:xfrm>
            <a:off x="356063" y="1841921"/>
            <a:ext cx="11669616" cy="120032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a:spcBef>
                <a:spcPts val="0"/>
              </a:spcBef>
              <a:spcAft>
                <a:spcPts val="0"/>
              </a:spcAft>
              <a:defRPr>
                <a:solidFill>
                  <a:schemeClr val="tx1"/>
                </a:solidFill>
                <a:latin typeface="Arial"/>
              </a:defRPr>
            </a:lvl1pPr>
            <a:lvl2pPr>
              <a:spcBef>
                <a:spcPts val="0"/>
              </a:spcBef>
              <a:spcAft>
                <a:spcPts val="0"/>
              </a:spcAft>
              <a:defRPr>
                <a:solidFill>
                  <a:schemeClr val="tx1"/>
                </a:solidFill>
                <a:latin typeface="Arial"/>
              </a:defRPr>
            </a:lvl2pPr>
            <a:lvl3pPr>
              <a:spcBef>
                <a:spcPts val="0"/>
              </a:spcBef>
              <a:spcAft>
                <a:spcPts val="0"/>
              </a:spcAft>
              <a:defRPr>
                <a:solidFill>
                  <a:schemeClr val="tx1"/>
                </a:solidFill>
                <a:latin typeface="Arial"/>
              </a:defRPr>
            </a:lvl3pPr>
            <a:lvl4pPr>
              <a:spcBef>
                <a:spcPts val="0"/>
              </a:spcBef>
              <a:spcAft>
                <a:spcPts val="0"/>
              </a:spcAft>
              <a:defRPr>
                <a:solidFill>
                  <a:schemeClr val="tx1"/>
                </a:solidFill>
                <a:latin typeface="Arial"/>
              </a:defRPr>
            </a:lvl4pPr>
            <a:lvl5pPr>
              <a:spcBef>
                <a:spcPts val="0"/>
              </a:spcBef>
              <a:spcAft>
                <a:spcPts val="0"/>
              </a:spcAft>
              <a:defRPr>
                <a:solidFill>
                  <a:schemeClr val="tx1"/>
                </a:solidFill>
                <a:latin typeface="Arial"/>
              </a:defRPr>
            </a:lvl5pPr>
            <a:lvl6pPr>
              <a:spcBef>
                <a:spcPts val="0"/>
              </a:spcBef>
              <a:spcAft>
                <a:spcPts val="0"/>
              </a:spcAft>
              <a:defRPr>
                <a:solidFill>
                  <a:schemeClr val="tx1"/>
                </a:solidFill>
                <a:latin typeface="Arial"/>
              </a:defRPr>
            </a:lvl6pPr>
            <a:lvl7pPr>
              <a:spcBef>
                <a:spcPts val="0"/>
              </a:spcBef>
              <a:spcAft>
                <a:spcPts val="0"/>
              </a:spcAft>
              <a:defRPr>
                <a:solidFill>
                  <a:schemeClr val="tx1"/>
                </a:solidFill>
                <a:latin typeface="Arial"/>
              </a:defRPr>
            </a:lvl7pPr>
            <a:lvl8pPr>
              <a:spcBef>
                <a:spcPts val="0"/>
              </a:spcBef>
              <a:spcAft>
                <a:spcPts val="0"/>
              </a:spcAft>
              <a:defRPr>
                <a:solidFill>
                  <a:schemeClr val="tx1"/>
                </a:solidFill>
                <a:latin typeface="Arial"/>
              </a:defRPr>
            </a:lvl8pPr>
            <a:lvl9pPr>
              <a:spcBef>
                <a:spcPts val="0"/>
              </a:spcBef>
              <a:spcAft>
                <a:spcPts val="0"/>
              </a:spcAft>
              <a:defRPr>
                <a:solidFill>
                  <a:schemeClr val="tx1"/>
                </a:solidFill>
                <a:latin typeface="Arial"/>
              </a:defRPr>
            </a:lvl9pPr>
          </a:lstStyle>
          <a:p>
            <a:pPr marL="0" marR="0" lvl="0" indent="0" algn="l" defTabSz="914400">
              <a:lnSpc>
                <a:spcPct val="100000"/>
              </a:lnSpc>
              <a:spcBef>
                <a:spcPts val="0"/>
              </a:spcBef>
              <a:spcAft>
                <a:spcPts val="0"/>
              </a:spcAft>
              <a:buClrTx/>
              <a:buSzTx/>
              <a:buFontTx/>
              <a:buNone/>
              <a:defRPr/>
            </a:pPr>
            <a:r>
              <a:rPr lang="de-AT" sz="1200" b="1" i="0" u="none" strike="noStrike" cap="none">
                <a:ln>
                  <a:noFill/>
                </a:ln>
                <a:solidFill>
                  <a:schemeClr val="tx1"/>
                </a:solidFill>
                <a:latin typeface="Tw Cen MT"/>
                <a:ea typeface="Aptos"/>
                <a:cs typeface="Arial"/>
              </a:rPr>
              <a:t>Bilanz der absorbierten Strahlung </a:t>
            </a:r>
            <a:r>
              <a:rPr lang="de-AT" sz="1200" b="0" i="0" u="none" strike="noStrike" cap="none">
                <a:ln>
                  <a:noFill/>
                </a:ln>
                <a:solidFill>
                  <a:schemeClr val="tx1"/>
                </a:solidFill>
                <a:latin typeface="Tw Cen MT"/>
                <a:ea typeface="Aptos"/>
                <a:cs typeface="Arial"/>
              </a:rPr>
              <a:t>(Lalic, et al., 2018)</a:t>
            </a:r>
            <a:r>
              <a:rPr lang="de-AT" sz="1200" b="1" i="0" u="none" strike="noStrike" cap="none">
                <a:ln>
                  <a:noFill/>
                </a:ln>
                <a:solidFill>
                  <a:schemeClr val="tx1"/>
                </a:solidFill>
                <a:latin typeface="Tw Cen MT"/>
                <a:ea typeface="Aptos"/>
                <a:cs typeface="Arial"/>
              </a:rPr>
              <a:t> </a:t>
            </a:r>
            <a:r>
              <a:rPr lang="de-AT" sz="1200" b="0" i="0" u="none" strike="noStrike" cap="none">
                <a:ln>
                  <a:noFill/>
                </a:ln>
                <a:solidFill>
                  <a:schemeClr val="tx1"/>
                </a:solidFill>
                <a:latin typeface="Tw Cen MT"/>
                <a:ea typeface="Aptos"/>
                <a:cs typeface="Arial"/>
              </a:rPr>
              <a:t>(Lindsey, 2009)</a:t>
            </a:r>
            <a:endParaRPr lang="de-AT" sz="1200" b="0" i="0" u="none" strike="noStrike" cap="none">
              <a:ln>
                <a:noFill/>
              </a:ln>
              <a:solidFill>
                <a:schemeClr val="tx1"/>
              </a:solidFill>
              <a:latin typeface="Tw Cen MT"/>
            </a:endParaRPr>
          </a:p>
          <a:p>
            <a:pPr marL="0" marR="0" lvl="0" indent="0" algn="l" defTabSz="914400">
              <a:lnSpc>
                <a:spcPct val="100000"/>
              </a:lnSpc>
              <a:spcBef>
                <a:spcPts val="0"/>
              </a:spcBef>
              <a:spcAft>
                <a:spcPts val="0"/>
              </a:spcAft>
              <a:buClrTx/>
              <a:buSzTx/>
              <a:buFontTx/>
              <a:buNone/>
              <a:defRPr/>
            </a:pPr>
            <a:r>
              <a:rPr lang="de-AT" sz="1200" b="0" i="0" u="none" strike="noStrike" cap="none">
                <a:ln>
                  <a:noFill/>
                </a:ln>
                <a:solidFill>
                  <a:schemeClr val="tx1"/>
                </a:solidFill>
                <a:latin typeface="Tw Cen MT"/>
                <a:ea typeface="Aptos"/>
                <a:cs typeface="Arial"/>
              </a:rPr>
              <a:t>23 % der Strahlung werden von der Atmosphäre direkt absorbiert.  Mit 29 % reflektierter Strahlung kommt man auf insgesamt 48 %, die von der Erdoberfläche absorbiert werden. Durch die Absorption erwärmt sich die Oberfläche. Diese kann nun auf drei Arten Wärme an die Atmosphäre abgeben:</a:t>
            </a:r>
            <a:endParaRPr lang="de-AT" sz="1200" b="0" i="0" u="none" strike="noStrike" cap="none">
              <a:ln>
                <a:noFill/>
              </a:ln>
              <a:solidFill>
                <a:schemeClr val="tx1"/>
              </a:solidFill>
              <a:latin typeface="Tw Cen MT"/>
            </a:endParaRPr>
          </a:p>
          <a:p>
            <a:pPr marL="0" marR="0" lvl="0" indent="0" algn="l" defTabSz="914400">
              <a:lnSpc>
                <a:spcPct val="100000"/>
              </a:lnSpc>
              <a:spcBef>
                <a:spcPts val="0"/>
              </a:spcBef>
              <a:spcAft>
                <a:spcPts val="0"/>
              </a:spcAft>
              <a:buClrTx/>
              <a:buSzTx/>
              <a:buFontTx/>
              <a:buChar char="•"/>
              <a:defRPr/>
            </a:pPr>
            <a:r>
              <a:rPr lang="de-AT" sz="1200" b="0" i="0" u="none" strike="noStrike" cap="none">
                <a:ln>
                  <a:noFill/>
                </a:ln>
                <a:solidFill>
                  <a:schemeClr val="tx1"/>
                </a:solidFill>
                <a:latin typeface="Tw Cen MT"/>
                <a:ea typeface="Aptos"/>
                <a:cs typeface="Arial"/>
              </a:rPr>
              <a:t>Konvektion</a:t>
            </a:r>
            <a:endParaRPr lang="de-AT" sz="1200" b="0" i="0" u="none" strike="noStrike" cap="none">
              <a:ln>
                <a:noFill/>
              </a:ln>
              <a:solidFill>
                <a:schemeClr val="tx1"/>
              </a:solidFill>
              <a:latin typeface="Tw Cen MT"/>
            </a:endParaRPr>
          </a:p>
          <a:p>
            <a:pPr marL="0" marR="0" lvl="0" indent="0" algn="l" defTabSz="914400">
              <a:lnSpc>
                <a:spcPct val="100000"/>
              </a:lnSpc>
              <a:spcBef>
                <a:spcPts val="0"/>
              </a:spcBef>
              <a:spcAft>
                <a:spcPts val="0"/>
              </a:spcAft>
              <a:buClrTx/>
              <a:buSzTx/>
              <a:buFontTx/>
              <a:buChar char="•"/>
              <a:defRPr/>
            </a:pPr>
            <a:r>
              <a:rPr lang="de-AT" sz="1200" b="0" i="0" u="none" strike="noStrike" cap="none">
                <a:ln>
                  <a:noFill/>
                </a:ln>
                <a:solidFill>
                  <a:schemeClr val="tx1"/>
                </a:solidFill>
                <a:latin typeface="Tw Cen MT"/>
                <a:ea typeface="Aptos"/>
                <a:cs typeface="Arial"/>
              </a:rPr>
              <a:t>Verdampfung</a:t>
            </a:r>
            <a:endParaRPr lang="de-AT" sz="1200" b="0" i="0" u="none" strike="noStrike" cap="none">
              <a:ln>
                <a:noFill/>
              </a:ln>
              <a:solidFill>
                <a:schemeClr val="tx1"/>
              </a:solidFill>
              <a:latin typeface="Tw Cen MT"/>
            </a:endParaRPr>
          </a:p>
          <a:p>
            <a:pPr marL="0" marR="0" lvl="0" indent="0" algn="l" defTabSz="914400">
              <a:lnSpc>
                <a:spcPct val="100000"/>
              </a:lnSpc>
              <a:spcBef>
                <a:spcPts val="0"/>
              </a:spcBef>
              <a:spcAft>
                <a:spcPts val="0"/>
              </a:spcAft>
              <a:buClrTx/>
              <a:buSzTx/>
              <a:buFontTx/>
              <a:buChar char="•"/>
              <a:defRPr/>
            </a:pPr>
            <a:r>
              <a:rPr lang="de-AT" sz="1200" b="0" i="0" u="none" strike="noStrike" cap="none">
                <a:ln>
                  <a:noFill/>
                </a:ln>
                <a:solidFill>
                  <a:schemeClr val="tx1"/>
                </a:solidFill>
                <a:latin typeface="Tw Cen MT"/>
                <a:ea typeface="Aptos"/>
                <a:cs typeface="Arial"/>
              </a:rPr>
              <a:t>Wärmestrahlung</a:t>
            </a:r>
            <a:endParaRPr lang="de-AT" sz="1200" b="0" i="0" u="none" strike="noStrike" cap="none">
              <a:ln>
                <a:noFill/>
              </a:ln>
              <a:solidFill>
                <a:schemeClr val="tx1"/>
              </a:solidFill>
              <a:latin typeface="Tw Cen MT"/>
            </a:endParaRPr>
          </a:p>
        </p:txBody>
      </p:sp>
      <p:pic>
        <p:nvPicPr>
          <p:cNvPr id="4097" name="Grafik 3" descr="Illustration of the energy balance between Earth's surface and the atmosphere."/>
          <p:cNvPicPr>
            <a:picLocks noChangeAspect="1" noChangeArrowheads="1"/>
          </p:cNvPicPr>
          <p:nvPr/>
        </p:nvPicPr>
        <p:blipFill>
          <a:blip r:embed="rId11"/>
          <a:stretch/>
        </p:blipFill>
        <p:spPr bwMode="auto">
          <a:xfrm>
            <a:off x="7841362" y="2788967"/>
            <a:ext cx="4103144" cy="2729635"/>
          </a:xfrm>
          <a:prstGeom prst="rect">
            <a:avLst/>
          </a:prstGeom>
          <a:noFill/>
        </p:spPr>
      </p:pic>
      <p:sp>
        <p:nvSpPr>
          <p:cNvPr id="14" name="Pfeil nach rechts 13">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Textfeld 15"/>
          <p:cNvSpPr txBox="1"/>
          <p:nvPr/>
        </p:nvSpPr>
        <p:spPr bwMode="auto">
          <a:xfrm>
            <a:off x="6728247" y="5593308"/>
            <a:ext cx="6284422" cy="276999"/>
          </a:xfrm>
          <a:prstGeom prst="rect">
            <a:avLst/>
          </a:prstGeom>
          <a:noFill/>
        </p:spPr>
        <p:txBody>
          <a:bodyPr wrap="square">
            <a:spAutoFit/>
          </a:bodyPr>
          <a:lstStyle/>
          <a:p>
            <a:pPr marL="0" marR="0" lvl="0" indent="0" algn="ctr" defTabSz="914400">
              <a:lnSpc>
                <a:spcPct val="100000"/>
              </a:lnSpc>
              <a:spcBef>
                <a:spcPts val="0"/>
              </a:spcBef>
              <a:spcAft>
                <a:spcPts val="0"/>
              </a:spcAft>
              <a:buClrTx/>
              <a:buSzTx/>
              <a:buFontTx/>
              <a:buNone/>
              <a:defRPr/>
            </a:pPr>
            <a:r>
              <a:rPr lang="de-AT" sz="1200" b="0" i="1" u="none" strike="noStrike" cap="none">
                <a:ln>
                  <a:noFill/>
                </a:ln>
                <a:solidFill>
                  <a:srgbClr val="0E2841"/>
                </a:solidFill>
                <a:latin typeface="Aptos"/>
                <a:ea typeface="Aptos"/>
                <a:cs typeface="Arial"/>
              </a:rPr>
              <a:t>Abbildung 3: Energiebilanz Erdoberfläche (Lindsey, 2009)</a:t>
            </a:r>
            <a:endParaRPr lang="de-AT" sz="1200" b="0" i="0" u="none" strike="noStrike" cap="none">
              <a:ln>
                <a:noFill/>
              </a:ln>
              <a:solidFill>
                <a:schemeClr val="tx1"/>
              </a:solidFill>
              <a:latin typeface="Arial"/>
            </a:endParaRPr>
          </a:p>
        </p:txBody>
      </p:sp>
      <p:sp>
        <p:nvSpPr>
          <p:cNvPr id="22" name="Textfeld 21"/>
          <p:cNvSpPr txBox="1"/>
          <p:nvPr/>
        </p:nvSpPr>
        <p:spPr bwMode="auto">
          <a:xfrm>
            <a:off x="311869" y="2975750"/>
            <a:ext cx="7529493" cy="3046988"/>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de-AT" sz="1200" b="0" i="0" u="none" strike="noStrike" cap="none">
                <a:ln>
                  <a:noFill/>
                </a:ln>
                <a:solidFill>
                  <a:schemeClr val="tx1"/>
                </a:solidFill>
                <a:latin typeface="Tw Cen MT"/>
                <a:ea typeface="Aptos"/>
                <a:cs typeface="Arial"/>
              </a:rPr>
              <a:t>Konvektion ist die Bewegung von Fluiden auf Basis temperaturinduzierter Dichteunterschiede. Kurz gesagt: Warme Gase steigen auf. Etwa 5 % der eingestrahlten Energie gelangen so in die Atmosphäre.</a:t>
            </a:r>
            <a:endParaRPr lang="de-AT" sz="1200" b="0" i="0" u="none" strike="noStrike" cap="none">
              <a:ln>
                <a:noFill/>
              </a:ln>
              <a:solidFill>
                <a:schemeClr val="tx1"/>
              </a:solidFill>
              <a:latin typeface="Tw Cen MT"/>
            </a:endParaRPr>
          </a:p>
          <a:p>
            <a:pPr marL="0" marR="0" lvl="0" indent="0" algn="l" defTabSz="914400">
              <a:lnSpc>
                <a:spcPct val="100000"/>
              </a:lnSpc>
              <a:spcBef>
                <a:spcPts val="0"/>
              </a:spcBef>
              <a:spcAft>
                <a:spcPts val="0"/>
              </a:spcAft>
              <a:buClrTx/>
              <a:buSzTx/>
              <a:buFontTx/>
              <a:buNone/>
              <a:defRPr/>
            </a:pPr>
            <a:r>
              <a:rPr lang="de-AT" sz="1200" b="0" i="0" u="none" strike="noStrike" cap="none">
                <a:ln>
                  <a:noFill/>
                </a:ln>
                <a:solidFill>
                  <a:schemeClr val="tx1"/>
                </a:solidFill>
                <a:latin typeface="Tw Cen MT"/>
                <a:ea typeface="Aptos"/>
                <a:cs typeface="Arial"/>
              </a:rPr>
              <a:t>Durch das Verdampfen von Wasser auf der Erdoberfläche und anschließendes Kondensieren als Regen wird diese Wärme an die Atmosphäre abgegeben. Dabei werden von der Erdoberfläche etwa 25 % an die Atmosphäre abgegeben.</a:t>
            </a:r>
            <a:endParaRPr lang="de-AT" sz="1200" b="0" i="0" u="none" strike="noStrike" cap="none">
              <a:ln>
                <a:noFill/>
              </a:ln>
              <a:solidFill>
                <a:schemeClr val="tx1"/>
              </a:solidFill>
              <a:latin typeface="Tw Cen MT"/>
            </a:endParaRPr>
          </a:p>
          <a:p>
            <a:pPr marL="0" marR="0" lvl="0" indent="0" algn="l" defTabSz="914400">
              <a:lnSpc>
                <a:spcPct val="100000"/>
              </a:lnSpc>
              <a:spcBef>
                <a:spcPts val="0"/>
              </a:spcBef>
              <a:spcAft>
                <a:spcPts val="0"/>
              </a:spcAft>
              <a:buClrTx/>
              <a:buSzTx/>
              <a:buFontTx/>
              <a:buNone/>
              <a:defRPr/>
            </a:pPr>
            <a:r>
              <a:rPr lang="de-AT" sz="1200" b="0" i="0" u="none" strike="noStrike" cap="none">
                <a:ln>
                  <a:noFill/>
                </a:ln>
                <a:solidFill>
                  <a:schemeClr val="tx1"/>
                </a:solidFill>
                <a:latin typeface="Tw Cen MT"/>
                <a:ea typeface="Aptos"/>
                <a:cs typeface="Arial"/>
              </a:rPr>
              <a:t>Den bei weiten größten Wärmestrom von der Oberfläche in die Atmosphäre macht die Wärmestrahlung aus. 117 % der eingestrahlten Wärme wird als IR-Strahlung in die Atmosphäre geleitet. Dies mag vorerst unrealistisch klingen, jedoch ist dies dem Verhalten des Emissionsprozesses geschuldet, das mithilfe des Stefan-Boltzmann-Gesetzes beschrieben wird:</a:t>
            </a:r>
            <a:endParaRPr lang="de-AT" sz="1200" b="0" i="0" u="none" strike="noStrike" cap="none">
              <a:ln>
                <a:noFill/>
              </a:ln>
              <a:solidFill>
                <a:schemeClr val="tx1"/>
              </a:solidFill>
              <a:latin typeface="Tw Cen MT"/>
            </a:endParaRPr>
          </a:p>
          <a:p>
            <a:pPr marL="0" marR="0" lvl="0" indent="0" algn="l" defTabSz="914400">
              <a:lnSpc>
                <a:spcPct val="100000"/>
              </a:lnSpc>
              <a:spcBef>
                <a:spcPts val="0"/>
              </a:spcBef>
              <a:spcAft>
                <a:spcPts val="0"/>
              </a:spcAft>
              <a:buClrTx/>
              <a:buSzTx/>
              <a:buFontTx/>
              <a:buNone/>
              <a:defRPr/>
            </a:pPr>
            <a:r>
              <a:rPr lang="de-AT" sz="1200" b="0" i="1" u="none" strike="noStrike" cap="none">
                <a:ln>
                  <a:noFill/>
                </a:ln>
                <a:solidFill>
                  <a:schemeClr val="tx1"/>
                </a:solidFill>
                <a:latin typeface="Tw Cen MT"/>
                <a:ea typeface="Aptos"/>
                <a:cs typeface="Arial"/>
              </a:rPr>
              <a:t>P=</a:t>
            </a:r>
            <a:r>
              <a:rPr lang="de-AT" sz="1200" b="0" i="0" u="none" strike="noStrike" cap="none">
                <a:ln>
                  <a:noFill/>
                </a:ln>
                <a:solidFill>
                  <a:schemeClr val="tx1"/>
                </a:solidFill>
                <a:latin typeface="Tw Cen MT"/>
                <a:ea typeface="Aptos"/>
                <a:cs typeface="Arial"/>
              </a:rPr>
              <a:t>ϵ⋅σ⋅</a:t>
            </a:r>
            <a:r>
              <a:rPr lang="de-AT" sz="1200" b="0" i="1" u="none" strike="noStrike" cap="none">
                <a:ln>
                  <a:noFill/>
                </a:ln>
                <a:solidFill>
                  <a:schemeClr val="tx1"/>
                </a:solidFill>
                <a:latin typeface="Tw Cen MT"/>
                <a:ea typeface="Aptos"/>
                <a:cs typeface="Arial"/>
              </a:rPr>
              <a:t>A</a:t>
            </a:r>
            <a:r>
              <a:rPr lang="de-AT" sz="1200" b="0" i="0" u="none" strike="noStrike" cap="none">
                <a:ln>
                  <a:noFill/>
                </a:ln>
                <a:solidFill>
                  <a:schemeClr val="tx1"/>
                </a:solidFill>
                <a:latin typeface="Tw Cen MT"/>
                <a:ea typeface="Aptos"/>
                <a:cs typeface="Arial"/>
              </a:rPr>
              <a:t>⋅</a:t>
            </a:r>
            <a:r>
              <a:rPr lang="de-AT" sz="1200" b="0" i="1" u="none" strike="noStrike" cap="none">
                <a:ln>
                  <a:noFill/>
                </a:ln>
                <a:solidFill>
                  <a:schemeClr val="tx1"/>
                </a:solidFill>
                <a:latin typeface="Tw Cen MT"/>
                <a:ea typeface="Aptos"/>
                <a:cs typeface="Arial"/>
              </a:rPr>
              <a:t>T</a:t>
            </a:r>
            <a:r>
              <a:rPr lang="de-AT" sz="1200" b="0" i="1" u="none" strike="noStrike" cap="none" baseline="30000">
                <a:ln>
                  <a:noFill/>
                </a:ln>
                <a:solidFill>
                  <a:schemeClr val="tx1"/>
                </a:solidFill>
                <a:latin typeface="Tw Cen MT"/>
                <a:ea typeface="Aptos"/>
                <a:cs typeface="Arial"/>
              </a:rPr>
              <a:t>4</a:t>
            </a:r>
            <a:endParaRPr lang="de-AT" sz="1200" b="0" i="0" u="none" strike="noStrike" cap="none" baseline="30000">
              <a:ln>
                <a:noFill/>
              </a:ln>
              <a:solidFill>
                <a:schemeClr val="tx1"/>
              </a:solidFill>
              <a:latin typeface="Tw Cen MT"/>
            </a:endParaRPr>
          </a:p>
          <a:p>
            <a:pPr marL="0" marR="0" lvl="0" indent="0" algn="l" defTabSz="914400">
              <a:lnSpc>
                <a:spcPct val="100000"/>
              </a:lnSpc>
              <a:spcBef>
                <a:spcPts val="0"/>
              </a:spcBef>
              <a:spcAft>
                <a:spcPts val="0"/>
              </a:spcAft>
              <a:buClrTx/>
              <a:buSzTx/>
              <a:buFontTx/>
              <a:buNone/>
              <a:defRPr/>
            </a:pPr>
            <a:r>
              <a:rPr lang="de-AT" sz="1200" b="0" i="0" u="none" strike="noStrike" cap="none">
                <a:ln>
                  <a:noFill/>
                </a:ln>
                <a:solidFill>
                  <a:schemeClr val="tx1"/>
                </a:solidFill>
                <a:latin typeface="Tw Cen MT"/>
                <a:ea typeface="Times New Roman"/>
                <a:cs typeface="Arial"/>
              </a:rPr>
              <a:t>Wobei ϵ der Emissionsgrad also ein Maß für die Emissionsbereitschaft ist. A entspricht der Fläche, T der Temperatur in Kelvin und σ der Stefan-Boltzmann-Konstante. </a:t>
            </a:r>
            <a:endParaRPr lang="de-AT" sz="1200" b="0" i="0" u="none" strike="noStrike" cap="none">
              <a:ln>
                <a:noFill/>
              </a:ln>
              <a:solidFill>
                <a:schemeClr val="tx1"/>
              </a:solidFill>
              <a:latin typeface="Tw Cen MT"/>
            </a:endParaRPr>
          </a:p>
          <a:p>
            <a:pPr marL="0" marR="0" lvl="0" indent="0" algn="l" defTabSz="914400">
              <a:lnSpc>
                <a:spcPct val="100000"/>
              </a:lnSpc>
              <a:spcBef>
                <a:spcPts val="0"/>
              </a:spcBef>
              <a:spcAft>
                <a:spcPts val="0"/>
              </a:spcAft>
              <a:buClrTx/>
              <a:buSzTx/>
              <a:buFontTx/>
              <a:buNone/>
              <a:defRPr/>
            </a:pPr>
            <a:r>
              <a:rPr lang="de-AT" sz="1200" b="0" i="0" u="none" strike="noStrike" cap="none">
                <a:ln>
                  <a:noFill/>
                </a:ln>
                <a:solidFill>
                  <a:schemeClr val="tx1"/>
                </a:solidFill>
                <a:latin typeface="Tw Cen MT"/>
                <a:ea typeface="Times New Roman"/>
                <a:cs typeface="Arial"/>
              </a:rPr>
              <a:t>Es sei angemerkt, dass die Temperatur von etwa 15 °C allein durch den Treibhauseffekt zustande kommt und ohne diesen die Erdoberfläche eine Temperatur von etwa -18 °C hätte </a:t>
            </a:r>
            <a:r>
              <a:rPr lang="de-DE" sz="1200" b="0" i="0" u="none" strike="noStrike" cap="none">
                <a:ln>
                  <a:noFill/>
                </a:ln>
                <a:solidFill>
                  <a:schemeClr val="tx1"/>
                </a:solidFill>
                <a:latin typeface="Tw Cen MT"/>
                <a:ea typeface="Times New Roman"/>
                <a:cs typeface="Arial"/>
              </a:rPr>
              <a:t>(Lesch, Scorza-Lesch, &amp; Theis-Bröhl, 2021)</a:t>
            </a:r>
            <a:r>
              <a:rPr lang="de-AT" sz="1200" b="0" i="0" u="none" strike="noStrike" cap="none">
                <a:ln>
                  <a:noFill/>
                </a:ln>
                <a:solidFill>
                  <a:schemeClr val="tx1"/>
                </a:solidFill>
                <a:latin typeface="Tw Cen MT"/>
                <a:ea typeface="Times New Roman"/>
                <a:cs typeface="Arial"/>
              </a:rPr>
              <a:t>, was ein Leben auf der Erde sehr erschweren würde. Durch diese vom Treibhauseffekt erhöhte Temperatur ist es möglich, dass die von der Erde abgegebene Strahlungsleistung höher ist als die von der Sonne ursprünglich eingestrahlte (371 W/m² &gt; 342 W/m²). Die Energieerhaltung ist nicht verletzt, da die Energie gewissermaßen zeitlich versetzt abgegeben wird.</a:t>
            </a:r>
            <a:endParaRPr lang="de-AT" sz="1200" b="0" i="0" u="none" strike="noStrike" cap="none">
              <a:ln>
                <a:noFill/>
              </a:ln>
              <a:solidFill>
                <a:schemeClr val="tx1"/>
              </a:solidFill>
              <a:latin typeface="Tw Cen M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rId6" action="ppaction://hlinksldjump"/>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10"/>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1"/>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7098473" cy="461665"/>
          </a:xfrm>
          <a:prstGeom prst="rect">
            <a:avLst/>
          </a:prstGeom>
          <a:noFill/>
        </p:spPr>
        <p:txBody>
          <a:bodyPr wrap="square" rtlCol="0">
            <a:spAutoFit/>
          </a:bodyPr>
          <a:lstStyle/>
          <a:p>
            <a:pPr>
              <a:defRPr/>
            </a:pPr>
            <a:r>
              <a:rPr lang="de-DE" sz="2400" b="1"/>
              <a:t>Treibhauseffekt – Weiterführende Informationen</a:t>
            </a:r>
            <a:endParaRPr/>
          </a:p>
        </p:txBody>
      </p:sp>
      <p:sp>
        <p:nvSpPr>
          <p:cNvPr id="2" name="Rectangle 1"/>
          <p:cNvSpPr>
            <a:spLocks noChangeArrowheads="1"/>
          </p:cNvSpPr>
          <p:nvPr/>
        </p:nvSpPr>
        <p:spPr bwMode="auto">
          <a:xfrm>
            <a:off x="253978" y="1778043"/>
            <a:ext cx="11684044" cy="375487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de-AT" sz="1400" b="1" i="0" u="none" strike="noStrike" cap="none">
                <a:ln>
                  <a:noFill/>
                </a:ln>
                <a:solidFill>
                  <a:schemeClr val="tx1"/>
                </a:solidFill>
                <a:latin typeface="Tw Cen MT"/>
                <a:ea typeface="Times New Roman"/>
                <a:cs typeface="Arial"/>
              </a:rPr>
              <a:t>Bilanz Atmosphäre </a:t>
            </a:r>
            <a:r>
              <a:rPr lang="de-AT" sz="1400" b="0" i="0" u="none" strike="noStrike" cap="none">
                <a:ln>
                  <a:noFill/>
                </a:ln>
                <a:solidFill>
                  <a:schemeClr val="tx1"/>
                </a:solidFill>
                <a:latin typeface="Tw Cen MT"/>
                <a:ea typeface="Times New Roman"/>
                <a:cs typeface="Arial"/>
              </a:rPr>
              <a:t>(Lindsey, 2009)</a:t>
            </a:r>
            <a:endParaRPr lang="de-AT" sz="1400" b="0" i="0" u="none" strike="noStrike" cap="none">
              <a:ln>
                <a:noFill/>
              </a:ln>
              <a:solidFill>
                <a:schemeClr val="tx1"/>
              </a:solidFill>
              <a:latin typeface="Tw Cen MT"/>
            </a:endParaRPr>
          </a:p>
          <a:p>
            <a:pPr marL="0" marR="0" lvl="0" indent="0" algn="just" defTabSz="914400">
              <a:lnSpc>
                <a:spcPct val="100000"/>
              </a:lnSpc>
              <a:spcBef>
                <a:spcPts val="0"/>
              </a:spcBef>
              <a:spcAft>
                <a:spcPts val="0"/>
              </a:spcAft>
              <a:buClrTx/>
              <a:buSzTx/>
              <a:buFontTx/>
              <a:buNone/>
              <a:defRPr/>
            </a:pPr>
            <a:r>
              <a:rPr lang="de-AT" sz="1400" b="0" i="0" u="none" strike="noStrike" cap="none">
                <a:ln>
                  <a:noFill/>
                </a:ln>
                <a:solidFill>
                  <a:schemeClr val="tx1"/>
                </a:solidFill>
                <a:latin typeface="Tw Cen MT"/>
                <a:ea typeface="Times New Roman"/>
                <a:cs typeface="Arial"/>
              </a:rPr>
              <a:t>Mit dem Wissen der Wärmeflüsse von der Oberfläche in die Atmosphäre kann man die Wärmebilanz für die Atmosphäre aufstellen:</a:t>
            </a:r>
            <a:endParaRPr lang="de-AT" sz="1400" b="0" i="0" u="none" strike="noStrike" cap="none">
              <a:ln>
                <a:noFill/>
              </a:ln>
              <a:solidFill>
                <a:schemeClr val="tx1"/>
              </a:solidFill>
              <a:latin typeface="Tw Cen MT"/>
            </a:endParaRPr>
          </a:p>
          <a:p>
            <a:pPr marL="0" marR="0" lvl="0" indent="0" algn="just" defTabSz="914400">
              <a:lnSpc>
                <a:spcPct val="100000"/>
              </a:lnSpc>
              <a:spcBef>
                <a:spcPts val="0"/>
              </a:spcBef>
              <a:spcAft>
                <a:spcPts val="0"/>
              </a:spcAft>
              <a:buClrTx/>
              <a:buSzTx/>
              <a:buFontTx/>
              <a:buNone/>
              <a:defRPr/>
            </a:pPr>
            <a:r>
              <a:rPr lang="de-AT" sz="1400" b="0" i="0" u="none" strike="noStrike" cap="none">
                <a:ln>
                  <a:noFill/>
                </a:ln>
                <a:solidFill>
                  <a:schemeClr val="tx1"/>
                </a:solidFill>
                <a:latin typeface="Tw Cen MT"/>
                <a:ea typeface="Times New Roman"/>
                <a:cs typeface="Arial"/>
              </a:rPr>
              <a:t>Von der Erde in die Atmosphäre: 5 % + 25 % + 117 % = 147 %</a:t>
            </a:r>
            <a:endParaRPr lang="de-AT" sz="1400" b="0" i="0" u="none" strike="noStrike" cap="none">
              <a:ln>
                <a:noFill/>
              </a:ln>
              <a:solidFill>
                <a:schemeClr val="tx1"/>
              </a:solidFill>
              <a:latin typeface="Tw Cen MT"/>
            </a:endParaRPr>
          </a:p>
          <a:p>
            <a:pPr marL="0" marR="0" lvl="0" indent="0" algn="just" defTabSz="914400">
              <a:lnSpc>
                <a:spcPct val="100000"/>
              </a:lnSpc>
              <a:spcBef>
                <a:spcPts val="0"/>
              </a:spcBef>
              <a:spcAft>
                <a:spcPts val="0"/>
              </a:spcAft>
              <a:buClrTx/>
              <a:buSzTx/>
              <a:buFontTx/>
              <a:buNone/>
              <a:defRPr/>
            </a:pPr>
            <a:r>
              <a:rPr lang="de-AT" sz="1400" b="0" i="0" u="none" strike="noStrike" cap="none">
                <a:ln>
                  <a:noFill/>
                </a:ln>
                <a:solidFill>
                  <a:schemeClr val="tx1"/>
                </a:solidFill>
                <a:latin typeface="Tw Cen MT"/>
                <a:ea typeface="Times New Roman"/>
                <a:cs typeface="Arial"/>
              </a:rPr>
              <a:t>Direkte Absorption in der Atmosphäre: 23 %</a:t>
            </a:r>
            <a:endParaRPr lang="de-AT" sz="1400" b="0" i="0" u="none" strike="noStrike" cap="none">
              <a:ln>
                <a:noFill/>
              </a:ln>
              <a:solidFill>
                <a:schemeClr val="tx1"/>
              </a:solidFill>
              <a:latin typeface="Tw Cen MT"/>
            </a:endParaRPr>
          </a:p>
          <a:p>
            <a:pPr marL="0" marR="0" lvl="0" indent="0" algn="just" defTabSz="914400">
              <a:lnSpc>
                <a:spcPct val="100000"/>
              </a:lnSpc>
              <a:spcBef>
                <a:spcPts val="0"/>
              </a:spcBef>
              <a:spcAft>
                <a:spcPts val="0"/>
              </a:spcAft>
              <a:buClrTx/>
              <a:buSzTx/>
              <a:buFontTx/>
              <a:buNone/>
              <a:defRPr/>
            </a:pPr>
            <a:r>
              <a:rPr lang="de-AT" sz="1400" b="0" i="0" u="none" strike="noStrike" cap="none">
                <a:ln>
                  <a:noFill/>
                </a:ln>
                <a:solidFill>
                  <a:schemeClr val="tx1"/>
                </a:solidFill>
                <a:latin typeface="Tw Cen MT"/>
                <a:ea typeface="Times New Roman"/>
                <a:cs typeface="Arial"/>
              </a:rPr>
              <a:t>In Summe gelangen also 170 % der von der Sonne eingestrahlten Energie in die Atmosphäre.</a:t>
            </a:r>
            <a:endParaRPr lang="de-AT" sz="1400" b="0" i="0" u="none" strike="noStrike" cap="none">
              <a:ln>
                <a:noFill/>
              </a:ln>
              <a:solidFill>
                <a:schemeClr val="tx1"/>
              </a:solidFill>
              <a:latin typeface="Tw Cen MT"/>
            </a:endParaRPr>
          </a:p>
          <a:p>
            <a:pPr marL="0" marR="0" lvl="0" indent="0" algn="just" defTabSz="914400">
              <a:lnSpc>
                <a:spcPct val="100000"/>
              </a:lnSpc>
              <a:spcBef>
                <a:spcPts val="0"/>
              </a:spcBef>
              <a:spcAft>
                <a:spcPts val="0"/>
              </a:spcAft>
              <a:buClrTx/>
              <a:buSzTx/>
              <a:buFontTx/>
              <a:buNone/>
              <a:defRPr/>
            </a:pPr>
            <a:r>
              <a:rPr lang="de-AT" sz="1400" b="0" i="0" u="none" strike="noStrike" cap="none">
                <a:ln>
                  <a:noFill/>
                </a:ln>
                <a:solidFill>
                  <a:schemeClr val="tx1"/>
                </a:solidFill>
                <a:latin typeface="Tw Cen MT"/>
                <a:ea typeface="Times New Roman"/>
                <a:cs typeface="Arial"/>
              </a:rPr>
              <a:t>Die in </a:t>
            </a:r>
            <a:r>
              <a:rPr lang="de-AT" sz="1400" b="0" i="0" u="none" strike="noStrike" cap="none">
                <a:ln>
                  <a:noFill/>
                </a:ln>
                <a:solidFill>
                  <a:schemeClr val="tx1"/>
                </a:solidFill>
                <a:latin typeface="Tw Cen MT"/>
                <a:ea typeface="Aptos"/>
                <a:cs typeface="Arial"/>
              </a:rPr>
              <a:t>Abbildung 1</a:t>
            </a:r>
            <a:r>
              <a:rPr lang="de-AT" sz="1400" b="0" i="0" u="none" strike="noStrike" cap="none">
                <a:ln>
                  <a:noFill/>
                </a:ln>
                <a:solidFill>
                  <a:schemeClr val="tx1"/>
                </a:solidFill>
                <a:latin typeface="Tw Cen MT"/>
                <a:ea typeface="Times New Roman"/>
                <a:cs typeface="Arial"/>
              </a:rPr>
              <a:t> gezeigten Absorptionsspektren zeigen Gase wie Ozon, Wasser, Methan und Kohlenstoffdioxid, welche zwar nicht im visuellen, aber im IR-Bereich absorbieren. Deshalb wird ein Großteil (105 %) der von der Erdoberfläche emittierten Strahlung auch wieder in der Atmosphäre absorbiert. Das heißt nur 12 % passieren die Erdatmosphäre ungehindert.</a:t>
            </a:r>
            <a:endParaRPr lang="de-AT" sz="1400" b="0" i="0" u="none" strike="noStrike" cap="none">
              <a:ln>
                <a:noFill/>
              </a:ln>
              <a:solidFill>
                <a:schemeClr val="tx1"/>
              </a:solidFill>
              <a:latin typeface="Tw Cen MT"/>
            </a:endParaRPr>
          </a:p>
          <a:p>
            <a:pPr marL="0" marR="0" lvl="0" indent="0" algn="just" defTabSz="914400">
              <a:lnSpc>
                <a:spcPct val="100000"/>
              </a:lnSpc>
              <a:spcBef>
                <a:spcPts val="0"/>
              </a:spcBef>
              <a:spcAft>
                <a:spcPts val="0"/>
              </a:spcAft>
              <a:buClrTx/>
              <a:buSzTx/>
              <a:buFontTx/>
              <a:buNone/>
              <a:defRPr/>
            </a:pPr>
            <a:r>
              <a:rPr lang="de-AT" sz="1400" b="0" i="0" u="none" strike="noStrike" cap="none">
                <a:ln>
                  <a:noFill/>
                </a:ln>
                <a:solidFill>
                  <a:schemeClr val="tx1"/>
                </a:solidFill>
                <a:latin typeface="Tw Cen MT"/>
                <a:ea typeface="Times New Roman"/>
                <a:cs typeface="Arial"/>
              </a:rPr>
              <a:t>Damit liegt die insgesamt von der Atmosphäre absorbierte Energie bei 158 %.</a:t>
            </a:r>
            <a:endParaRPr lang="de-AT" sz="1400" b="0" i="0" u="none" strike="noStrike" cap="none">
              <a:ln>
                <a:noFill/>
              </a:ln>
              <a:solidFill>
                <a:schemeClr val="tx1"/>
              </a:solidFill>
              <a:latin typeface="Tw Cen MT"/>
            </a:endParaRPr>
          </a:p>
          <a:p>
            <a:pPr marL="0" marR="0" lvl="0" indent="0" algn="just" defTabSz="914400">
              <a:lnSpc>
                <a:spcPct val="100000"/>
              </a:lnSpc>
              <a:spcBef>
                <a:spcPts val="0"/>
              </a:spcBef>
              <a:spcAft>
                <a:spcPts val="0"/>
              </a:spcAft>
              <a:buClrTx/>
              <a:buSzTx/>
              <a:buFontTx/>
              <a:buNone/>
              <a:defRPr/>
            </a:pPr>
            <a:r>
              <a:rPr lang="de-AT" sz="1400" b="0" i="0" u="none" strike="noStrike" cap="none">
                <a:ln>
                  <a:noFill/>
                </a:ln>
                <a:solidFill>
                  <a:schemeClr val="tx1"/>
                </a:solidFill>
                <a:latin typeface="Tw Cen MT"/>
                <a:ea typeface="Times New Roman"/>
                <a:cs typeface="Arial"/>
              </a:rPr>
              <a:t>Die Atmosphäre kann ebenfalls aufgrund ihrer Temperatur Wärmestrahlung abgeben. Diese Strahlung ist nicht gerichtet und wird aufgeteilt in Richtung Weltraum und zur Erdoberfläche zurück. Von den absorbierten 158 % werden 100 % wieder auf die Erdoberfläche gestrahlt, was zur ihrer weiteren Erwärmung führt. Diesen Prozess nennt man Rückstrahlung und begründet den Treibhauseffekt. Alle Gase, die aufgrund ihres Absorptionsvermögens im IR-Bereich an der Rückstrahlung beteiligt sind, nennt man Treibhausgase.</a:t>
            </a:r>
            <a:endParaRPr lang="de-AT" sz="1400" b="0" i="0" u="none" strike="noStrike" cap="none">
              <a:ln>
                <a:noFill/>
              </a:ln>
              <a:solidFill>
                <a:schemeClr val="tx1"/>
              </a:solidFill>
              <a:latin typeface="Tw Cen MT"/>
            </a:endParaRPr>
          </a:p>
          <a:p>
            <a:pPr marL="0" marR="0" lvl="0" indent="0" algn="just" defTabSz="914400">
              <a:lnSpc>
                <a:spcPct val="100000"/>
              </a:lnSpc>
              <a:spcBef>
                <a:spcPts val="0"/>
              </a:spcBef>
              <a:spcAft>
                <a:spcPts val="0"/>
              </a:spcAft>
              <a:buClrTx/>
              <a:buSzTx/>
              <a:buFontTx/>
              <a:buNone/>
              <a:defRPr/>
            </a:pPr>
            <a:r>
              <a:rPr lang="de-AT" sz="1400" b="0" i="0" u="none" strike="noStrike" cap="none">
                <a:ln>
                  <a:noFill/>
                </a:ln>
                <a:solidFill>
                  <a:schemeClr val="tx1"/>
                </a:solidFill>
                <a:latin typeface="Tw Cen MT"/>
                <a:ea typeface="Aptos"/>
                <a:cs typeface="Arial"/>
              </a:rPr>
              <a:t>Zu den wichtigsten Treibhausgasen zählen dabei Wasserdampf (H</a:t>
            </a:r>
            <a:r>
              <a:rPr lang="de-AT" sz="1400" b="0" i="0" u="none" strike="noStrike" cap="none" baseline="-25000">
                <a:ln>
                  <a:noFill/>
                </a:ln>
                <a:solidFill>
                  <a:schemeClr val="tx1"/>
                </a:solidFill>
                <a:latin typeface="Tw Cen MT"/>
                <a:ea typeface="Aptos"/>
                <a:cs typeface="Arial"/>
              </a:rPr>
              <a:t>2</a:t>
            </a:r>
            <a:r>
              <a:rPr lang="de-AT" sz="1400" b="0" i="0" u="none" strike="noStrike" cap="none">
                <a:ln>
                  <a:noFill/>
                </a:ln>
                <a:solidFill>
                  <a:schemeClr val="tx1"/>
                </a:solidFill>
                <a:latin typeface="Tw Cen MT"/>
                <a:ea typeface="Aptos"/>
                <a:cs typeface="Arial"/>
              </a:rPr>
              <a:t>O), Kohlenstoffdioxid (CO</a:t>
            </a:r>
            <a:r>
              <a:rPr lang="de-AT" sz="1400" b="0" i="0" u="none" strike="noStrike" cap="none" baseline="-25000">
                <a:ln>
                  <a:noFill/>
                </a:ln>
                <a:solidFill>
                  <a:schemeClr val="tx1"/>
                </a:solidFill>
                <a:latin typeface="Tw Cen MT"/>
                <a:ea typeface="Aptos"/>
                <a:cs typeface="Arial"/>
              </a:rPr>
              <a:t>2</a:t>
            </a:r>
            <a:r>
              <a:rPr lang="de-AT" sz="1400" b="0" i="0" u="none" strike="noStrike" cap="none">
                <a:ln>
                  <a:noFill/>
                </a:ln>
                <a:solidFill>
                  <a:schemeClr val="tx1"/>
                </a:solidFill>
                <a:latin typeface="Tw Cen MT"/>
                <a:ea typeface="Aptos"/>
                <a:cs typeface="Arial"/>
              </a:rPr>
              <a:t>), Methan (CH</a:t>
            </a:r>
            <a:r>
              <a:rPr lang="de-AT" sz="1400" b="0" i="0" u="none" strike="noStrike" cap="none" baseline="-25000">
                <a:ln>
                  <a:noFill/>
                </a:ln>
                <a:solidFill>
                  <a:schemeClr val="tx1"/>
                </a:solidFill>
                <a:latin typeface="Tw Cen MT"/>
                <a:ea typeface="Aptos"/>
                <a:cs typeface="Arial"/>
              </a:rPr>
              <a:t>4</a:t>
            </a:r>
            <a:r>
              <a:rPr lang="de-AT" sz="1400" b="0" i="0" u="none" strike="noStrike" cap="none">
                <a:ln>
                  <a:noFill/>
                </a:ln>
                <a:solidFill>
                  <a:schemeClr val="tx1"/>
                </a:solidFill>
                <a:latin typeface="Tw Cen MT"/>
                <a:ea typeface="Aptos"/>
                <a:cs typeface="Arial"/>
              </a:rPr>
              <a:t>) und Distickstoffoxid (N</a:t>
            </a:r>
            <a:r>
              <a:rPr lang="de-AT" sz="1400" b="0" i="0" u="none" strike="noStrike" cap="none" baseline="-25000">
                <a:ln>
                  <a:noFill/>
                </a:ln>
                <a:solidFill>
                  <a:schemeClr val="tx1"/>
                </a:solidFill>
                <a:latin typeface="Tw Cen MT"/>
                <a:ea typeface="Aptos"/>
                <a:cs typeface="Arial"/>
              </a:rPr>
              <a:t>2</a:t>
            </a:r>
            <a:r>
              <a:rPr lang="de-AT" sz="1400" b="0" i="0" u="none" strike="noStrike" cap="none">
                <a:ln>
                  <a:noFill/>
                </a:ln>
                <a:solidFill>
                  <a:schemeClr val="tx1"/>
                </a:solidFill>
                <a:latin typeface="Tw Cen MT"/>
                <a:ea typeface="Aptos"/>
                <a:cs typeface="Arial"/>
              </a:rPr>
              <a:t>O). Sie lassen kurzwellige Strahlung, z.B. UV-VIS die Atmosphäre passieren absorbieren aber langwelligere Strahlung (z.B. IR), auch wenn sie vom Erdboden kommt. Ein Teil der IR-Strahlen wird von den Treibhausgasen auch wieder zurück zur Erdoberfläche emittiert (Reflexion), was eine höhere Temperatur zur Folge hat. Hinweis: Jedes Treibhausgas absorbiert und reflektiert IR-Strahlung in verschiedenen, charakteristischen Wellenlängenbereichen.</a:t>
            </a:r>
            <a:endParaRPr lang="de-AT" sz="1400" b="0" i="0" u="none" strike="noStrike" cap="none">
              <a:ln>
                <a:noFill/>
              </a:ln>
              <a:solidFill>
                <a:schemeClr val="tx1"/>
              </a:solidFill>
              <a:latin typeface="Tw Cen M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Rechteck 23"/>
          <p:cNvSpPr/>
          <p:nvPr/>
        </p:nvSpPr>
        <p:spPr bwMode="auto">
          <a:xfrm>
            <a:off x="2822509" y="2968052"/>
            <a:ext cx="340416" cy="317441"/>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2037296" y="2953063"/>
            <a:ext cx="340416" cy="317441"/>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Rechteck 5"/>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Pfeil nach rechts 6">
            <a:hlinkClick r:id="rId3"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Picture 6" descr="Wissen schafft Zukunft: Leibniz-Institut für die Pädagogik der  Naturwissenschaften und Mathematik"/>
          <p:cNvPicPr>
            <a:picLocks noChangeAspect="1"/>
          </p:cNvPicPr>
          <p:nvPr/>
        </p:nvPicPr>
        <p:blipFill>
          <a:blip r:embed="rId4"/>
          <a:srcRect r="71521"/>
          <a:stretch/>
        </p:blipFill>
        <p:spPr bwMode="auto">
          <a:xfrm>
            <a:off x="0" y="0"/>
            <a:ext cx="623738" cy="638869"/>
          </a:xfrm>
          <a:prstGeom prst="rect">
            <a:avLst/>
          </a:prstGeom>
          <a:noFill/>
        </p:spPr>
      </p:pic>
      <p:pic>
        <p:nvPicPr>
          <p:cNvPr id="9" name="Grafik 8" descr="banerji-lab"/>
          <p:cNvPicPr>
            <a:picLocks noChangeAspect="1"/>
          </p:cNvPicPr>
          <p:nvPr/>
        </p:nvPicPr>
        <p:blipFill>
          <a:blip r:embed="rId5"/>
          <a:srcRect r="69033"/>
          <a:stretch/>
        </p:blipFill>
        <p:spPr bwMode="auto">
          <a:xfrm>
            <a:off x="623738" y="13456"/>
            <a:ext cx="659884" cy="638869"/>
          </a:xfrm>
          <a:prstGeom prst="rect">
            <a:avLst/>
          </a:prstGeom>
          <a:noFill/>
        </p:spPr>
      </p:pic>
      <p:pic>
        <p:nvPicPr>
          <p:cNvPr id="10" name="Picture 8" descr="Technische Universität München (TUM) Logo Download - AI - All Vector Logo"/>
          <p:cNvPicPr>
            <a:picLocks noChangeAspect="1"/>
          </p:cNvPicPr>
          <p:nvPr/>
        </p:nvPicPr>
        <p:blipFill>
          <a:blip r:embed="rId6"/>
          <a:srcRect t="19646" r="56961" b="38973"/>
          <a:stretch/>
        </p:blipFill>
        <p:spPr bwMode="auto">
          <a:xfrm>
            <a:off x="1308598" y="108705"/>
            <a:ext cx="858365" cy="448369"/>
          </a:xfrm>
          <a:prstGeom prst="rect">
            <a:avLst/>
          </a:prstGeom>
          <a:noFill/>
        </p:spPr>
      </p:pic>
      <p:pic>
        <p:nvPicPr>
          <p:cNvPr id="11" name="Grafik 10"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12" name="Grafik 11"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13" name="Grafik 12"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grpSp>
        <p:nvGrpSpPr>
          <p:cNvPr id="14" name="Gruppieren 13"/>
          <p:cNvGrpSpPr/>
          <p:nvPr/>
        </p:nvGrpSpPr>
        <p:grpSpPr bwMode="auto">
          <a:xfrm>
            <a:off x="3486565" y="0"/>
            <a:ext cx="3923777" cy="771278"/>
            <a:chOff x="3486565" y="0"/>
            <a:chExt cx="3923777" cy="771278"/>
          </a:xfrm>
        </p:grpSpPr>
        <p:pic>
          <p:nvPicPr>
            <p:cNvPr id="15" name="Grafik 14" descr="Ein Bild, das Screenshot, Text, Design enthält.&#10;&#10;Automatisch generierte Beschreibung"/>
            <p:cNvPicPr>
              <a:picLocks noChangeAspect="1"/>
            </p:cNvPicPr>
            <p:nvPr/>
          </p:nvPicPr>
          <p:blipFill>
            <a:blip r:embed="rId10"/>
            <a:srcRect l="-45" t="33673" r="16528" b="39146"/>
            <a:stretch/>
          </p:blipFill>
          <p:spPr bwMode="auto">
            <a:xfrm>
              <a:off x="3486565" y="0"/>
              <a:ext cx="3319350" cy="748845"/>
            </a:xfrm>
            <a:prstGeom prst="rect">
              <a:avLst/>
            </a:prstGeom>
            <a:ln>
              <a:noFill/>
            </a:ln>
          </p:spPr>
        </p:pic>
        <p:pic>
          <p:nvPicPr>
            <p:cNvPr id="16" name="Grafik 15" descr="Ein Bild, das Text, Screenshot, Schrift, Grafikdesign enthält.&#10;&#10;Automatisch generierte Beschreibung"/>
            <p:cNvPicPr>
              <a:picLocks noChangeAspect="1"/>
            </p:cNvPicPr>
            <p:nvPr/>
          </p:nvPicPr>
          <p:blipFill>
            <a:blip r:embed="rId11"/>
            <a:srcRect l="14845" t="18625" r="28030" b="67066"/>
            <a:stretch/>
          </p:blipFill>
          <p:spPr bwMode="auto">
            <a:xfrm>
              <a:off x="6805916" y="120011"/>
              <a:ext cx="604426" cy="651267"/>
            </a:xfrm>
            <a:prstGeom prst="rect">
              <a:avLst/>
            </a:prstGeom>
          </p:spPr>
        </p:pic>
      </p:grpSp>
      <p:cxnSp>
        <p:nvCxnSpPr>
          <p:cNvPr id="17" name="Gerade Verbindung 16"/>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8" name="Textfeld 17"/>
          <p:cNvSpPr txBox="1"/>
          <p:nvPr/>
        </p:nvSpPr>
        <p:spPr bwMode="auto">
          <a:xfrm>
            <a:off x="311869" y="1278422"/>
            <a:ext cx="10721996" cy="461665"/>
          </a:xfrm>
          <a:prstGeom prst="rect">
            <a:avLst/>
          </a:prstGeom>
          <a:noFill/>
        </p:spPr>
        <p:txBody>
          <a:bodyPr wrap="square" rtlCol="0">
            <a:spAutoFit/>
          </a:bodyPr>
          <a:lstStyle/>
          <a:p>
            <a:pPr>
              <a:defRPr/>
            </a:pPr>
            <a:r>
              <a:rPr lang="de-DE" sz="2400" b="1">
                <a:latin typeface="Tw Cen MT"/>
              </a:rPr>
              <a:t>Angeberwissen: Temporäres Dipolmoment durch Molekülschwingungen</a:t>
            </a:r>
            <a:endParaRPr/>
          </a:p>
        </p:txBody>
      </p:sp>
      <p:sp>
        <p:nvSpPr>
          <p:cNvPr id="19" name="Textplatzhalter 3"/>
          <p:cNvSpPr txBox="1"/>
          <p:nvPr/>
        </p:nvSpPr>
        <p:spPr bwMode="auto">
          <a:xfrm>
            <a:off x="457200" y="1892134"/>
            <a:ext cx="11398102" cy="1951204"/>
          </a:xfrm>
          <a:prstGeom prst="rect">
            <a:avLst/>
          </a:prstGeom>
        </p:spPr>
        <p:txBody>
          <a:bodyPr vert="horz" lIns="91440" tIns="45720" rIns="91440" bIns="45720" rtlCol="0">
            <a:noAutofit/>
          </a:bodyPr>
          <a:lstStyle>
            <a:lvl1pPr marL="0" indent="0" algn="l" defTabSz="914400">
              <a:lnSpc>
                <a:spcPct val="120000"/>
              </a:lnSpc>
              <a:spcBef>
                <a:spcPts val="1000"/>
              </a:spcBef>
              <a:buSzPct val="125000"/>
              <a:buFont typeface="Arial"/>
              <a:buNone/>
              <a:defRPr sz="1600">
                <a:solidFill>
                  <a:schemeClr val="tx1"/>
                </a:solidFill>
                <a:latin typeface="+mn-lt"/>
                <a:ea typeface="+mn-ea"/>
                <a:cs typeface="+mn-cs"/>
              </a:defRPr>
            </a:lvl1pPr>
            <a:lvl2pPr marL="457200" indent="0" algn="l" defTabSz="914400">
              <a:lnSpc>
                <a:spcPct val="120000"/>
              </a:lnSpc>
              <a:spcBef>
                <a:spcPts val="500"/>
              </a:spcBef>
              <a:buSzPct val="125000"/>
              <a:buFont typeface="Arial"/>
              <a:buNone/>
              <a:defRPr sz="1400">
                <a:solidFill>
                  <a:schemeClr val="tx1"/>
                </a:solidFill>
                <a:latin typeface="+mn-lt"/>
                <a:ea typeface="+mn-ea"/>
                <a:cs typeface="+mn-cs"/>
              </a:defRPr>
            </a:lvl2pPr>
            <a:lvl3pPr marL="914400" indent="0" algn="l" defTabSz="914400">
              <a:lnSpc>
                <a:spcPct val="120000"/>
              </a:lnSpc>
              <a:spcBef>
                <a:spcPts val="500"/>
              </a:spcBef>
              <a:buSzPct val="125000"/>
              <a:buFont typeface="Arial"/>
              <a:buNone/>
              <a:defRPr sz="1200">
                <a:solidFill>
                  <a:schemeClr val="tx1"/>
                </a:solidFill>
                <a:latin typeface="+mn-lt"/>
                <a:ea typeface="+mn-ea"/>
                <a:cs typeface="+mn-cs"/>
              </a:defRPr>
            </a:lvl3pPr>
            <a:lvl4pPr marL="1371600" indent="0" algn="l" defTabSz="914400">
              <a:lnSpc>
                <a:spcPct val="120000"/>
              </a:lnSpc>
              <a:spcBef>
                <a:spcPts val="500"/>
              </a:spcBef>
              <a:buSzPct val="125000"/>
              <a:buFont typeface="Arial"/>
              <a:buNone/>
              <a:defRPr sz="1000">
                <a:solidFill>
                  <a:schemeClr val="tx1"/>
                </a:solidFill>
                <a:latin typeface="+mn-lt"/>
                <a:ea typeface="+mn-ea"/>
                <a:cs typeface="+mn-cs"/>
              </a:defRPr>
            </a:lvl4pPr>
            <a:lvl5pPr marL="1828800" indent="0" algn="l" defTabSz="914400">
              <a:lnSpc>
                <a:spcPct val="120000"/>
              </a:lnSpc>
              <a:spcBef>
                <a:spcPts val="500"/>
              </a:spcBef>
              <a:buSzPct val="125000"/>
              <a:buFont typeface="Arial"/>
              <a:buNone/>
              <a:defRPr sz="1000">
                <a:solidFill>
                  <a:schemeClr val="tx1"/>
                </a:solidFill>
                <a:latin typeface="+mn-lt"/>
                <a:ea typeface="+mn-ea"/>
                <a:cs typeface="+mn-cs"/>
              </a:defRPr>
            </a:lvl5pPr>
            <a:lvl6pPr marL="2286000" indent="0" algn="l" defTabSz="914400">
              <a:lnSpc>
                <a:spcPct val="120000"/>
              </a:lnSpc>
              <a:spcBef>
                <a:spcPts val="500"/>
              </a:spcBef>
              <a:buSzPct val="125000"/>
              <a:buFont typeface="Arial"/>
              <a:buNone/>
              <a:defRPr sz="1000">
                <a:solidFill>
                  <a:schemeClr val="tx1"/>
                </a:solidFill>
                <a:latin typeface="+mn-lt"/>
                <a:ea typeface="+mn-ea"/>
                <a:cs typeface="+mn-cs"/>
              </a:defRPr>
            </a:lvl6pPr>
            <a:lvl7pPr marL="2743200" indent="0" algn="l" defTabSz="914400">
              <a:lnSpc>
                <a:spcPct val="120000"/>
              </a:lnSpc>
              <a:spcBef>
                <a:spcPts val="500"/>
              </a:spcBef>
              <a:buSzPct val="125000"/>
              <a:buFont typeface="Arial"/>
              <a:buNone/>
              <a:defRPr sz="1000">
                <a:solidFill>
                  <a:schemeClr val="tx1"/>
                </a:solidFill>
                <a:latin typeface="+mn-lt"/>
                <a:ea typeface="+mn-ea"/>
                <a:cs typeface="+mn-cs"/>
              </a:defRPr>
            </a:lvl7pPr>
            <a:lvl8pPr marL="3200400" indent="0" algn="l" defTabSz="914400">
              <a:lnSpc>
                <a:spcPct val="120000"/>
              </a:lnSpc>
              <a:spcBef>
                <a:spcPts val="500"/>
              </a:spcBef>
              <a:buSzPct val="125000"/>
              <a:buFont typeface="Arial"/>
              <a:buNone/>
              <a:defRPr sz="1000">
                <a:solidFill>
                  <a:schemeClr val="tx1"/>
                </a:solidFill>
                <a:latin typeface="+mn-lt"/>
                <a:ea typeface="+mn-ea"/>
                <a:cs typeface="+mn-cs"/>
              </a:defRPr>
            </a:lvl8pPr>
            <a:lvl9pPr marL="3657600" indent="0" algn="l" defTabSz="914400">
              <a:lnSpc>
                <a:spcPct val="120000"/>
              </a:lnSpc>
              <a:spcBef>
                <a:spcPts val="500"/>
              </a:spcBef>
              <a:buSzPct val="125000"/>
              <a:buFont typeface="Arial"/>
              <a:buNone/>
              <a:defRPr sz="1000">
                <a:solidFill>
                  <a:schemeClr val="tx1"/>
                </a:solidFill>
                <a:latin typeface="+mn-lt"/>
                <a:ea typeface="+mn-ea"/>
                <a:cs typeface="+mn-cs"/>
              </a:defRPr>
            </a:lvl9pPr>
          </a:lstStyle>
          <a:p>
            <a:pPr>
              <a:defRPr/>
            </a:pPr>
            <a:r>
              <a:rPr lang="de-DE">
                <a:ea typeface="Times New Roman"/>
                <a:cs typeface="Arial"/>
              </a:rPr>
              <a:t>In einigen Treibhausgasen ist aus Symmetriegründen bei Betrachtung der ruhenden Struktur kein gesamtes Dipolmoment erkennbar. Trotzdem können sie IR-Strahlung absorbieren. Dies ist in den </a:t>
            </a:r>
            <a:r>
              <a:rPr lang="de-DE" b="1">
                <a:ea typeface="Times New Roman"/>
                <a:cs typeface="Arial"/>
              </a:rPr>
              <a:t>Molekülschwingungen</a:t>
            </a:r>
            <a:r>
              <a:rPr lang="de-DE">
                <a:ea typeface="Times New Roman"/>
                <a:cs typeface="Arial"/>
              </a:rPr>
              <a:t> begründet, die die Molekülsymmetrie brechen und damit ein </a:t>
            </a:r>
            <a:r>
              <a:rPr lang="de-DE" b="1">
                <a:ea typeface="Times New Roman"/>
                <a:cs typeface="Arial"/>
              </a:rPr>
              <a:t>temporäres Dipolmoment </a:t>
            </a:r>
            <a:r>
              <a:rPr lang="de-DE">
                <a:ea typeface="Times New Roman"/>
                <a:cs typeface="Arial"/>
              </a:rPr>
              <a:t>hervorrufen.</a:t>
            </a:r>
            <a:r>
              <a:rPr lang="de-DE"/>
              <a:t> </a:t>
            </a:r>
            <a:endParaRPr/>
          </a:p>
          <a:p>
            <a:pPr>
              <a:defRPr/>
            </a:pPr>
            <a:r>
              <a:rPr lang="de-DE"/>
              <a:t>Das kannst du z.B. </a:t>
            </a:r>
            <a:r>
              <a:rPr lang="de-DE" u="sng">
                <a:solidFill>
                  <a:srgbClr val="03869E"/>
                </a:solidFill>
                <a:hlinkClick r:id="rId12" tooltip="https://de.wikipedia.org/wiki/Molekülschwingung"/>
              </a:rPr>
              <a:t>hier</a:t>
            </a:r>
            <a:r>
              <a:rPr lang="de-DE">
                <a:solidFill>
                  <a:srgbClr val="03869E"/>
                </a:solidFill>
              </a:rPr>
              <a:t> </a:t>
            </a:r>
            <a:r>
              <a:rPr lang="de-DE"/>
              <a:t>oder</a:t>
            </a:r>
            <a:r>
              <a:rPr lang="de-DE">
                <a:solidFill>
                  <a:srgbClr val="03869E"/>
                </a:solidFill>
              </a:rPr>
              <a:t> </a:t>
            </a:r>
            <a:r>
              <a:rPr lang="de-DE" u="sng">
                <a:solidFill>
                  <a:srgbClr val="03869E"/>
                </a:solidFill>
                <a:hlinkClick r:id="rId13" tooltip="https://klimawandel-schule.de/sites/default/files/2022-08/wissenschaftliche_erlauterung_treibhauseffekt_experiment_lmu-physik.pdf"/>
              </a:rPr>
              <a:t>hier</a:t>
            </a:r>
            <a:r>
              <a:rPr lang="de-DE">
                <a:solidFill>
                  <a:srgbClr val="03869E"/>
                </a:solidFill>
              </a:rPr>
              <a:t> </a:t>
            </a:r>
            <a:r>
              <a:rPr lang="de-DE"/>
              <a:t>nachlesen.</a:t>
            </a:r>
            <a:endParaRPr/>
          </a:p>
        </p:txBody>
      </p:sp>
      <p:pic>
        <p:nvPicPr>
          <p:cNvPr id="1043" name="Grafik 1" descr="Symmetrische Streckschwingung (engl. symmetrical stretching)"/>
          <p:cNvPicPr>
            <a:picLocks noChangeAspect="1" noChangeArrowheads="1"/>
          </p:cNvPicPr>
          <p:nvPr/>
        </p:nvPicPr>
        <p:blipFill>
          <a:blip r:embed="rId14"/>
          <a:stretch/>
        </p:blipFill>
        <p:spPr bwMode="auto">
          <a:xfrm>
            <a:off x="4092032" y="4568021"/>
            <a:ext cx="1405690" cy="1000661"/>
          </a:xfrm>
          <a:prstGeom prst="rect">
            <a:avLst/>
          </a:prstGeom>
          <a:noFill/>
        </p:spPr>
      </p:pic>
      <p:pic>
        <p:nvPicPr>
          <p:cNvPr id="1042" name="Grafik 2" descr="Antisymmetrische Streckschwingung (engl. antisymmetrical stretching)"/>
          <p:cNvPicPr>
            <a:picLocks noChangeAspect="1" noChangeArrowheads="1"/>
          </p:cNvPicPr>
          <p:nvPr/>
        </p:nvPicPr>
        <p:blipFill>
          <a:blip r:embed="rId15"/>
          <a:stretch/>
        </p:blipFill>
        <p:spPr bwMode="auto">
          <a:xfrm>
            <a:off x="5330746" y="4664459"/>
            <a:ext cx="1405690" cy="1000661"/>
          </a:xfrm>
          <a:prstGeom prst="rect">
            <a:avLst/>
          </a:prstGeom>
          <a:noFill/>
        </p:spPr>
      </p:pic>
      <p:pic>
        <p:nvPicPr>
          <p:cNvPr id="1041" name="Grafik 3" descr="„Schaukelschwingung“ (engl. rocking)"/>
          <p:cNvPicPr>
            <a:picLocks noChangeAspect="1" noChangeArrowheads="1"/>
          </p:cNvPicPr>
          <p:nvPr/>
        </p:nvPicPr>
        <p:blipFill>
          <a:blip r:embed="rId16"/>
          <a:stretch/>
        </p:blipFill>
        <p:spPr bwMode="auto">
          <a:xfrm>
            <a:off x="4115791" y="5586816"/>
            <a:ext cx="1405690" cy="1000661"/>
          </a:xfrm>
          <a:prstGeom prst="rect">
            <a:avLst/>
          </a:prstGeom>
          <a:noFill/>
        </p:spPr>
      </p:pic>
      <p:pic>
        <p:nvPicPr>
          <p:cNvPr id="1040" name="Grafik 4" descr="Scher-/Deformations- schwingung (engl. scissoring oder bending)"/>
          <p:cNvPicPr>
            <a:picLocks noChangeAspect="1" noChangeArrowheads="1"/>
          </p:cNvPicPr>
          <p:nvPr/>
        </p:nvPicPr>
        <p:blipFill>
          <a:blip r:embed="rId17"/>
          <a:stretch/>
        </p:blipFill>
        <p:spPr bwMode="auto">
          <a:xfrm>
            <a:off x="5324430" y="5671275"/>
            <a:ext cx="1405690" cy="1000661"/>
          </a:xfrm>
          <a:prstGeom prst="rect">
            <a:avLst/>
          </a:prstGeom>
          <a:noFill/>
        </p:spPr>
      </p:pic>
      <p:pic>
        <p:nvPicPr>
          <p:cNvPr id="1039" name="Grafik 5" descr="Drehschwingung (engl. twisting oder torsing)"/>
          <p:cNvPicPr>
            <a:picLocks noChangeAspect="1" noChangeArrowheads="1"/>
          </p:cNvPicPr>
          <p:nvPr/>
        </p:nvPicPr>
        <p:blipFill>
          <a:blip r:embed="rId18"/>
          <a:stretch/>
        </p:blipFill>
        <p:spPr bwMode="auto">
          <a:xfrm>
            <a:off x="6485003" y="5659621"/>
            <a:ext cx="1405690" cy="1000661"/>
          </a:xfrm>
          <a:prstGeom prst="rect">
            <a:avLst/>
          </a:prstGeom>
          <a:noFill/>
        </p:spPr>
      </p:pic>
      <p:pic>
        <p:nvPicPr>
          <p:cNvPr id="1038" name="Grafik 6" descr="„Wippschwingung“ (engl. wagging)"/>
          <p:cNvPicPr>
            <a:picLocks noChangeAspect="1" noChangeArrowheads="1"/>
          </p:cNvPicPr>
          <p:nvPr/>
        </p:nvPicPr>
        <p:blipFill>
          <a:blip r:embed="rId19"/>
          <a:stretch/>
        </p:blipFill>
        <p:spPr bwMode="auto">
          <a:xfrm>
            <a:off x="7546652" y="5668991"/>
            <a:ext cx="1405690" cy="1000661"/>
          </a:xfrm>
          <a:prstGeom prst="rect">
            <a:avLst/>
          </a:prstGeom>
          <a:noFill/>
        </p:spPr>
      </p:pic>
      <p:sp>
        <p:nvSpPr>
          <p:cNvPr id="32" name="Rectangle 20"/>
          <p:cNvSpPr>
            <a:spLocks noChangeArrowheads="1"/>
          </p:cNvSpPr>
          <p:nvPr/>
        </p:nvSpPr>
        <p:spPr bwMode="auto">
          <a:xfrm>
            <a:off x="457200" y="3303909"/>
            <a:ext cx="11398102" cy="132343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a:lnSpc>
                <a:spcPct val="100000"/>
              </a:lnSpc>
              <a:spcBef>
                <a:spcPts val="0"/>
              </a:spcBef>
              <a:spcAft>
                <a:spcPts val="0"/>
              </a:spcAft>
              <a:buClrTx/>
              <a:buSzTx/>
              <a:buFontTx/>
              <a:buNone/>
              <a:defRPr/>
            </a:pPr>
            <a:r>
              <a:rPr lang="de-AT" sz="1600" b="0" i="0" u="none" strike="noStrike" cap="none">
                <a:ln>
                  <a:noFill/>
                </a:ln>
                <a:solidFill>
                  <a:schemeClr val="tx1"/>
                </a:solidFill>
                <a:ea typeface="Times New Roman"/>
                <a:cs typeface="Arial"/>
              </a:rPr>
              <a:t>IR-Absorption regt Molekülschwingungen oder -rotationen an. Bekannte Molekülschwingungen - eingeteilt in Streck- oder Valenz und Deformationsschwingungen (Beuge-, Streck-, Kippschwingungen) - sind in der Abbildung (am Beispiel von Methan, CH</a:t>
            </a:r>
            <a:r>
              <a:rPr lang="de-AT" sz="1600" b="0" i="0" u="none" strike="noStrike" cap="none" baseline="-25000">
                <a:ln>
                  <a:noFill/>
                </a:ln>
                <a:solidFill>
                  <a:schemeClr val="tx1"/>
                </a:solidFill>
                <a:ea typeface="Times New Roman"/>
                <a:cs typeface="Arial"/>
              </a:rPr>
              <a:t>4</a:t>
            </a:r>
            <a:r>
              <a:rPr lang="de-AT" sz="1600" b="0" i="0" u="none" strike="noStrike" cap="none">
                <a:ln>
                  <a:noFill/>
                </a:ln>
                <a:solidFill>
                  <a:schemeClr val="tx1"/>
                </a:solidFill>
                <a:ea typeface="Times New Roman"/>
                <a:cs typeface="Arial"/>
              </a:rPr>
              <a:t>) dargestellt. Welche und wie viele Molekülschwingungen es gibt, hängt von verschiedenen Faktoren, wie auch dem räumlichen Bau des Moleküls ab. </a:t>
            </a:r>
            <a:r>
              <a:rPr lang="de-AT" sz="1600">
                <a:ea typeface="Times New Roman"/>
                <a:cs typeface="Arial"/>
              </a:rPr>
              <a:t>Einige Schwingungen induzieren einen Dipol, da das Molekül durch die Schwingungen zu bestimmten Zeitpunkten eine räumliche Ladungstrennung (Dipol) aufweist. Dies wird auch als temporärer Dipol bezeichnet.</a:t>
            </a:r>
            <a:endParaRPr lang="de-AT" sz="1050" b="0" i="0" u="none" strike="noStrike" cap="none">
              <a:ln>
                <a:noFill/>
              </a:ln>
              <a:solidFill>
                <a:schemeClr val="tx1"/>
              </a:solidFill>
            </a:endParaRPr>
          </a:p>
        </p:txBody>
      </p:sp>
      <p:sp>
        <p:nvSpPr>
          <p:cNvPr id="33" name="Rectangle 21"/>
          <p:cNvSpPr>
            <a:spLocks noChangeArrowheads="1"/>
          </p:cNvSpPr>
          <p:nvPr/>
        </p:nvSpPr>
        <p:spPr bwMode="auto">
          <a:xfrm>
            <a:off x="4366704" y="3588989"/>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sp>
        <p:nvSpPr>
          <p:cNvPr id="34" name="Rectangle 22"/>
          <p:cNvSpPr>
            <a:spLocks noChangeArrowheads="1"/>
          </p:cNvSpPr>
          <p:nvPr/>
        </p:nvSpPr>
        <p:spPr bwMode="auto">
          <a:xfrm>
            <a:off x="623738" y="5621769"/>
            <a:ext cx="3884160"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de-AT" sz="1600" b="0" i="0" u="none" strike="noStrike" cap="none">
                <a:ln>
                  <a:noFill/>
                </a:ln>
                <a:solidFill>
                  <a:schemeClr val="tx1"/>
                </a:solidFill>
                <a:ea typeface="Aptos"/>
                <a:cs typeface="Arial"/>
              </a:rPr>
              <a:t>Deformationsschwingungen: </a:t>
            </a:r>
            <a:endParaRPr lang="de-AT" sz="1600" b="0" i="0" u="none" strike="noStrike" cap="none">
              <a:ln>
                <a:noFill/>
              </a:ln>
              <a:solidFill>
                <a:schemeClr val="tx1"/>
              </a:solidFill>
            </a:endParaRPr>
          </a:p>
        </p:txBody>
      </p:sp>
      <p:sp>
        <p:nvSpPr>
          <p:cNvPr id="35" name="Rectangle 23"/>
          <p:cNvSpPr>
            <a:spLocks noChangeArrowheads="1"/>
          </p:cNvSpPr>
          <p:nvPr/>
        </p:nvSpPr>
        <p:spPr bwMode="auto">
          <a:xfrm>
            <a:off x="4366704" y="5112989"/>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sp>
        <p:nvSpPr>
          <p:cNvPr id="36" name="Rectangle 24"/>
          <p:cNvSpPr>
            <a:spLocks noChangeArrowheads="1"/>
          </p:cNvSpPr>
          <p:nvPr/>
        </p:nvSpPr>
        <p:spPr bwMode="auto">
          <a:xfrm>
            <a:off x="4366704" y="5646389"/>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sp>
        <p:nvSpPr>
          <p:cNvPr id="37" name="Rectangle 25"/>
          <p:cNvSpPr>
            <a:spLocks noChangeArrowheads="1"/>
          </p:cNvSpPr>
          <p:nvPr/>
        </p:nvSpPr>
        <p:spPr bwMode="auto">
          <a:xfrm>
            <a:off x="4366704" y="6179789"/>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sp>
        <p:nvSpPr>
          <p:cNvPr id="38" name="Rectangle 26"/>
          <p:cNvSpPr>
            <a:spLocks noChangeArrowheads="1"/>
          </p:cNvSpPr>
          <p:nvPr/>
        </p:nvSpPr>
        <p:spPr bwMode="auto">
          <a:xfrm>
            <a:off x="9132554" y="5333209"/>
            <a:ext cx="3519373" cy="120032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a:lnSpc>
                <a:spcPct val="100000"/>
              </a:lnSpc>
              <a:spcBef>
                <a:spcPts val="0"/>
              </a:spcBef>
              <a:spcAft>
                <a:spcPts val="0"/>
              </a:spcAft>
              <a:buClrTx/>
              <a:buSzTx/>
              <a:buFontTx/>
              <a:buNone/>
              <a:defRPr/>
            </a:pPr>
            <a:r>
              <a:rPr lang="de-AT" sz="900" b="0" i="1" u="none" strike="noStrike" cap="none">
                <a:ln>
                  <a:noFill/>
                </a:ln>
                <a:latin typeface="Aptos"/>
                <a:ea typeface="Aptos"/>
                <a:cs typeface="Arial"/>
              </a:rPr>
              <a:t>Abbildung Molekülschwingungen am Beispiel des Methans</a:t>
            </a:r>
            <a:endParaRPr lang="de-AT" sz="900" i="1">
              <a:latin typeface="Aptos"/>
              <a:ea typeface="Aptos"/>
              <a:cs typeface="Arial"/>
            </a:endParaRPr>
          </a:p>
          <a:p>
            <a:pPr marL="0" marR="0" lvl="0" indent="0" defTabSz="914400">
              <a:lnSpc>
                <a:spcPct val="100000"/>
              </a:lnSpc>
              <a:spcBef>
                <a:spcPts val="0"/>
              </a:spcBef>
              <a:spcAft>
                <a:spcPts val="0"/>
              </a:spcAft>
              <a:buClrTx/>
              <a:buSzTx/>
              <a:buFontTx/>
              <a:buNone/>
              <a:defRPr/>
            </a:pPr>
            <a:endParaRPr lang="de-AT" sz="900" i="1">
              <a:latin typeface="Aptos"/>
              <a:ea typeface="Aptos"/>
              <a:cs typeface="Arial"/>
            </a:endParaRPr>
          </a:p>
          <a:p>
            <a:pPr defTabSz="914400">
              <a:spcBef>
                <a:spcPts val="0"/>
              </a:spcBef>
              <a:spcAft>
                <a:spcPts val="0"/>
              </a:spcAft>
              <a:defRPr/>
            </a:pPr>
            <a:r>
              <a:rPr lang="de-AT" sz="900" b="0" i="1" u="sng" strike="noStrike" cap="none">
                <a:ln>
                  <a:noFill/>
                </a:ln>
                <a:latin typeface="Aptos"/>
                <a:ea typeface="Aptos"/>
                <a:cs typeface="Arial"/>
                <a:hlinkClick r:id="rId20" tooltip="https://commons.wikimedia.org/wiki/File:Symmetrical_stretching.gif"/>
              </a:rPr>
              <a:t>Symmetrical stretching</a:t>
            </a:r>
            <a:r>
              <a:rPr lang="de-AT" sz="900" b="0" i="1" u="none" strike="noStrike" cap="none">
                <a:ln>
                  <a:noFill/>
                </a:ln>
                <a:latin typeface="Aptos"/>
                <a:ea typeface="Aptos"/>
                <a:cs typeface="Arial"/>
              </a:rPr>
              <a:t>, Tiago Becerra Paolini, </a:t>
            </a:r>
            <a:r>
              <a:rPr lang="de-AT" sz="900" b="0" i="1" u="sng" strike="noStrike" cap="none">
                <a:ln>
                  <a:noFill/>
                </a:ln>
                <a:latin typeface="Aptos"/>
                <a:ea typeface="Aptos"/>
                <a:cs typeface="Arial"/>
                <a:hlinkClick r:id="rId21" tooltip="https://creativecommons.org/publicdomain/zero/1.0/"/>
              </a:rPr>
              <a:t>CC0 1.0</a:t>
            </a:r>
            <a:endParaRPr lang="de-AT" sz="900" b="0" i="1" u="none" strike="noStrike" cap="none">
              <a:ln>
                <a:noFill/>
              </a:ln>
              <a:latin typeface="Aptos"/>
              <a:ea typeface="Aptos"/>
              <a:cs typeface="Arial"/>
            </a:endParaRPr>
          </a:p>
          <a:p>
            <a:pPr defTabSz="914400">
              <a:spcBef>
                <a:spcPts val="0"/>
              </a:spcBef>
              <a:spcAft>
                <a:spcPts val="0"/>
              </a:spcAft>
              <a:defRPr/>
            </a:pPr>
            <a:r>
              <a:rPr lang="de-AT" sz="900" b="0" i="1" u="sng" strike="noStrike" cap="none">
                <a:ln>
                  <a:noFill/>
                </a:ln>
                <a:latin typeface="Aptos"/>
                <a:ea typeface="Aptos"/>
                <a:cs typeface="Arial"/>
                <a:hlinkClick r:id="rId22" tooltip="https://commons.wikimedia.org/wiki/File:Asymmetrical_stretching.gif"/>
              </a:rPr>
              <a:t>Asymmetrical stretching</a:t>
            </a:r>
            <a:r>
              <a:rPr lang="de-AT" sz="900" b="0" i="1" u="none" strike="noStrike" cap="none">
                <a:ln>
                  <a:noFill/>
                </a:ln>
                <a:latin typeface="Aptos"/>
                <a:ea typeface="Aptos"/>
                <a:cs typeface="Arial"/>
              </a:rPr>
              <a:t>, Tiago Becerra Paolini, </a:t>
            </a:r>
            <a:r>
              <a:rPr lang="de-AT" sz="900" b="0" i="1" u="sng" strike="noStrike" cap="none">
                <a:ln>
                  <a:noFill/>
                </a:ln>
                <a:latin typeface="Aptos"/>
                <a:ea typeface="Aptos"/>
                <a:cs typeface="Arial"/>
                <a:hlinkClick r:id="rId21" tooltip="https://creativecommons.org/publicdomain/zero/1.0/"/>
              </a:rPr>
              <a:t>CC0 1.0</a:t>
            </a:r>
            <a:endParaRPr lang="de-AT" sz="900" b="0" i="1" u="none" strike="noStrike" cap="none">
              <a:ln>
                <a:noFill/>
              </a:ln>
              <a:latin typeface="Aptos"/>
              <a:ea typeface="Aptos"/>
              <a:cs typeface="Arial"/>
            </a:endParaRPr>
          </a:p>
          <a:p>
            <a:pPr defTabSz="914400">
              <a:spcBef>
                <a:spcPts val="0"/>
              </a:spcBef>
              <a:spcAft>
                <a:spcPts val="0"/>
              </a:spcAft>
              <a:defRPr/>
            </a:pPr>
            <a:r>
              <a:rPr lang="de-AT" sz="900" b="0" i="1" u="sng" strike="noStrike" cap="none">
                <a:ln>
                  <a:noFill/>
                </a:ln>
                <a:latin typeface="Aptos"/>
                <a:ea typeface="Aptos"/>
                <a:cs typeface="Arial"/>
                <a:hlinkClick r:id="rId23" tooltip="https://commons.wikimedia.org/wiki/File:Modo_rotacao.gif"/>
              </a:rPr>
              <a:t>Modo rotacao</a:t>
            </a:r>
            <a:r>
              <a:rPr lang="de-AT" sz="900" b="0" i="1" u="none" strike="noStrike" cap="none">
                <a:ln>
                  <a:noFill/>
                </a:ln>
                <a:latin typeface="Aptos"/>
                <a:ea typeface="Aptos"/>
                <a:cs typeface="Arial"/>
              </a:rPr>
              <a:t>, Tiago Becerra Paolini, </a:t>
            </a:r>
            <a:r>
              <a:rPr lang="de-AT" sz="900" b="0" i="1" u="sng" strike="noStrike" cap="none">
                <a:ln>
                  <a:noFill/>
                </a:ln>
                <a:latin typeface="Aptos"/>
                <a:ea typeface="Aptos"/>
                <a:cs typeface="Arial"/>
                <a:hlinkClick r:id="rId21" tooltip="https://creativecommons.org/publicdomain/zero/1.0/"/>
              </a:rPr>
              <a:t>CC0 1.0</a:t>
            </a:r>
            <a:endParaRPr lang="de-AT" sz="900" b="0" i="1" u="none" strike="noStrike" cap="none">
              <a:ln>
                <a:noFill/>
              </a:ln>
              <a:latin typeface="Aptos"/>
              <a:ea typeface="Aptos"/>
              <a:cs typeface="Arial"/>
            </a:endParaRPr>
          </a:p>
          <a:p>
            <a:pPr defTabSz="914400">
              <a:spcBef>
                <a:spcPts val="0"/>
              </a:spcBef>
              <a:spcAft>
                <a:spcPts val="0"/>
              </a:spcAft>
              <a:defRPr/>
            </a:pPr>
            <a:r>
              <a:rPr lang="de-AT" sz="900" b="0" i="1" u="sng" strike="noStrike" cap="none">
                <a:ln>
                  <a:noFill/>
                </a:ln>
                <a:latin typeface="Aptos"/>
                <a:ea typeface="Aptos"/>
                <a:cs typeface="Arial"/>
                <a:hlinkClick r:id="rId24" tooltip="https://commons.wikimedia.org/wiki/File:Scissoring.gif"/>
              </a:rPr>
              <a:t>Scissoring</a:t>
            </a:r>
            <a:r>
              <a:rPr lang="de-AT" sz="900" b="0" i="1" u="none" strike="noStrike" cap="none">
                <a:ln>
                  <a:noFill/>
                </a:ln>
                <a:latin typeface="Aptos"/>
                <a:ea typeface="Aptos"/>
                <a:cs typeface="Arial"/>
              </a:rPr>
              <a:t>, Tiago Becerra Paolini, </a:t>
            </a:r>
            <a:r>
              <a:rPr lang="de-AT" sz="900" b="0" i="1" u="sng" strike="noStrike" cap="none">
                <a:ln>
                  <a:noFill/>
                </a:ln>
                <a:latin typeface="Aptos"/>
                <a:ea typeface="Aptos"/>
                <a:cs typeface="Arial"/>
                <a:hlinkClick r:id="rId21" tooltip="https://creativecommons.org/publicdomain/zero/1.0/"/>
              </a:rPr>
              <a:t>CC0 1.0</a:t>
            </a:r>
            <a:endParaRPr lang="de-AT" sz="900" b="0" i="1" u="none" strike="noStrike" cap="none">
              <a:ln>
                <a:noFill/>
              </a:ln>
              <a:latin typeface="Aptos"/>
              <a:ea typeface="Aptos"/>
              <a:cs typeface="Arial"/>
            </a:endParaRPr>
          </a:p>
          <a:p>
            <a:pPr defTabSz="914400">
              <a:spcBef>
                <a:spcPts val="0"/>
              </a:spcBef>
              <a:spcAft>
                <a:spcPts val="0"/>
              </a:spcAft>
              <a:defRPr/>
            </a:pPr>
            <a:r>
              <a:rPr lang="de-AT" sz="900" b="0" i="1" u="sng" strike="noStrike" cap="none">
                <a:ln>
                  <a:noFill/>
                </a:ln>
                <a:latin typeface="Aptos"/>
                <a:ea typeface="Aptos"/>
                <a:cs typeface="Arial"/>
                <a:hlinkClick r:id="rId25" tooltip="https://commons.wikimedia.org/wiki/File:Twisting.gif"/>
              </a:rPr>
              <a:t>Twisting</a:t>
            </a:r>
            <a:r>
              <a:rPr lang="de-AT" sz="900" b="0" i="1" u="none" strike="noStrike" cap="none">
                <a:ln>
                  <a:noFill/>
                </a:ln>
                <a:latin typeface="Aptos"/>
                <a:ea typeface="Aptos"/>
                <a:cs typeface="Arial"/>
              </a:rPr>
              <a:t>, Tiago Becerra Paolini, </a:t>
            </a:r>
            <a:r>
              <a:rPr lang="de-AT" sz="900" b="0" i="1" u="sng" strike="noStrike" cap="none">
                <a:ln>
                  <a:noFill/>
                </a:ln>
                <a:latin typeface="Aptos"/>
                <a:ea typeface="Aptos"/>
                <a:cs typeface="Arial"/>
                <a:hlinkClick r:id="rId21" tooltip="https://creativecommons.org/publicdomain/zero/1.0/"/>
              </a:rPr>
              <a:t>CC0 1.0</a:t>
            </a:r>
            <a:endParaRPr lang="de-AT" sz="900" b="0" i="1" u="none" strike="noStrike" cap="none">
              <a:ln>
                <a:noFill/>
              </a:ln>
              <a:latin typeface="Aptos"/>
              <a:ea typeface="Aptos"/>
              <a:cs typeface="Arial"/>
            </a:endParaRPr>
          </a:p>
          <a:p>
            <a:pPr defTabSz="914400">
              <a:spcBef>
                <a:spcPts val="0"/>
              </a:spcBef>
              <a:spcAft>
                <a:spcPts val="0"/>
              </a:spcAft>
              <a:defRPr/>
            </a:pPr>
            <a:r>
              <a:rPr lang="de-AT" sz="900" b="0" i="1" u="sng" strike="noStrike" cap="none">
                <a:ln>
                  <a:noFill/>
                </a:ln>
                <a:latin typeface="Aptos"/>
                <a:ea typeface="Aptos"/>
                <a:cs typeface="Arial"/>
                <a:hlinkClick r:id="rId26" tooltip="https://commons.wikimedia.org/wiki/File:Wagging.gif"/>
              </a:rPr>
              <a:t>Wagging</a:t>
            </a:r>
            <a:r>
              <a:rPr lang="de-AT" sz="900" b="0" i="1" u="none" strike="noStrike" cap="none">
                <a:ln>
                  <a:noFill/>
                </a:ln>
                <a:latin typeface="Aptos"/>
                <a:ea typeface="Aptos"/>
                <a:cs typeface="Arial"/>
              </a:rPr>
              <a:t>, Tiago Becerra Paolini, </a:t>
            </a:r>
            <a:r>
              <a:rPr lang="de-AT" sz="900" b="0" i="1" u="sng" strike="noStrike" cap="none">
                <a:ln>
                  <a:noFill/>
                </a:ln>
                <a:latin typeface="Aptos"/>
                <a:ea typeface="Aptos"/>
                <a:cs typeface="Arial"/>
                <a:hlinkClick r:id="rId21" tooltip="https://creativecommons.org/publicdomain/zero/1.0/"/>
              </a:rPr>
              <a:t>CC0 1.0</a:t>
            </a:r>
            <a:endParaRPr lang="de-AT" sz="900" b="0" i="1" u="none" strike="noStrike" cap="none">
              <a:ln>
                <a:noFill/>
              </a:ln>
              <a:latin typeface="Aptos"/>
              <a:ea typeface="Aptos"/>
              <a:cs typeface="Arial"/>
            </a:endParaRPr>
          </a:p>
        </p:txBody>
      </p:sp>
      <p:sp>
        <p:nvSpPr>
          <p:cNvPr id="40" name="Textfeld 39"/>
          <p:cNvSpPr txBox="1"/>
          <p:nvPr/>
        </p:nvSpPr>
        <p:spPr bwMode="auto">
          <a:xfrm>
            <a:off x="1446252" y="5122350"/>
            <a:ext cx="2669539" cy="338554"/>
          </a:xfrm>
          <a:prstGeom prst="rect">
            <a:avLst/>
          </a:prstGeom>
          <a:noFill/>
        </p:spPr>
        <p:txBody>
          <a:bodyPr wrap="square">
            <a:spAutoFit/>
          </a:bodyPr>
          <a:lstStyle/>
          <a:p>
            <a:pPr marL="0" marR="0" lvl="0" indent="0" algn="ctr" defTabSz="914400">
              <a:lnSpc>
                <a:spcPct val="100000"/>
              </a:lnSpc>
              <a:spcBef>
                <a:spcPts val="0"/>
              </a:spcBef>
              <a:spcAft>
                <a:spcPts val="0"/>
              </a:spcAft>
              <a:buClrTx/>
              <a:buSzTx/>
              <a:buFontTx/>
              <a:buNone/>
              <a:defRPr/>
            </a:pPr>
            <a:r>
              <a:rPr lang="de-AT" sz="1600" b="0" i="0" u="none" strike="noStrike" cap="none">
                <a:ln>
                  <a:noFill/>
                </a:ln>
                <a:solidFill>
                  <a:schemeClr val="tx1"/>
                </a:solidFill>
                <a:ea typeface="Aptos"/>
                <a:cs typeface="Arial"/>
              </a:rPr>
              <a:t>Streckschwingungen:                                         </a:t>
            </a:r>
            <a:endParaRPr lang="de-AT" sz="2800" b="0" i="0" u="none" strike="noStrike" cap="none">
              <a:ln>
                <a:noFill/>
              </a:ln>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Rechteck 9"/>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cxnSp>
        <p:nvCxnSpPr>
          <p:cNvPr id="17" name="Gerade Verbindung 16"/>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pic>
        <p:nvPicPr>
          <p:cNvPr id="33" name="Grafik 3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34" name="Grafik 3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35" name="Grafik 3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sp>
        <p:nvSpPr>
          <p:cNvPr id="11" name="Textfeld 10"/>
          <p:cNvSpPr txBox="1"/>
          <p:nvPr/>
        </p:nvSpPr>
        <p:spPr bwMode="auto">
          <a:xfrm>
            <a:off x="1160814" y="1084321"/>
            <a:ext cx="9886103" cy="4031873"/>
          </a:xfrm>
          <a:prstGeom prst="rect">
            <a:avLst/>
          </a:prstGeom>
          <a:noFill/>
        </p:spPr>
        <p:txBody>
          <a:bodyPr wrap="square" rtlCol="0">
            <a:spAutoFit/>
          </a:bodyPr>
          <a:lstStyle/>
          <a:p>
            <a:pPr algn="ctr">
              <a:defRPr/>
            </a:pPr>
            <a:r>
              <a:rPr lang="de-DE" sz="1600" b="1">
                <a:latin typeface="Tw Cen MT"/>
              </a:rPr>
              <a:t>Impressum</a:t>
            </a:r>
            <a:endParaRPr/>
          </a:p>
          <a:p>
            <a:pPr algn="ctr">
              <a:defRPr/>
            </a:pPr>
            <a:r>
              <a:rPr lang="de-DE" sz="1600">
                <a:latin typeface="Tw Cen MT"/>
              </a:rPr>
              <a:t>Bei der vorliegenden PowerPoint Datei handelt es sich um einen digitalen Experimentierassisstenten (DEAN) in Form eines eBooks, der für die Fortbildung „Digital gestützte Situierung in Kontexten“ im Rahmen des lernen:digital Projektverbundes DigiProMIN (Chemie) erstellt wurde. Alle Inhalte der Datei wurden erstellt von</a:t>
            </a:r>
            <a:endParaRPr/>
          </a:p>
          <a:p>
            <a:pPr algn="ctr">
              <a:defRPr/>
            </a:pPr>
            <a:endParaRPr lang="de-DE" sz="1600">
              <a:latin typeface="Tw Cen MT"/>
            </a:endParaRPr>
          </a:p>
          <a:p>
            <a:pPr algn="ctr">
              <a:defRPr/>
            </a:pPr>
            <a:r>
              <a:rPr lang="de-DE" sz="1600" b="1">
                <a:latin typeface="Tw Cen MT"/>
              </a:rPr>
              <a:t>Dominik Diermann</a:t>
            </a:r>
            <a:endParaRPr/>
          </a:p>
          <a:p>
            <a:pPr algn="ctr">
              <a:defRPr/>
            </a:pPr>
            <a:r>
              <a:rPr lang="de-DE" sz="1600">
                <a:latin typeface="Tw Cen MT"/>
              </a:rPr>
              <a:t>Technische Universität München</a:t>
            </a:r>
            <a:endParaRPr/>
          </a:p>
          <a:p>
            <a:pPr algn="ctr">
              <a:defRPr/>
            </a:pPr>
            <a:r>
              <a:rPr lang="de-DE" sz="1600">
                <a:latin typeface="Tw Cen MT"/>
              </a:rPr>
              <a:t>School of Social Sciences and Technology – Didaktik der Chemie</a:t>
            </a:r>
            <a:endParaRPr/>
          </a:p>
          <a:p>
            <a:pPr algn="ctr">
              <a:defRPr/>
            </a:pPr>
            <a:endParaRPr lang="de-DE" sz="1600">
              <a:latin typeface="Tw Cen MT"/>
            </a:endParaRPr>
          </a:p>
          <a:p>
            <a:pPr algn="ctr">
              <a:defRPr/>
            </a:pPr>
            <a:r>
              <a:rPr lang="de-DE" sz="1600" b="1">
                <a:latin typeface="Tw Cen MT"/>
              </a:rPr>
              <a:t>Dr. Stefanie Lenzer</a:t>
            </a:r>
            <a:endParaRPr/>
          </a:p>
          <a:p>
            <a:pPr algn="ctr">
              <a:defRPr/>
            </a:pPr>
            <a:r>
              <a:rPr lang="de-DE" sz="1600">
                <a:latin typeface="Tw Cen MT"/>
              </a:rPr>
              <a:t>Leibniz-Institut für die Pädagogik der Naturwissenschaften und Mathematik</a:t>
            </a:r>
            <a:endParaRPr/>
          </a:p>
          <a:p>
            <a:pPr algn="ctr">
              <a:defRPr/>
            </a:pPr>
            <a:r>
              <a:rPr lang="de-DE" sz="1600">
                <a:latin typeface="Tw Cen MT"/>
              </a:rPr>
              <a:t>Didaktik der Chemie</a:t>
            </a:r>
            <a:endParaRPr/>
          </a:p>
          <a:p>
            <a:pPr algn="ctr">
              <a:defRPr/>
            </a:pPr>
            <a:endParaRPr lang="de-DE" sz="1600" b="1">
              <a:latin typeface="Tw Cen MT"/>
            </a:endParaRPr>
          </a:p>
          <a:p>
            <a:pPr algn="ctr">
              <a:defRPr/>
            </a:pPr>
            <a:r>
              <a:rPr lang="de-DE" sz="1600">
                <a:latin typeface="Tw Cen MT"/>
              </a:rPr>
              <a:t>gefördert durch das </a:t>
            </a:r>
            <a:endParaRPr/>
          </a:p>
          <a:p>
            <a:pPr algn="ctr">
              <a:defRPr/>
            </a:pPr>
            <a:r>
              <a:rPr lang="de-DE" sz="1600" b="1">
                <a:latin typeface="Tw Cen MT"/>
              </a:rPr>
              <a:t>Bundesministerium für Bildung und Forschung</a:t>
            </a:r>
            <a:endParaRPr/>
          </a:p>
          <a:p>
            <a:pPr algn="ctr">
              <a:defRPr/>
            </a:pPr>
            <a:r>
              <a:rPr lang="de-DE" sz="1600">
                <a:latin typeface="Tw Cen MT"/>
              </a:rPr>
              <a:t>Diese Präsentation ist lizensiert unter:</a:t>
            </a:r>
            <a:endParaRPr/>
          </a:p>
        </p:txBody>
      </p:sp>
      <p:pic>
        <p:nvPicPr>
          <p:cNvPr id="12" name="Bild 3"/>
          <p:cNvPicPr>
            <a:picLocks noChangeAspect="1"/>
          </p:cNvPicPr>
          <p:nvPr/>
        </p:nvPicPr>
        <p:blipFill>
          <a:blip r:embed="rId9"/>
          <a:stretch/>
        </p:blipFill>
        <p:spPr bwMode="auto">
          <a:xfrm>
            <a:off x="5457825" y="5205867"/>
            <a:ext cx="1276350" cy="449580"/>
          </a:xfrm>
          <a:prstGeom prst="rect">
            <a:avLst/>
          </a:prstGeom>
        </p:spPr>
      </p:pic>
      <p:sp>
        <p:nvSpPr>
          <p:cNvPr id="14" name="Rectangle 6"/>
          <p:cNvSpPr>
            <a:spLocks noChangeArrowheads="1"/>
          </p:cNvSpPr>
          <p:nvPr/>
        </p:nvSpPr>
        <p:spPr bwMode="auto">
          <a:xfrm>
            <a:off x="508393" y="5773679"/>
            <a:ext cx="11175212" cy="73866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de-DE" sz="1200" b="0" i="0" u="none" strike="noStrike" cap="none">
                <a:ln>
                  <a:noFill/>
                </a:ln>
                <a:latin typeface="Tw Cen MT"/>
                <a:ea typeface="Times New Roman"/>
              </a:rPr>
              <a:t>© Dominik Diermann, Stefanie Lenzer 2024. Diese Datei und deren </a:t>
            </a:r>
            <a:r>
              <a:rPr lang="de-DE" sz="1200">
                <a:latin typeface="Tw Cen MT"/>
                <a:ea typeface="Times New Roman"/>
              </a:rPr>
              <a:t>I</a:t>
            </a:r>
            <a:r>
              <a:rPr lang="de-DE" sz="1200" b="0" i="0" u="none" strike="noStrike" cap="none">
                <a:ln>
                  <a:noFill/>
                </a:ln>
                <a:latin typeface="Tw Cen MT"/>
                <a:ea typeface="Times New Roman"/>
              </a:rPr>
              <a:t>nhalte sind freigegeben unter der Creative-Com­mons-Lizenz </a:t>
            </a:r>
            <a:endParaRPr/>
          </a:p>
          <a:p>
            <a:pPr marL="0" marR="0" lvl="0" indent="0" algn="ctr" defTabSz="914400">
              <a:lnSpc>
                <a:spcPct val="100000"/>
              </a:lnSpc>
              <a:spcBef>
                <a:spcPts val="0"/>
              </a:spcBef>
              <a:spcAft>
                <a:spcPts val="0"/>
              </a:spcAft>
              <a:buClrTx/>
              <a:buSzTx/>
              <a:buFontTx/>
              <a:buNone/>
              <a:defRPr/>
            </a:pPr>
            <a:r>
              <a:rPr lang="de-DE" sz="1200" b="0" i="0" u="none" strike="noStrike" cap="none">
                <a:ln>
                  <a:noFill/>
                </a:ln>
                <a:latin typeface="Tw Cen MT"/>
                <a:ea typeface="Times New Roman"/>
              </a:rPr>
              <a:t>Namensnennung, Weitergabe unter gleichen Bedingungen, Version 4.0 Deutschland (CC BY-SA 4.0 de).</a:t>
            </a:r>
            <a:r>
              <a:rPr lang="de-DE">
                <a:latin typeface="Tw Cen MT"/>
              </a:rPr>
              <a:t> </a:t>
            </a:r>
            <a:endParaRPr/>
          </a:p>
          <a:p>
            <a:pPr marL="0" marR="0" lvl="0" indent="0" algn="ctr" defTabSz="914400">
              <a:lnSpc>
                <a:spcPct val="100000"/>
              </a:lnSpc>
              <a:spcBef>
                <a:spcPts val="0"/>
              </a:spcBef>
              <a:spcAft>
                <a:spcPts val="0"/>
              </a:spcAft>
              <a:buClrTx/>
              <a:buSzTx/>
              <a:buFontTx/>
              <a:buNone/>
              <a:defRPr/>
            </a:pPr>
            <a:r>
              <a:rPr lang="en-US" sz="1200" b="0" i="0" u="none" strike="noStrike" cap="none">
                <a:ln>
                  <a:noFill/>
                </a:ln>
                <a:latin typeface="Tw Cen MT"/>
                <a:ea typeface="Times New Roman"/>
              </a:rPr>
              <a:t>URL: </a:t>
            </a:r>
            <a:r>
              <a:rPr lang="en-US" sz="1200" b="0" i="0" u="sng" strike="noStrike" cap="none">
                <a:ln>
                  <a:noFill/>
                </a:ln>
                <a:latin typeface="Tw Cen MT"/>
                <a:ea typeface="Times New Roman"/>
                <a:hlinkClick r:id="rId10" tooltip="https://creativecommons.org/licenses/by-sa/4.0/de/legalcode"/>
              </a:rPr>
              <a:t>https://creativecommons.org/licenses/by-sa/4.0/de/legalcode</a:t>
            </a:r>
            <a:endParaRPr lang="en-US" sz="4000" b="0" i="0" u="none" strike="noStrike" cap="none">
              <a:ln>
                <a:noFill/>
              </a:ln>
              <a:latin typeface="Tw Cen MT"/>
            </a:endParaRPr>
          </a:p>
        </p:txBody>
      </p:sp>
      <p:pic>
        <p:nvPicPr>
          <p:cNvPr id="2" name="Picture 2"/>
          <p:cNvPicPr>
            <a:picLocks noChangeAspect="1" noChangeArrowheads="1"/>
          </p:cNvPicPr>
          <p:nvPr/>
        </p:nvPicPr>
        <p:blipFill>
          <a:blip r:embed="rId11"/>
          <a:stretch/>
        </p:blipFill>
        <p:spPr bwMode="auto">
          <a:xfrm>
            <a:off x="9814517" y="3999427"/>
            <a:ext cx="2205598" cy="2242217"/>
          </a:xfrm>
          <a:prstGeom prst="rect">
            <a:avLst/>
          </a:prstGeom>
          <a:noFill/>
        </p:spPr>
      </p:pic>
      <p:sp>
        <p:nvSpPr>
          <p:cNvPr id="3" name="Pfeil nach rechts 2">
            <a:hlinkClick r:id="rId12"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rgbClr val="FA6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4" name="Gruppieren 3"/>
          <p:cNvGrpSpPr/>
          <p:nvPr/>
        </p:nvGrpSpPr>
        <p:grpSpPr bwMode="auto">
          <a:xfrm>
            <a:off x="3486565" y="0"/>
            <a:ext cx="3923777" cy="771278"/>
            <a:chOff x="3486565" y="0"/>
            <a:chExt cx="3923777" cy="771278"/>
          </a:xfrm>
        </p:grpSpPr>
        <p:pic>
          <p:nvPicPr>
            <p:cNvPr id="5" name="Grafik 4" descr="Ein Bild, das Screenshot, Text, Design enthält.&#10;&#10;Automatisch generierte Beschreibung"/>
            <p:cNvPicPr>
              <a:picLocks noChangeAspect="1"/>
            </p:cNvPicPr>
            <p:nvPr/>
          </p:nvPicPr>
          <p:blipFill>
            <a:blip r:embed="rId13"/>
            <a:srcRect l="-45" t="33673" r="16528" b="39146"/>
            <a:stretch/>
          </p:blipFill>
          <p:spPr bwMode="auto">
            <a:xfrm>
              <a:off x="3486565" y="0"/>
              <a:ext cx="3319350" cy="748845"/>
            </a:xfrm>
            <a:prstGeom prst="rect">
              <a:avLst/>
            </a:prstGeom>
            <a:ln>
              <a:noFill/>
            </a:ln>
          </p:spPr>
        </p:pic>
        <p:pic>
          <p:nvPicPr>
            <p:cNvPr id="9" name="Grafik 8" descr="Ein Bild, das Text, Screenshot, Schrift, Grafikdesign enthält.&#10;&#10;Automatisch generierte Beschreibung"/>
            <p:cNvPicPr>
              <a:picLocks noChangeAspect="1"/>
            </p:cNvPicPr>
            <p:nvPr/>
          </p:nvPicPr>
          <p:blipFill>
            <a:blip r:embed="rId14"/>
            <a:srcRect l="14845" t="18625" r="28030" b="67066"/>
            <a:stretch/>
          </p:blipFill>
          <p:spPr bwMode="auto">
            <a:xfrm>
              <a:off x="6805916" y="120011"/>
              <a:ext cx="604426" cy="651267"/>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t>Der Treibhauseffekt</a:t>
            </a:r>
            <a:endParaRPr/>
          </a:p>
        </p:txBody>
      </p:sp>
      <p:sp>
        <p:nvSpPr>
          <p:cNvPr id="14" name="Textfeld 13"/>
          <p:cNvSpPr txBox="1"/>
          <p:nvPr/>
        </p:nvSpPr>
        <p:spPr bwMode="auto">
          <a:xfrm>
            <a:off x="311870" y="2059863"/>
            <a:ext cx="10953742" cy="923330"/>
          </a:xfrm>
          <a:prstGeom prst="rect">
            <a:avLst/>
          </a:prstGeom>
          <a:noFill/>
        </p:spPr>
        <p:txBody>
          <a:bodyPr wrap="square" rtlCol="0">
            <a:spAutoFit/>
          </a:bodyPr>
          <a:lstStyle/>
          <a:p>
            <a:pPr>
              <a:defRPr/>
            </a:pPr>
            <a:r>
              <a:rPr lang="de-DE"/>
              <a:t>Wiederhole die fachlichen Hintergründe zum Treibhauseffekt aus den letzten Stunden.</a:t>
            </a:r>
            <a:br>
              <a:rPr lang="de-DE"/>
            </a:br>
            <a:br>
              <a:rPr lang="de-DE"/>
            </a:br>
            <a:r>
              <a:rPr lang="de-DE"/>
              <a:t>Dazu kannst du dir auch dieses verlinkte YouTube-Video ansehen: </a:t>
            </a:r>
            <a:r>
              <a:rPr lang="de-DE" u="sng">
                <a:hlinkClick r:id="rId11" tooltip="https://www.youtube.com/watch?v=C9GNY-4zw5A"/>
              </a:rPr>
              <a:t>Treibhauseffekt einfach erklärt -- Studyflix</a:t>
            </a: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rId6" action="ppaction://hlinksldjump"/>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10"/>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1"/>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t>Der Treibhauseffekt</a:t>
            </a:r>
            <a:endParaRPr/>
          </a:p>
        </p:txBody>
      </p:sp>
      <p:sp>
        <p:nvSpPr>
          <p:cNvPr id="16" name="Textfeld 15"/>
          <p:cNvSpPr txBox="1"/>
          <p:nvPr/>
        </p:nvSpPr>
        <p:spPr bwMode="auto">
          <a:xfrm>
            <a:off x="328270" y="1740087"/>
            <a:ext cx="10356130" cy="646331"/>
          </a:xfrm>
          <a:prstGeom prst="rect">
            <a:avLst/>
          </a:prstGeom>
          <a:noFill/>
        </p:spPr>
        <p:txBody>
          <a:bodyPr wrap="square" rtlCol="0">
            <a:spAutoFit/>
          </a:bodyPr>
          <a:lstStyle/>
          <a:p>
            <a:pPr>
              <a:defRPr/>
            </a:pPr>
            <a:r>
              <a:rPr lang="de-DE"/>
              <a:t>Wir stellen den Treibhauseffekt nochmal in einer Abbildung dar. Versuche die Pfeile zu beschriften! Klicke auf „Lösung einblenden“, wenn du deine Ideen kontrollieren willst!</a:t>
            </a:r>
            <a:endParaRPr lang="de-DE">
              <a:solidFill>
                <a:srgbClr val="03869E"/>
              </a:solidFill>
            </a:endParaRPr>
          </a:p>
        </p:txBody>
      </p:sp>
      <p:pic>
        <p:nvPicPr>
          <p:cNvPr id="22" name="Grafik 21" descr="Ein Bild, das Kreis, Grafiken, Screenshot, Grafikdesign enthält.&#10;&#10;Automatisch generierte Beschreibung"/>
          <p:cNvPicPr>
            <a:picLocks noChangeAspect="1"/>
          </p:cNvPicPr>
          <p:nvPr/>
        </p:nvPicPr>
        <p:blipFill>
          <a:blip r:embed="rId12"/>
          <a:stretch/>
        </p:blipFill>
        <p:spPr bwMode="auto">
          <a:xfrm>
            <a:off x="3281148" y="2554175"/>
            <a:ext cx="5658780" cy="4241682"/>
          </a:xfrm>
          <a:prstGeom prst="rect">
            <a:avLst/>
          </a:prstGeom>
        </p:spPr>
      </p:pic>
      <p:pic>
        <p:nvPicPr>
          <p:cNvPr id="25" name="Grafik 24" descr="Ein Bild, das Text, Kreis, Grafiken, Grafikdesign enthält.&#10;&#10;Automatisch generierte Beschreibung"/>
          <p:cNvPicPr>
            <a:picLocks noChangeAspect="1"/>
          </p:cNvPicPr>
          <p:nvPr/>
        </p:nvPicPr>
        <p:blipFill>
          <a:blip r:embed="rId13"/>
          <a:stretch/>
        </p:blipFill>
        <p:spPr bwMode="auto">
          <a:xfrm>
            <a:off x="3241876" y="2554175"/>
            <a:ext cx="5658780" cy="4241682"/>
          </a:xfrm>
          <a:prstGeom prst="rect">
            <a:avLst/>
          </a:prstGeom>
        </p:spPr>
      </p:pic>
      <p:sp>
        <p:nvSpPr>
          <p:cNvPr id="26" name="Textfeld 25"/>
          <p:cNvSpPr txBox="1"/>
          <p:nvPr/>
        </p:nvSpPr>
        <p:spPr bwMode="auto">
          <a:xfrm>
            <a:off x="408737" y="3320990"/>
            <a:ext cx="1589472"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defRPr/>
            </a:pPr>
            <a:r>
              <a:rPr lang="de-DE"/>
              <a:t>Lösung einblenden</a:t>
            </a:r>
            <a:endParaRPr/>
          </a:p>
        </p:txBody>
      </p:sp>
      <p:sp>
        <p:nvSpPr>
          <p:cNvPr id="27" name="Textfeld 26"/>
          <p:cNvSpPr txBox="1"/>
          <p:nvPr/>
        </p:nvSpPr>
        <p:spPr bwMode="auto">
          <a:xfrm>
            <a:off x="408737" y="4492818"/>
            <a:ext cx="1589472" cy="64633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defRPr/>
            </a:pPr>
            <a:r>
              <a:rPr lang="de-DE"/>
              <a:t>Lösung ausblenden</a:t>
            </a:r>
            <a:endParaRPr/>
          </a:p>
        </p:txBody>
      </p:sp>
      <p:pic>
        <p:nvPicPr>
          <p:cNvPr id="28" name="Grafik 27" descr="Ein Bild, das Clipart, Grafiken, Screenshot, Animierter Cartoon enthält.&#10;&#10;Automatisch generierte Beschreibung">
            <a:hlinkClick r:id="rId14" action="ppaction://hlinksldjump"/>
          </p:cNvPr>
          <p:cNvPicPr>
            <a:picLocks noChangeAspect="1"/>
          </p:cNvPicPr>
          <p:nvPr/>
        </p:nvPicPr>
        <p:blipFill>
          <a:blip r:embed="rId15"/>
          <a:stretch/>
        </p:blipFill>
        <p:spPr bwMode="auto">
          <a:xfrm>
            <a:off x="9730470" y="2834034"/>
            <a:ext cx="2266573" cy="2266573"/>
          </a:xfrm>
          <a:prstGeom prst="rect">
            <a:avLst/>
          </a:prstGeom>
          <a:ln>
            <a:noFill/>
          </a:ln>
          <a:effectLst>
            <a:outerShdw blurRad="292100" dist="139700" dir="2700000" algn="tl" rotWithShape="0">
              <a:srgbClr val="333333">
                <a:alpha val="65000"/>
              </a:srgbClr>
            </a:outerShdw>
          </a:effectLst>
        </p:spPr>
      </p:pic>
      <p:sp>
        <p:nvSpPr>
          <p:cNvPr id="29" name="Textfeld 28"/>
          <p:cNvSpPr txBox="1"/>
          <p:nvPr/>
        </p:nvSpPr>
        <p:spPr bwMode="auto">
          <a:xfrm>
            <a:off x="9676015" y="4679537"/>
            <a:ext cx="2515985" cy="1077218"/>
          </a:xfrm>
          <a:prstGeom prst="rect">
            <a:avLst/>
          </a:prstGeom>
          <a:noFill/>
        </p:spPr>
        <p:txBody>
          <a:bodyPr wrap="square" rtlCol="0">
            <a:spAutoFit/>
          </a:bodyPr>
          <a:lstStyle/>
          <a:p>
            <a:pPr>
              <a:defRPr/>
            </a:pPr>
            <a:r>
              <a:rPr lang="de-DE" sz="1600">
                <a:solidFill>
                  <a:schemeClr val="bg1">
                    <a:lumMod val="75000"/>
                  </a:schemeClr>
                </a:solidFill>
              </a:rPr>
              <a:t>Klicke auf DEAN, wenn du noch weitere Informationen zum Treibhauseffekt nachlesen möchtest!</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10"/>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1"/>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7990302" cy="461665"/>
          </a:xfrm>
          <a:prstGeom prst="rect">
            <a:avLst/>
          </a:prstGeom>
          <a:noFill/>
        </p:spPr>
        <p:txBody>
          <a:bodyPr wrap="square" rtlCol="0">
            <a:spAutoFit/>
          </a:bodyPr>
          <a:lstStyle/>
          <a:p>
            <a:pPr>
              <a:defRPr/>
            </a:pPr>
            <a:r>
              <a:rPr lang="de-DE" sz="2400" b="1"/>
              <a:t>Modellversuch zum Treibhauseffekt: Checkliste</a:t>
            </a:r>
            <a:endParaRPr/>
          </a:p>
        </p:txBody>
      </p:sp>
      <p:sp>
        <p:nvSpPr>
          <p:cNvPr id="13" name="Textfeld 12"/>
          <p:cNvSpPr txBox="1"/>
          <p:nvPr/>
        </p:nvSpPr>
        <p:spPr bwMode="auto">
          <a:xfrm>
            <a:off x="311870" y="2059863"/>
            <a:ext cx="11168930" cy="2308324"/>
          </a:xfrm>
          <a:prstGeom prst="rect">
            <a:avLst/>
          </a:prstGeom>
          <a:noFill/>
        </p:spPr>
        <p:txBody>
          <a:bodyPr wrap="square" rtlCol="0">
            <a:spAutoFit/>
          </a:bodyPr>
          <a:lstStyle/>
          <a:p>
            <a:pPr>
              <a:defRPr/>
            </a:pPr>
            <a:r>
              <a:rPr lang="de-DE"/>
              <a:t>Wir führen nun einen Modellexperiment für den Treibhauseffekt durch. D.h. wir bauen ein Modell der Erde nach und beobachten die Wirkung von Treibhausgasen.</a:t>
            </a:r>
            <a:endParaRPr/>
          </a:p>
          <a:p>
            <a:pPr>
              <a:defRPr/>
            </a:pPr>
            <a:endParaRPr lang="de-DE">
              <a:solidFill>
                <a:srgbClr val="03869E"/>
              </a:solidFill>
            </a:endParaRPr>
          </a:p>
          <a:p>
            <a:pPr>
              <a:defRPr/>
            </a:pPr>
            <a:endParaRPr lang="de-DE">
              <a:solidFill>
                <a:srgbClr val="03869E"/>
              </a:solidFill>
            </a:endParaRPr>
          </a:p>
          <a:p>
            <a:pPr>
              <a:defRPr/>
            </a:pPr>
            <a:r>
              <a:rPr lang="de-DE">
                <a:solidFill>
                  <a:srgbClr val="03869E"/>
                </a:solidFill>
              </a:rPr>
              <a:t>Dazu brauchst du folgende Materialien:</a:t>
            </a:r>
            <a:endParaRPr/>
          </a:p>
          <a:p>
            <a:pPr>
              <a:defRPr/>
            </a:pPr>
            <a:endParaRPr lang="de-DE">
              <a:solidFill>
                <a:srgbClr val="03869E"/>
              </a:solidFill>
            </a:endParaRPr>
          </a:p>
          <a:p>
            <a:pPr>
              <a:defRPr/>
            </a:pPr>
            <a:r>
              <a:rPr lang="de-DE">
                <a:solidFill>
                  <a:srgbClr val="03869E"/>
                </a:solidFill>
              </a:rPr>
              <a:t>Kontrolliere, ob du alles hast und kreuze </a:t>
            </a:r>
            <a:endParaRPr/>
          </a:p>
          <a:p>
            <a:pPr>
              <a:defRPr/>
            </a:pPr>
            <a:r>
              <a:rPr lang="de-DE">
                <a:solidFill>
                  <a:srgbClr val="03869E"/>
                </a:solidFill>
              </a:rPr>
              <a:t>die Materialien ab!</a:t>
            </a:r>
            <a:endParaRPr/>
          </a:p>
        </p:txBody>
      </p:sp>
      <p:sp>
        <p:nvSpPr>
          <p:cNvPr id="22" name="Titel 1"/>
          <p:cNvSpPr txBox="1"/>
          <p:nvPr/>
        </p:nvSpPr>
        <p:spPr bwMode="auto">
          <a:xfrm>
            <a:off x="4539562" y="2963839"/>
            <a:ext cx="7460820" cy="3640206"/>
          </a:xfrm>
          <a:prstGeom prst="rect">
            <a:avLst/>
          </a:prstGeom>
        </p:spPr>
        <p:txBody>
          <a:bodyPr vert="horz" lIns="91440" tIns="45720" rIns="91440" bIns="45720" numCol="2"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marL="342900" indent="-342900">
              <a:lnSpc>
                <a:spcPct val="150000"/>
              </a:lnSpc>
              <a:buClr>
                <a:schemeClr val="accent1">
                  <a:lumMod val="40000"/>
                  <a:lumOff val="60000"/>
                </a:schemeClr>
              </a:buClr>
              <a:buFont typeface="Wingdings"/>
              <a:buChar char="§"/>
              <a:defRPr/>
            </a:pPr>
            <a:r>
              <a:rPr lang="de-DE" sz="2000">
                <a:latin typeface="Rockwell"/>
              </a:rPr>
              <a:t>250-W-Halogenbirne mit Fassung </a:t>
            </a:r>
            <a:endParaRPr/>
          </a:p>
          <a:p>
            <a:pPr marL="342900" indent="-342900">
              <a:lnSpc>
                <a:spcPct val="150000"/>
              </a:lnSpc>
              <a:buClr>
                <a:schemeClr val="accent1">
                  <a:lumMod val="40000"/>
                  <a:lumOff val="60000"/>
                </a:schemeClr>
              </a:buClr>
              <a:buFont typeface="Wingdings"/>
              <a:buChar char="§"/>
              <a:defRPr/>
            </a:pPr>
            <a:r>
              <a:rPr lang="de-DE" sz="2000">
                <a:latin typeface="Rockwell"/>
              </a:rPr>
              <a:t>Kristallisierschale                (d = 22cm) mit Wasser</a:t>
            </a:r>
            <a:endParaRPr/>
          </a:p>
          <a:p>
            <a:pPr marL="342900" indent="-342900">
              <a:lnSpc>
                <a:spcPct val="150000"/>
              </a:lnSpc>
              <a:buClr>
                <a:schemeClr val="accent1">
                  <a:lumMod val="40000"/>
                  <a:lumOff val="60000"/>
                </a:schemeClr>
              </a:buClr>
              <a:buFont typeface="Wingdings"/>
              <a:buChar char="§"/>
              <a:defRPr/>
            </a:pPr>
            <a:r>
              <a:rPr lang="de-DE" sz="2000">
                <a:latin typeface="Rockwell"/>
              </a:rPr>
              <a:t>700-mL-PE-Flasche mit seitlicher Öffnung, </a:t>
            </a:r>
            <a:endParaRPr/>
          </a:p>
          <a:p>
            <a:pPr marL="342900" indent="-342900">
              <a:lnSpc>
                <a:spcPct val="150000"/>
              </a:lnSpc>
              <a:buClr>
                <a:schemeClr val="accent1">
                  <a:lumMod val="40000"/>
                  <a:lumOff val="60000"/>
                </a:schemeClr>
              </a:buClr>
              <a:buFont typeface="Wingdings"/>
              <a:buChar char="§"/>
              <a:defRPr/>
            </a:pPr>
            <a:r>
              <a:rPr lang="de-DE" sz="2000">
                <a:latin typeface="Rockwell"/>
              </a:rPr>
              <a:t>Styroporgefäß</a:t>
            </a:r>
            <a:endParaRPr/>
          </a:p>
          <a:p>
            <a:pPr marL="342900" indent="-342900">
              <a:lnSpc>
                <a:spcPct val="150000"/>
              </a:lnSpc>
              <a:buClr>
                <a:schemeClr val="accent1">
                  <a:lumMod val="40000"/>
                  <a:lumOff val="60000"/>
                </a:schemeClr>
              </a:buClr>
              <a:buFont typeface="Wingdings"/>
              <a:buChar char="§"/>
              <a:defRPr/>
            </a:pPr>
            <a:r>
              <a:rPr lang="de-DE" sz="2000">
                <a:latin typeface="Rockwell"/>
              </a:rPr>
              <a:t>Thermoelement mit Außenfühler </a:t>
            </a:r>
            <a:endParaRPr/>
          </a:p>
          <a:p>
            <a:pPr marL="342900" indent="-342900">
              <a:lnSpc>
                <a:spcPct val="150000"/>
              </a:lnSpc>
              <a:buClr>
                <a:schemeClr val="accent1">
                  <a:lumMod val="40000"/>
                  <a:lumOff val="60000"/>
                </a:schemeClr>
              </a:buClr>
              <a:buFont typeface="Wingdings"/>
              <a:buChar char="§"/>
              <a:defRPr/>
            </a:pPr>
            <a:r>
              <a:rPr lang="de-DE" sz="2000">
                <a:latin typeface="Rockwell"/>
              </a:rPr>
              <a:t>schwarze Pappe</a:t>
            </a:r>
            <a:endParaRPr/>
          </a:p>
          <a:p>
            <a:pPr marL="342900" indent="-342900">
              <a:lnSpc>
                <a:spcPct val="150000"/>
              </a:lnSpc>
              <a:buClr>
                <a:schemeClr val="accent1">
                  <a:lumMod val="40000"/>
                  <a:lumOff val="60000"/>
                </a:schemeClr>
              </a:buClr>
              <a:buFont typeface="Wingdings"/>
              <a:buChar char="§"/>
              <a:defRPr/>
            </a:pPr>
            <a:r>
              <a:rPr lang="de-DE" sz="2000">
                <a:latin typeface="Rockwell"/>
              </a:rPr>
              <a:t>PE-Folie</a:t>
            </a:r>
            <a:endParaRPr/>
          </a:p>
          <a:p>
            <a:pPr marL="342900" indent="-342900">
              <a:lnSpc>
                <a:spcPct val="150000"/>
              </a:lnSpc>
              <a:buClr>
                <a:schemeClr val="accent1">
                  <a:lumMod val="40000"/>
                  <a:lumOff val="60000"/>
                </a:schemeClr>
              </a:buClr>
              <a:buFont typeface="Wingdings"/>
              <a:buChar char="§"/>
              <a:defRPr/>
            </a:pPr>
            <a:r>
              <a:rPr lang="de-DE" sz="2000">
                <a:latin typeface="Rockwell"/>
              </a:rPr>
              <a:t>Knetmasse</a:t>
            </a:r>
            <a:endParaRPr/>
          </a:p>
          <a:p>
            <a:pPr marL="342900" indent="-342900">
              <a:lnSpc>
                <a:spcPct val="150000"/>
              </a:lnSpc>
              <a:buClr>
                <a:schemeClr val="accent1">
                  <a:lumMod val="40000"/>
                  <a:lumOff val="60000"/>
                </a:schemeClr>
              </a:buClr>
              <a:buFont typeface="Wingdings"/>
              <a:buChar char="§"/>
              <a:defRPr/>
            </a:pPr>
            <a:r>
              <a:rPr lang="de-DE" sz="2000">
                <a:latin typeface="Rockwell"/>
              </a:rPr>
              <a:t>Kohlenstoffdioxid</a:t>
            </a:r>
            <a:endParaRPr/>
          </a:p>
          <a:p>
            <a:pPr marL="342900" indent="-342900">
              <a:lnSpc>
                <a:spcPct val="150000"/>
              </a:lnSpc>
              <a:buClr>
                <a:schemeClr val="accent1">
                  <a:lumMod val="40000"/>
                  <a:lumOff val="60000"/>
                </a:schemeClr>
              </a:buClr>
              <a:buFont typeface="Wingdings"/>
              <a:buChar char="§"/>
              <a:defRPr/>
            </a:pPr>
            <a:r>
              <a:rPr lang="de-DE" sz="2000">
                <a:latin typeface="Rockwell"/>
              </a:rPr>
              <a:t>Methan</a:t>
            </a:r>
            <a:endParaRPr/>
          </a:p>
        </p:txBody>
      </p:sp>
      <p:sp>
        <p:nvSpPr>
          <p:cNvPr id="24" name="Rechteck 23"/>
          <p:cNvSpPr/>
          <p:nvPr/>
        </p:nvSpPr>
        <p:spPr bwMode="auto">
          <a:xfrm>
            <a:off x="4539562" y="3309198"/>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5" name="Grafik 24" descr="Häkchen mit einfarbiger Füllung"/>
          <p:cNvPicPr>
            <a:picLocks noChangeAspect="1"/>
          </p:cNvPicPr>
          <p:nvPr/>
        </p:nvPicPr>
        <p:blipFill>
          <a:blip r:embed="rId12">
            <a:extLst>
              <a:ext uri="{96DAC541-7B7A-43D3-8B79-37D633B846F1}">
                <asvg:svgBlip xmlns:asvg="http://schemas.microsoft.com/office/drawing/2016/SVG/main" r:embed="rId13"/>
              </a:ext>
            </a:extLst>
          </a:blip>
          <a:stretch/>
        </p:blipFill>
        <p:spPr bwMode="auto">
          <a:xfrm>
            <a:off x="4564811" y="3334447"/>
            <a:ext cx="189106" cy="189106"/>
          </a:xfrm>
          <a:prstGeom prst="rect">
            <a:avLst/>
          </a:prstGeom>
        </p:spPr>
      </p:pic>
      <p:sp>
        <p:nvSpPr>
          <p:cNvPr id="28" name="Rechteck 27"/>
          <p:cNvSpPr/>
          <p:nvPr/>
        </p:nvSpPr>
        <p:spPr bwMode="auto">
          <a:xfrm>
            <a:off x="4539562" y="4242566"/>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9" name="Grafik 28" descr="Häkchen mit einfarbiger Füllung"/>
          <p:cNvPicPr>
            <a:picLocks noChangeAspect="1"/>
          </p:cNvPicPr>
          <p:nvPr/>
        </p:nvPicPr>
        <p:blipFill>
          <a:blip r:embed="rId12"/>
          <a:stretch/>
        </p:blipFill>
        <p:spPr bwMode="auto">
          <a:xfrm>
            <a:off x="4562031" y="4289229"/>
            <a:ext cx="189106" cy="189106"/>
          </a:xfrm>
          <a:prstGeom prst="rect">
            <a:avLst/>
          </a:prstGeom>
        </p:spPr>
      </p:pic>
      <p:sp>
        <p:nvSpPr>
          <p:cNvPr id="30" name="Rechteck 29"/>
          <p:cNvSpPr/>
          <p:nvPr/>
        </p:nvSpPr>
        <p:spPr bwMode="auto">
          <a:xfrm>
            <a:off x="4533972" y="5142706"/>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1" name="Grafik 30" descr="Häkchen mit einfarbiger Füllung"/>
          <p:cNvPicPr>
            <a:picLocks noChangeAspect="1"/>
          </p:cNvPicPr>
          <p:nvPr/>
        </p:nvPicPr>
        <p:blipFill>
          <a:blip r:embed="rId12"/>
          <a:stretch/>
        </p:blipFill>
        <p:spPr bwMode="auto">
          <a:xfrm>
            <a:off x="4559221" y="5167955"/>
            <a:ext cx="189106" cy="189106"/>
          </a:xfrm>
          <a:prstGeom prst="rect">
            <a:avLst/>
          </a:prstGeom>
        </p:spPr>
      </p:pic>
      <p:sp>
        <p:nvSpPr>
          <p:cNvPr id="34" name="Rechteck 33"/>
          <p:cNvSpPr/>
          <p:nvPr/>
        </p:nvSpPr>
        <p:spPr bwMode="auto">
          <a:xfrm>
            <a:off x="4533972" y="6076074"/>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5" name="Grafik 34" descr="Häkchen mit einfarbiger Füllung"/>
          <p:cNvPicPr>
            <a:picLocks noChangeAspect="1"/>
          </p:cNvPicPr>
          <p:nvPr/>
        </p:nvPicPr>
        <p:blipFill>
          <a:blip r:embed="rId12"/>
          <a:stretch/>
        </p:blipFill>
        <p:spPr bwMode="auto">
          <a:xfrm>
            <a:off x="4556441" y="6122737"/>
            <a:ext cx="189106" cy="189106"/>
          </a:xfrm>
          <a:prstGeom prst="rect">
            <a:avLst/>
          </a:prstGeom>
        </p:spPr>
      </p:pic>
      <p:sp>
        <p:nvSpPr>
          <p:cNvPr id="36" name="Rechteck 35"/>
          <p:cNvSpPr/>
          <p:nvPr/>
        </p:nvSpPr>
        <p:spPr bwMode="auto">
          <a:xfrm>
            <a:off x="8190682" y="5120345"/>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7" name="Grafik 36" descr="Häkchen mit einfarbiger Füllung"/>
          <p:cNvPicPr>
            <a:picLocks noChangeAspect="1"/>
          </p:cNvPicPr>
          <p:nvPr/>
        </p:nvPicPr>
        <p:blipFill>
          <a:blip r:embed="rId12"/>
          <a:stretch/>
        </p:blipFill>
        <p:spPr bwMode="auto">
          <a:xfrm>
            <a:off x="8215931" y="5145594"/>
            <a:ext cx="189106" cy="189106"/>
          </a:xfrm>
          <a:prstGeom prst="rect">
            <a:avLst/>
          </a:prstGeom>
        </p:spPr>
      </p:pic>
      <p:sp>
        <p:nvSpPr>
          <p:cNvPr id="38" name="Rechteck 37"/>
          <p:cNvSpPr/>
          <p:nvPr/>
        </p:nvSpPr>
        <p:spPr bwMode="auto">
          <a:xfrm>
            <a:off x="8190682" y="5587029"/>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9" name="Grafik 38" descr="Häkchen mit einfarbiger Füllung"/>
          <p:cNvPicPr>
            <a:picLocks noChangeAspect="1"/>
          </p:cNvPicPr>
          <p:nvPr/>
        </p:nvPicPr>
        <p:blipFill>
          <a:blip r:embed="rId12"/>
          <a:stretch/>
        </p:blipFill>
        <p:spPr bwMode="auto">
          <a:xfrm>
            <a:off x="8219349" y="5612278"/>
            <a:ext cx="189106" cy="189106"/>
          </a:xfrm>
          <a:prstGeom prst="rect">
            <a:avLst/>
          </a:prstGeom>
        </p:spPr>
      </p:pic>
      <p:sp>
        <p:nvSpPr>
          <p:cNvPr id="40" name="Rechteck 39"/>
          <p:cNvSpPr/>
          <p:nvPr/>
        </p:nvSpPr>
        <p:spPr bwMode="auto">
          <a:xfrm>
            <a:off x="8190682" y="6053713"/>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1" name="Grafik 40" descr="Häkchen mit einfarbiger Füllung"/>
          <p:cNvPicPr>
            <a:picLocks noChangeAspect="1"/>
          </p:cNvPicPr>
          <p:nvPr/>
        </p:nvPicPr>
        <p:blipFill>
          <a:blip r:embed="rId12"/>
          <a:stretch/>
        </p:blipFill>
        <p:spPr bwMode="auto">
          <a:xfrm>
            <a:off x="8213151" y="6100376"/>
            <a:ext cx="189106" cy="189106"/>
          </a:xfrm>
          <a:prstGeom prst="rect">
            <a:avLst/>
          </a:prstGeom>
        </p:spPr>
      </p:pic>
      <p:sp>
        <p:nvSpPr>
          <p:cNvPr id="42" name="Rechteck 41"/>
          <p:cNvSpPr/>
          <p:nvPr/>
        </p:nvSpPr>
        <p:spPr bwMode="auto">
          <a:xfrm>
            <a:off x="8182368" y="3331856"/>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3" name="Grafik 42" descr="Häkchen mit einfarbiger Füllung"/>
          <p:cNvPicPr>
            <a:picLocks noChangeAspect="1"/>
          </p:cNvPicPr>
          <p:nvPr/>
        </p:nvPicPr>
        <p:blipFill>
          <a:blip r:embed="rId12"/>
          <a:stretch/>
        </p:blipFill>
        <p:spPr bwMode="auto">
          <a:xfrm>
            <a:off x="8202030" y="3367071"/>
            <a:ext cx="189106" cy="189106"/>
          </a:xfrm>
          <a:prstGeom prst="rect">
            <a:avLst/>
          </a:prstGeom>
        </p:spPr>
      </p:pic>
      <p:sp>
        <p:nvSpPr>
          <p:cNvPr id="44" name="Rechteck 43"/>
          <p:cNvSpPr/>
          <p:nvPr/>
        </p:nvSpPr>
        <p:spPr bwMode="auto">
          <a:xfrm>
            <a:off x="8187902" y="4250275"/>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5" name="Grafik 44" descr="Häkchen mit einfarbiger Füllung"/>
          <p:cNvPicPr>
            <a:picLocks noChangeAspect="1"/>
          </p:cNvPicPr>
          <p:nvPr/>
        </p:nvPicPr>
        <p:blipFill>
          <a:blip r:embed="rId12"/>
          <a:stretch/>
        </p:blipFill>
        <p:spPr bwMode="auto">
          <a:xfrm>
            <a:off x="8216569" y="4275524"/>
            <a:ext cx="189106" cy="189106"/>
          </a:xfrm>
          <a:prstGeom prst="rect">
            <a:avLst/>
          </a:prstGeom>
        </p:spPr>
      </p:pic>
      <p:sp>
        <p:nvSpPr>
          <p:cNvPr id="46" name="Rechteck 45"/>
          <p:cNvSpPr/>
          <p:nvPr/>
        </p:nvSpPr>
        <p:spPr bwMode="auto">
          <a:xfrm>
            <a:off x="8187902" y="4677927"/>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7" name="Grafik 46" descr="Häkchen mit einfarbiger Füllung"/>
          <p:cNvPicPr>
            <a:picLocks noChangeAspect="1"/>
          </p:cNvPicPr>
          <p:nvPr/>
        </p:nvPicPr>
        <p:blipFill>
          <a:blip r:embed="rId12"/>
          <a:stretch/>
        </p:blipFill>
        <p:spPr bwMode="auto">
          <a:xfrm>
            <a:off x="8210371" y="4724590"/>
            <a:ext cx="189106" cy="1891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9"/>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36"/>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37"/>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7" restart="whenNotActive" fill="hold" evtFilter="cancelBubble" nodeType="interactiveSeq">
                <p:stCondLst>
                  <p:cond evt="onClick" delay="0">
                    <p:tgtEl>
                      <p:spTgt spid="41"/>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72" restart="whenNotActive" fill="hold" evtFilter="cancelBubble" nodeType="interactiveSeq">
                <p:stCondLst>
                  <p:cond evt="onClick" delay="0">
                    <p:tgtEl>
                      <p:spTgt spid="42"/>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77" restart="whenNotActive" fill="hold" evtFilter="cancelBubble" nodeType="interactiveSeq">
                <p:stCondLst>
                  <p:cond evt="onClick" delay="0">
                    <p:tgtEl>
                      <p:spTgt spid="44"/>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82" restart="whenNotActive" fill="hold" evtFilter="cancelBubble" nodeType="interactiveSeq">
                <p:stCondLst>
                  <p:cond evt="onClick" delay="0">
                    <p:tgtEl>
                      <p:spTgt spid="46"/>
                    </p:tgtEl>
                  </p:cond>
                </p:stCondLst>
                <p:endSync evt="end" delay="0">
                  <p:rtn val="all"/>
                </p:endSync>
                <p:childTnLst>
                  <p:par>
                    <p:cTn id="83" fill="hold">
                      <p:stCondLst>
                        <p:cond delay="0"/>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87" restart="whenNotActive" fill="hold" evtFilter="cancelBubble" nodeType="interactiveSeq">
                <p:stCondLst>
                  <p:cond evt="onClick" delay="0">
                    <p:tgtEl>
                      <p:spTgt spid="43"/>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2" restart="whenNotActive" fill="hold" evtFilter="cancelBubble" nodeType="interactiveSeq">
                <p:stCondLst>
                  <p:cond evt="onClick" delay="0">
                    <p:tgtEl>
                      <p:spTgt spid="45"/>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97" restart="whenNotActive" fill="hold" evtFilter="cancelBubble" nodeType="interactiveSeq">
                <p:stCondLst>
                  <p:cond evt="onClick" delay="0">
                    <p:tgtEl>
                      <p:spTgt spid="47"/>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t>Versuchsaufbau</a:t>
            </a:r>
            <a:endParaRPr/>
          </a:p>
        </p:txBody>
      </p:sp>
      <p:sp>
        <p:nvSpPr>
          <p:cNvPr id="31" name="Textfeld 30"/>
          <p:cNvSpPr txBox="1"/>
          <p:nvPr/>
        </p:nvSpPr>
        <p:spPr bwMode="auto">
          <a:xfrm>
            <a:off x="311869" y="1875196"/>
            <a:ext cx="2833667" cy="646331"/>
          </a:xfrm>
          <a:prstGeom prst="rect">
            <a:avLst/>
          </a:prstGeom>
          <a:noFill/>
        </p:spPr>
        <p:txBody>
          <a:bodyPr wrap="square" rtlCol="0">
            <a:spAutoFit/>
          </a:bodyPr>
          <a:lstStyle/>
          <a:p>
            <a:pPr>
              <a:defRPr/>
            </a:pPr>
            <a:r>
              <a:rPr lang="de-DE">
                <a:solidFill>
                  <a:srgbClr val="03869E"/>
                </a:solidFill>
              </a:rPr>
              <a:t>Baue den Versuch wie in der Abbildung dargestellt auf!</a:t>
            </a:r>
            <a:endParaRPr/>
          </a:p>
        </p:txBody>
      </p:sp>
      <p:grpSp>
        <p:nvGrpSpPr>
          <p:cNvPr id="2" name="Gruppieren 1"/>
          <p:cNvGrpSpPr/>
          <p:nvPr/>
        </p:nvGrpSpPr>
        <p:grpSpPr bwMode="auto">
          <a:xfrm>
            <a:off x="3752496" y="1328249"/>
            <a:ext cx="7247322" cy="5307442"/>
            <a:chOff x="4772793" y="1509254"/>
            <a:chExt cx="7247322" cy="5307442"/>
          </a:xfrm>
        </p:grpSpPr>
        <p:pic>
          <p:nvPicPr>
            <p:cNvPr id="28" name="Grafik 27" descr="Ein Bild, das Screenshot, Lampe, Design enthält.&#10;&#10;Automatisch generierte Beschreibung"/>
            <p:cNvPicPr>
              <a:picLocks noChangeAspect="1"/>
            </p:cNvPicPr>
            <p:nvPr/>
          </p:nvPicPr>
          <p:blipFill>
            <a:blip r:embed="rId11"/>
            <a:stretch/>
          </p:blipFill>
          <p:spPr bwMode="auto">
            <a:xfrm>
              <a:off x="4949380" y="1509254"/>
              <a:ext cx="6212825" cy="4656981"/>
            </a:xfrm>
            <a:prstGeom prst="rect">
              <a:avLst/>
            </a:prstGeom>
          </p:spPr>
        </p:pic>
        <p:sp>
          <p:nvSpPr>
            <p:cNvPr id="32" name="Textfeld 31"/>
            <p:cNvSpPr txBox="1"/>
            <p:nvPr/>
          </p:nvSpPr>
          <p:spPr bwMode="auto">
            <a:xfrm>
              <a:off x="10075025" y="1875197"/>
              <a:ext cx="1945090" cy="646331"/>
            </a:xfrm>
            <a:prstGeom prst="rect">
              <a:avLst/>
            </a:prstGeom>
            <a:noFill/>
          </p:spPr>
          <p:txBody>
            <a:bodyPr wrap="square" rtlCol="0">
              <a:spAutoFit/>
            </a:bodyPr>
            <a:lstStyle/>
            <a:p>
              <a:pPr>
                <a:defRPr/>
              </a:pPr>
              <a:r>
                <a:rPr lang="de-DE"/>
                <a:t>250 W- Halogenlampe</a:t>
              </a:r>
              <a:endParaRPr/>
            </a:p>
          </p:txBody>
        </p:sp>
        <p:sp>
          <p:nvSpPr>
            <p:cNvPr id="33" name="Textfeld 32"/>
            <p:cNvSpPr txBox="1"/>
            <p:nvPr/>
          </p:nvSpPr>
          <p:spPr bwMode="auto">
            <a:xfrm>
              <a:off x="10009183" y="3072136"/>
              <a:ext cx="1945090" cy="646331"/>
            </a:xfrm>
            <a:prstGeom prst="rect">
              <a:avLst/>
            </a:prstGeom>
            <a:noFill/>
          </p:spPr>
          <p:txBody>
            <a:bodyPr wrap="square" rtlCol="0">
              <a:spAutoFit/>
            </a:bodyPr>
            <a:lstStyle/>
            <a:p>
              <a:pPr>
                <a:defRPr/>
              </a:pPr>
              <a:r>
                <a:rPr lang="de-DE"/>
                <a:t>Kristallisierschale mit Wasser</a:t>
              </a:r>
              <a:endParaRPr/>
            </a:p>
          </p:txBody>
        </p:sp>
        <p:sp>
          <p:nvSpPr>
            <p:cNvPr id="34" name="Textfeld 33"/>
            <p:cNvSpPr txBox="1"/>
            <p:nvPr/>
          </p:nvSpPr>
          <p:spPr bwMode="auto">
            <a:xfrm>
              <a:off x="10009183" y="3825043"/>
              <a:ext cx="1945090" cy="369332"/>
            </a:xfrm>
            <a:prstGeom prst="rect">
              <a:avLst/>
            </a:prstGeom>
            <a:noFill/>
          </p:spPr>
          <p:txBody>
            <a:bodyPr wrap="square" rtlCol="0">
              <a:spAutoFit/>
            </a:bodyPr>
            <a:lstStyle/>
            <a:p>
              <a:pPr>
                <a:defRPr/>
              </a:pPr>
              <a:r>
                <a:rPr lang="de-DE"/>
                <a:t>Glasplatte</a:t>
              </a:r>
              <a:endParaRPr/>
            </a:p>
          </p:txBody>
        </p:sp>
        <p:sp>
          <p:nvSpPr>
            <p:cNvPr id="35" name="Textfeld 34"/>
            <p:cNvSpPr txBox="1"/>
            <p:nvPr/>
          </p:nvSpPr>
          <p:spPr bwMode="auto">
            <a:xfrm>
              <a:off x="10018702" y="4176742"/>
              <a:ext cx="1945090" cy="369332"/>
            </a:xfrm>
            <a:prstGeom prst="rect">
              <a:avLst/>
            </a:prstGeom>
            <a:noFill/>
          </p:spPr>
          <p:txBody>
            <a:bodyPr wrap="square" rtlCol="0">
              <a:spAutoFit/>
            </a:bodyPr>
            <a:lstStyle/>
            <a:p>
              <a:pPr>
                <a:defRPr/>
              </a:pPr>
              <a:r>
                <a:rPr lang="de-DE"/>
                <a:t>PE-Abdichtung</a:t>
              </a:r>
              <a:endParaRPr/>
            </a:p>
          </p:txBody>
        </p:sp>
        <p:sp>
          <p:nvSpPr>
            <p:cNvPr id="36" name="Textfeld 35"/>
            <p:cNvSpPr txBox="1"/>
            <p:nvPr/>
          </p:nvSpPr>
          <p:spPr bwMode="auto">
            <a:xfrm>
              <a:off x="10009183" y="4560317"/>
              <a:ext cx="1945090" cy="369332"/>
            </a:xfrm>
            <a:prstGeom prst="rect">
              <a:avLst/>
            </a:prstGeom>
            <a:noFill/>
          </p:spPr>
          <p:txBody>
            <a:bodyPr wrap="square" rtlCol="0">
              <a:spAutoFit/>
            </a:bodyPr>
            <a:lstStyle/>
            <a:p>
              <a:pPr>
                <a:defRPr/>
              </a:pPr>
              <a:r>
                <a:rPr lang="de-DE"/>
                <a:t>PET-Flasche</a:t>
              </a:r>
              <a:endParaRPr/>
            </a:p>
          </p:txBody>
        </p:sp>
        <p:sp>
          <p:nvSpPr>
            <p:cNvPr id="37" name="Textfeld 36"/>
            <p:cNvSpPr txBox="1"/>
            <p:nvPr/>
          </p:nvSpPr>
          <p:spPr bwMode="auto">
            <a:xfrm>
              <a:off x="10009183" y="5574450"/>
              <a:ext cx="1945090" cy="369332"/>
            </a:xfrm>
            <a:prstGeom prst="rect">
              <a:avLst/>
            </a:prstGeom>
            <a:noFill/>
          </p:spPr>
          <p:txBody>
            <a:bodyPr wrap="square" rtlCol="0">
              <a:spAutoFit/>
            </a:bodyPr>
            <a:lstStyle/>
            <a:p>
              <a:pPr>
                <a:defRPr/>
              </a:pPr>
              <a:r>
                <a:rPr lang="de-DE"/>
                <a:t>Schwarze Pappe</a:t>
              </a:r>
              <a:endParaRPr/>
            </a:p>
          </p:txBody>
        </p:sp>
        <p:sp>
          <p:nvSpPr>
            <p:cNvPr id="38" name="Textfeld 37"/>
            <p:cNvSpPr txBox="1"/>
            <p:nvPr/>
          </p:nvSpPr>
          <p:spPr bwMode="auto">
            <a:xfrm>
              <a:off x="4772793" y="3992076"/>
              <a:ext cx="1945090" cy="369332"/>
            </a:xfrm>
            <a:prstGeom prst="rect">
              <a:avLst/>
            </a:prstGeom>
            <a:noFill/>
          </p:spPr>
          <p:txBody>
            <a:bodyPr wrap="square" rtlCol="0">
              <a:spAutoFit/>
            </a:bodyPr>
            <a:lstStyle/>
            <a:p>
              <a:pPr>
                <a:defRPr/>
              </a:pPr>
              <a:r>
                <a:rPr lang="de-DE"/>
                <a:t>Thermoelement</a:t>
              </a:r>
              <a:endParaRPr/>
            </a:p>
          </p:txBody>
        </p:sp>
        <p:sp>
          <p:nvSpPr>
            <p:cNvPr id="39" name="Textfeld 38"/>
            <p:cNvSpPr txBox="1"/>
            <p:nvPr/>
          </p:nvSpPr>
          <p:spPr bwMode="auto">
            <a:xfrm>
              <a:off x="10009183" y="5224924"/>
              <a:ext cx="1945090" cy="369332"/>
            </a:xfrm>
            <a:prstGeom prst="rect">
              <a:avLst/>
            </a:prstGeom>
            <a:noFill/>
          </p:spPr>
          <p:txBody>
            <a:bodyPr wrap="square" rtlCol="0">
              <a:spAutoFit/>
            </a:bodyPr>
            <a:lstStyle/>
            <a:p>
              <a:pPr>
                <a:defRPr/>
              </a:pPr>
              <a:r>
                <a:rPr lang="de-DE"/>
                <a:t>Außenfühler</a:t>
              </a:r>
              <a:endParaRPr/>
            </a:p>
          </p:txBody>
        </p:sp>
        <p:sp>
          <p:nvSpPr>
            <p:cNvPr id="40" name="Textfeld 39"/>
            <p:cNvSpPr txBox="1"/>
            <p:nvPr/>
          </p:nvSpPr>
          <p:spPr bwMode="auto">
            <a:xfrm>
              <a:off x="7031543" y="6170365"/>
              <a:ext cx="2977639" cy="646331"/>
            </a:xfrm>
            <a:prstGeom prst="rect">
              <a:avLst/>
            </a:prstGeom>
            <a:noFill/>
          </p:spPr>
          <p:txBody>
            <a:bodyPr wrap="square" rtlCol="0">
              <a:spAutoFit/>
            </a:bodyPr>
            <a:lstStyle/>
            <a:p>
              <a:pPr>
                <a:defRPr/>
              </a:pPr>
              <a:r>
                <a:rPr lang="de-DE"/>
                <a:t>Styropor-Gefäß </a:t>
              </a:r>
              <a:endParaRPr/>
            </a:p>
            <a:p>
              <a:pPr>
                <a:defRPr/>
              </a:pPr>
              <a:r>
                <a:rPr lang="de-DE"/>
                <a:t>(mit seitlicher Öffnung)</a:t>
              </a:r>
              <a:endParaRPr/>
            </a:p>
          </p:txBody>
        </p:sp>
        <p:sp>
          <p:nvSpPr>
            <p:cNvPr id="41" name="Textfeld 40"/>
            <p:cNvSpPr txBox="1"/>
            <p:nvPr/>
          </p:nvSpPr>
          <p:spPr bwMode="auto">
            <a:xfrm>
              <a:off x="5086454" y="2564304"/>
              <a:ext cx="1945090" cy="369332"/>
            </a:xfrm>
            <a:prstGeom prst="rect">
              <a:avLst/>
            </a:prstGeom>
            <a:noFill/>
          </p:spPr>
          <p:txBody>
            <a:bodyPr wrap="square" rtlCol="0">
              <a:spAutoFit/>
            </a:bodyPr>
            <a:lstStyle/>
            <a:p>
              <a:pPr>
                <a:defRPr/>
              </a:pPr>
              <a:r>
                <a:rPr lang="de-DE"/>
                <a:t>30 – 35 cm</a:t>
              </a: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rId6" action="ppaction://hlinksldjump"/>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10"/>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1"/>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t>Durchführung</a:t>
            </a:r>
            <a:endParaRPr/>
          </a:p>
        </p:txBody>
      </p:sp>
      <p:pic>
        <p:nvPicPr>
          <p:cNvPr id="2" name="Grafik 1" descr="Ein Bild, das Screenshot, Lampe, Design enthält.&#10;&#10;Automatisch generierte Beschreibung">
            <a:hlinkClick r:id="rId12" action="ppaction://hlinksldjump"/>
          </p:cNvPr>
          <p:cNvPicPr>
            <a:picLocks noChangeAspect="1"/>
          </p:cNvPicPr>
          <p:nvPr/>
        </p:nvPicPr>
        <p:blipFill>
          <a:blip r:embed="rId13"/>
          <a:srcRect l="5530" r="27257"/>
          <a:stretch/>
        </p:blipFill>
        <p:spPr bwMode="auto">
          <a:xfrm>
            <a:off x="7672872" y="1144936"/>
            <a:ext cx="4175813" cy="4656981"/>
          </a:xfrm>
          <a:prstGeom prst="rect">
            <a:avLst/>
          </a:prstGeom>
          <a:ln>
            <a:solidFill>
              <a:schemeClr val="accent1"/>
            </a:solidFill>
          </a:ln>
        </p:spPr>
      </p:pic>
      <p:sp>
        <p:nvSpPr>
          <p:cNvPr id="14" name="Textfeld 13"/>
          <p:cNvSpPr txBox="1"/>
          <p:nvPr/>
        </p:nvSpPr>
        <p:spPr bwMode="auto">
          <a:xfrm>
            <a:off x="343315" y="2143140"/>
            <a:ext cx="7231689" cy="3785652"/>
          </a:xfrm>
          <a:prstGeom prst="rect">
            <a:avLst/>
          </a:prstGeom>
          <a:noFill/>
        </p:spPr>
        <p:txBody>
          <a:bodyPr wrap="square">
            <a:spAutoFit/>
          </a:bodyPr>
          <a:lstStyle/>
          <a:p>
            <a:pPr marL="342900" lvl="0" indent="-342900">
              <a:spcBef>
                <a:spcPts val="600"/>
              </a:spcBef>
              <a:buFont typeface="+mj-lt"/>
              <a:buAutoNum type="arabicPeriod"/>
              <a:defRPr/>
            </a:pPr>
            <a:r>
              <a:rPr lang="de-DE" sz="1600">
                <a:latin typeface="Source Sans Pro"/>
                <a:ea typeface="Times New Roman"/>
                <a:cs typeface="Times New Roman"/>
              </a:rPr>
              <a:t>Baue den Versuch wie in der Abbildung auf. Ein Klick auf die Abbildung führt dich zurück zur Beschreibung. Klicke immer erst auf den „Nächster Schritt“-Button, wenn du eine Anweisung zu Ende befolgt hast!</a:t>
            </a:r>
          </a:p>
          <a:p>
            <a:pPr marL="342900" lvl="0" indent="-342900">
              <a:buFont typeface="+mj-lt"/>
              <a:buAutoNum type="arabicPeriod"/>
              <a:defRPr/>
            </a:pPr>
            <a:r>
              <a:rPr lang="de-DE" sz="1600">
                <a:latin typeface="Source Sans Pro"/>
                <a:ea typeface="Times New Roman"/>
                <a:cs typeface="Times New Roman"/>
              </a:rPr>
              <a:t>Decke die PET-Flasche mit der PE-Folie ab und platziere sie im Styropor-Behälter (s. Abbildung)</a:t>
            </a:r>
          </a:p>
          <a:p>
            <a:pPr marL="342900" lvl="0" indent="-342900">
              <a:buFont typeface="+mj-lt"/>
              <a:buAutoNum type="arabicPeriod"/>
              <a:defRPr/>
            </a:pPr>
            <a:r>
              <a:rPr lang="de-DE" sz="1600">
                <a:latin typeface="Source Sans Pro"/>
                <a:ea typeface="Times New Roman"/>
                <a:cs typeface="Times New Roman"/>
              </a:rPr>
              <a:t>Positioniere dann das Thermometer mit seiner Spitze etwa 1 bis 2 cm oberhalb der schwarzen Pappe (seitliche Öffnung). Dichte dann die seitliche Öffnung mit Knetmasse ab.</a:t>
            </a:r>
            <a:endParaRPr/>
          </a:p>
          <a:p>
            <a:pPr marL="342900" lvl="0" indent="-342900">
              <a:buFont typeface="+mj-lt"/>
              <a:buAutoNum type="arabicPeriod"/>
              <a:defRPr/>
            </a:pPr>
            <a:r>
              <a:rPr lang="de-DE" sz="1600">
                <a:latin typeface="Source Sans Pro"/>
                <a:ea typeface="Times New Roman"/>
                <a:cs typeface="Times New Roman"/>
              </a:rPr>
              <a:t>Miss die Temperatur in der Flasche. Notiere dir die Werte  aller Messungen!</a:t>
            </a:r>
          </a:p>
          <a:p>
            <a:pPr marL="342900" lvl="0" indent="-342900">
              <a:buFont typeface="+mj-lt"/>
              <a:buAutoNum type="arabicPeriod"/>
              <a:defRPr/>
            </a:pPr>
            <a:r>
              <a:rPr lang="de-DE" sz="1600">
                <a:latin typeface="Source Sans Pro"/>
                <a:ea typeface="Times New Roman"/>
                <a:cs typeface="Times New Roman"/>
              </a:rPr>
              <a:t>Schalte die Lampe ein und miss nach wenigen Minuten erneut die Temperatur in der Flasche.</a:t>
            </a:r>
            <a:endParaRPr/>
          </a:p>
          <a:p>
            <a:pPr marL="342900" lvl="0" indent="-342900">
              <a:buFont typeface="+mj-lt"/>
              <a:buAutoNum type="arabicPeriod"/>
              <a:defRPr/>
            </a:pPr>
            <a:r>
              <a:rPr lang="de-DE" sz="1600">
                <a:latin typeface="Source Sans Pro"/>
                <a:ea typeface="Times New Roman"/>
                <a:cs typeface="Times New Roman"/>
              </a:rPr>
              <a:t>Fülle die Flasche anschließend mit Kohlenstoffdioxid-Gas (lass dir von deiner Lehrkraft helfen) und miss die Temperaturveränderung erneut.</a:t>
            </a:r>
            <a:endParaRPr/>
          </a:p>
          <a:p>
            <a:pPr marL="342900" lvl="0" indent="-342900">
              <a:buFont typeface="+mj-lt"/>
              <a:buAutoNum type="arabicPeriod"/>
              <a:defRPr/>
            </a:pPr>
            <a:r>
              <a:rPr lang="de-DE" sz="1600">
                <a:latin typeface="Source Sans Pro"/>
                <a:ea typeface="Times New Roman"/>
                <a:cs typeface="Times New Roman"/>
              </a:rPr>
              <a:t>Wiederhole den Versuch mit Wasserdampf und Methangas.</a:t>
            </a:r>
            <a:endParaRPr/>
          </a:p>
          <a:p>
            <a:pPr marL="342900" lvl="0" indent="-342900">
              <a:buFont typeface="+mj-lt"/>
              <a:buAutoNum type="arabicPeriod"/>
              <a:defRPr/>
            </a:pPr>
            <a:r>
              <a:rPr lang="de-DE" sz="1600">
                <a:latin typeface="Source Sans Pro"/>
                <a:ea typeface="Times New Roman"/>
                <a:cs typeface="Times New Roman"/>
              </a:rPr>
              <a:t>Fertig! Klicke rechts unten auf den Weiter-Pfeil!</a:t>
            </a:r>
            <a:endParaRPr/>
          </a:p>
        </p:txBody>
      </p:sp>
      <p:sp>
        <p:nvSpPr>
          <p:cNvPr id="17" name="Textfeld 16"/>
          <p:cNvSpPr txBox="1"/>
          <p:nvPr/>
        </p:nvSpPr>
        <p:spPr bwMode="auto">
          <a:xfrm>
            <a:off x="4336614" y="1239254"/>
            <a:ext cx="2469301" cy="540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defRPr/>
            </a:pPr>
            <a:r>
              <a:rPr lang="de-DE"/>
              <a:t>Nächster Schritt</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 calcmode="lin" valueType="num">
                                      <p:cBhvr additive="base">
                                        <p:cTn id="43" dur="500" fill="hold"/>
                                        <p:tgtEl>
                                          <p:spTgt spid="1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1058798" y="5934489"/>
            <a:ext cx="1159151" cy="890259"/>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0" name="Pfeil nach rechts 19">
            <a:hlinkClick r:id="" action="ppaction://hlinkshowjump?jump=nextslide"/>
          </p:cNvPr>
          <p:cNvSpPr/>
          <p:nvPr/>
        </p:nvSpPr>
        <p:spPr bwMode="auto">
          <a:xfrm>
            <a:off x="11265612" y="6054226"/>
            <a:ext cx="801917" cy="769590"/>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Pfeil nach rechts 20">
            <a:hlinkClick r:id="" action="ppaction://hlinkshowjump?jump=previousslide"/>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6"/>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7"/>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8"/>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9"/>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0"/>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t>Auswertung</a:t>
            </a:r>
            <a:endParaRPr/>
          </a:p>
        </p:txBody>
      </p:sp>
      <p:sp>
        <p:nvSpPr>
          <p:cNvPr id="2" name="Textfeld 1"/>
          <p:cNvSpPr txBox="1"/>
          <p:nvPr/>
        </p:nvSpPr>
        <p:spPr bwMode="auto">
          <a:xfrm>
            <a:off x="311869" y="1875197"/>
            <a:ext cx="11168930" cy="646331"/>
          </a:xfrm>
          <a:prstGeom prst="rect">
            <a:avLst/>
          </a:prstGeom>
          <a:noFill/>
        </p:spPr>
        <p:txBody>
          <a:bodyPr wrap="square" rtlCol="0">
            <a:spAutoFit/>
          </a:bodyPr>
          <a:lstStyle/>
          <a:p>
            <a:pPr>
              <a:defRPr/>
            </a:pPr>
            <a:r>
              <a:rPr lang="de-DE"/>
              <a:t>Notiere die Beobachtungen (und Messwerte) dieses Versuchs. Berechne auch die Temperaturdifferenzen </a:t>
            </a:r>
            <a:r>
              <a:rPr lang="de-DE" sz="1800">
                <a:latin typeface="Source Sans Pro"/>
                <a:ea typeface="Times New Roman"/>
                <a:cs typeface="Times New Roman"/>
              </a:rPr>
              <a:t>∆T = T</a:t>
            </a:r>
            <a:r>
              <a:rPr lang="de-DE" sz="1800" baseline="-25000">
                <a:latin typeface="Source Sans Pro"/>
                <a:ea typeface="Times New Roman"/>
                <a:cs typeface="Times New Roman"/>
              </a:rPr>
              <a:t>Gas</a:t>
            </a:r>
            <a:r>
              <a:rPr lang="de-DE" sz="1800">
                <a:latin typeface="Source Sans Pro"/>
                <a:ea typeface="Times New Roman"/>
                <a:cs typeface="Times New Roman"/>
              </a:rPr>
              <a:t> – T</a:t>
            </a:r>
            <a:r>
              <a:rPr lang="de-DE" baseline="-25000">
                <a:latin typeface="Source Sans Pro"/>
                <a:ea typeface="Times New Roman"/>
                <a:cs typeface="Times New Roman"/>
              </a:rPr>
              <a:t>Lu</a:t>
            </a:r>
            <a:r>
              <a:rPr lang="de-DE" sz="1800" baseline="-25000">
                <a:latin typeface="Source Sans Pro"/>
                <a:ea typeface="Times New Roman"/>
                <a:cs typeface="Times New Roman"/>
              </a:rPr>
              <a:t>ft</a:t>
            </a:r>
            <a:r>
              <a:rPr lang="de-DE" sz="1800">
                <a:latin typeface="Source Sans Pro"/>
                <a:ea typeface="Times New Roman"/>
                <a:cs typeface="Times New Roman"/>
              </a:rPr>
              <a:t>!</a:t>
            </a:r>
            <a:endParaRPr lang="de-DE"/>
          </a:p>
          <a:p>
            <a:pPr>
              <a:defRPr/>
            </a:pPr>
            <a:r>
              <a:rPr lang="de-DE">
                <a:solidFill>
                  <a:srgbClr val="03869E"/>
                </a:solidFill>
              </a:rPr>
              <a:t>Was stellst du fest?</a:t>
            </a:r>
            <a:endParaRPr/>
          </a:p>
        </p:txBody>
      </p:sp>
      <p:pic>
        <p:nvPicPr>
          <p:cNvPr id="15" name="Grafik 14"/>
          <p:cNvPicPr>
            <a:picLocks noChangeAspect="1"/>
          </p:cNvPicPr>
          <p:nvPr/>
        </p:nvPicPr>
        <p:blipFill>
          <a:blip r:embed="rId11"/>
          <a:stretch/>
        </p:blipFill>
        <p:spPr bwMode="auto">
          <a:xfrm>
            <a:off x="1563621" y="2685923"/>
            <a:ext cx="8760278" cy="3301099"/>
          </a:xfrm>
          <a:prstGeom prst="roundRect">
            <a:avLst>
              <a:gd name="adj" fmla="val 7676"/>
            </a:avLst>
          </a:prstGeom>
          <a:ln>
            <a:solidFill>
              <a:schemeClr val="tx2">
                <a:lumMod val="65000"/>
              </a:schemeClr>
            </a:solidFill>
          </a:ln>
        </p:spPr>
      </p:pic>
      <p:pic>
        <p:nvPicPr>
          <p:cNvPr id="16" name="Grafik 15" descr="Skizze mit einfarbiger Füllung"/>
          <p:cNvPicPr>
            <a:picLocks noChangeAspect="1"/>
          </p:cNvPicPr>
          <p:nvPr/>
        </p:nvPicPr>
        <p:blipFill>
          <a:blip r:embed="rId12">
            <a:extLst>
              <a:ext uri="{96DAC541-7B7A-43D3-8B79-37D633B846F1}">
                <asvg:svgBlip xmlns:asvg="http://schemas.microsoft.com/office/drawing/2016/SVG/main" r:embed="rId13"/>
              </a:ext>
            </a:extLst>
          </a:blip>
          <a:stretch/>
        </p:blipFill>
        <p:spPr bwMode="auto">
          <a:xfrm>
            <a:off x="1681504" y="3283341"/>
            <a:ext cx="485459" cy="485459"/>
          </a:xfrm>
          <a:prstGeom prst="rect">
            <a:avLst/>
          </a:prstGeom>
        </p:spPr>
      </p:pic>
      <p:sp>
        <p:nvSpPr>
          <p:cNvPr id="17" name="Textfeld 16"/>
          <p:cNvSpPr txBox="1"/>
          <p:nvPr/>
        </p:nvSpPr>
        <p:spPr bwMode="auto">
          <a:xfrm>
            <a:off x="1690085" y="2802172"/>
            <a:ext cx="4961595" cy="461665"/>
          </a:xfrm>
          <a:prstGeom prst="rect">
            <a:avLst/>
          </a:prstGeom>
          <a:noFill/>
        </p:spPr>
        <p:txBody>
          <a:bodyPr wrap="square" rtlCol="0">
            <a:spAutoFit/>
          </a:bodyPr>
          <a:lstStyle/>
          <a:p>
            <a:pPr>
              <a:defRPr/>
            </a:pPr>
            <a:r>
              <a:rPr lang="de-DE" sz="2400" b="1">
                <a:solidFill>
                  <a:schemeClr val="bg2">
                    <a:lumMod val="50000"/>
                  </a:schemeClr>
                </a:solidFill>
                <a:latin typeface="Ink Free"/>
              </a:rPr>
              <a:t>Beobachtung:</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hteck 22"/>
          <p:cNvSpPr/>
          <p:nvPr/>
        </p:nvSpPr>
        <p:spPr bwMode="auto">
          <a:xfrm>
            <a:off x="74596" y="6030693"/>
            <a:ext cx="1159151" cy="769590"/>
          </a:xfrm>
          <a:prstGeom prst="rect">
            <a:avLst/>
          </a:prstGeom>
          <a:solidFill>
            <a:schemeClr val="bg1">
              <a:lumMod val="85000"/>
              <a:alpha val="495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6" name="Picture 6" descr="Wissen schafft Zukunft: Leibniz-Institut für die Pädagogik der  Naturwissenschaften und Mathematik"/>
          <p:cNvPicPr>
            <a:picLocks noChangeAspect="1"/>
          </p:cNvPicPr>
          <p:nvPr/>
        </p:nvPicPr>
        <p:blipFill>
          <a:blip r:embed="rId3"/>
          <a:srcRect r="71521"/>
          <a:stretch/>
        </p:blipFill>
        <p:spPr bwMode="auto">
          <a:xfrm>
            <a:off x="0" y="0"/>
            <a:ext cx="623738" cy="638869"/>
          </a:xfrm>
          <a:prstGeom prst="rect">
            <a:avLst/>
          </a:prstGeom>
          <a:noFill/>
        </p:spPr>
      </p:pic>
      <p:pic>
        <p:nvPicPr>
          <p:cNvPr id="7" name="Grafik 6" descr="banerji-lab"/>
          <p:cNvPicPr>
            <a:picLocks noChangeAspect="1"/>
          </p:cNvPicPr>
          <p:nvPr/>
        </p:nvPicPr>
        <p:blipFill>
          <a:blip r:embed="rId4"/>
          <a:srcRect r="69033"/>
          <a:stretch/>
        </p:blipFill>
        <p:spPr bwMode="auto">
          <a:xfrm>
            <a:off x="623738" y="13456"/>
            <a:ext cx="659884" cy="638869"/>
          </a:xfrm>
          <a:prstGeom prst="rect">
            <a:avLst/>
          </a:prstGeom>
          <a:noFill/>
        </p:spPr>
      </p:pic>
      <p:pic>
        <p:nvPicPr>
          <p:cNvPr id="8" name="Picture 8" descr="Technische Universität München (TUM) Logo Download - AI - All Vector Logo"/>
          <p:cNvPicPr>
            <a:picLocks noChangeAspect="1"/>
          </p:cNvPicPr>
          <p:nvPr/>
        </p:nvPicPr>
        <p:blipFill>
          <a:blip r:embed="rId5"/>
          <a:srcRect t="19646" r="56961" b="38973"/>
          <a:stretch/>
        </p:blipFill>
        <p:spPr bwMode="auto">
          <a:xfrm>
            <a:off x="1308598" y="108705"/>
            <a:ext cx="858365" cy="448369"/>
          </a:xfrm>
          <a:prstGeom prst="rect">
            <a:avLst/>
          </a:prstGeom>
          <a:noFill/>
        </p:spPr>
      </p:pic>
      <p:sp>
        <p:nvSpPr>
          <p:cNvPr id="21" name="Pfeil nach rechts 20">
            <a:hlinkClick r:id="rId6" action="ppaction://hlinksldjump"/>
          </p:cNvPr>
          <p:cNvSpPr/>
          <p:nvPr/>
        </p:nvSpPr>
        <p:spPr bwMode="auto">
          <a:xfrm rot="10800000">
            <a:off x="124471" y="6164854"/>
            <a:ext cx="998534" cy="548335"/>
          </a:xfrm>
          <a:prstGeom prst="rightArrow">
            <a:avLst>
              <a:gd name="adj1" fmla="val 50000"/>
              <a:gd name="adj2" fmla="val 50000"/>
            </a:avLst>
          </a:prstGeom>
          <a:solidFill>
            <a:srgbClr val="FA62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 name="Grafik 2" descr="Ein Bild, das Text, Schrift, Logo, Screenshot enthält.&#10;&#10;Automatisch generierte Beschreibung"/>
          <p:cNvPicPr>
            <a:picLocks noChangeAspect="1"/>
          </p:cNvPicPr>
          <p:nvPr/>
        </p:nvPicPr>
        <p:blipFill>
          <a:blip r:embed="rId7"/>
          <a:stretch/>
        </p:blipFill>
        <p:spPr bwMode="auto">
          <a:xfrm>
            <a:off x="11122467" y="106555"/>
            <a:ext cx="897647" cy="636810"/>
          </a:xfrm>
          <a:prstGeom prst="rect">
            <a:avLst/>
          </a:prstGeom>
        </p:spPr>
      </p:pic>
      <p:pic>
        <p:nvPicPr>
          <p:cNvPr id="4" name="Grafik 3" descr="Ein Bild, das Text, Schrift, Symbol, Flagge enthält.&#10;&#10;Automatisch generierte Beschreibung"/>
          <p:cNvPicPr>
            <a:picLocks noChangeAspect="1"/>
          </p:cNvPicPr>
          <p:nvPr/>
        </p:nvPicPr>
        <p:blipFill>
          <a:blip r:embed="rId8"/>
          <a:stretch/>
        </p:blipFill>
        <p:spPr bwMode="auto">
          <a:xfrm>
            <a:off x="10323899" y="120011"/>
            <a:ext cx="657829" cy="661403"/>
          </a:xfrm>
          <a:prstGeom prst="rect">
            <a:avLst/>
          </a:prstGeom>
        </p:spPr>
      </p:pic>
      <p:pic>
        <p:nvPicPr>
          <p:cNvPr id="5" name="Grafik 4" descr="Ein Bild, das Text, Schrift, Symbol, Screenshot enthält.&#10;&#10;Automatisch generierte Beschreibung"/>
          <p:cNvPicPr>
            <a:picLocks noChangeAspect="1"/>
          </p:cNvPicPr>
          <p:nvPr/>
        </p:nvPicPr>
        <p:blipFill>
          <a:blip r:embed="rId9"/>
          <a:stretch/>
        </p:blipFill>
        <p:spPr bwMode="auto">
          <a:xfrm>
            <a:off x="8700816" y="91040"/>
            <a:ext cx="1491934" cy="557074"/>
          </a:xfrm>
          <a:prstGeom prst="rect">
            <a:avLst/>
          </a:prstGeom>
        </p:spPr>
      </p:pic>
      <p:grpSp>
        <p:nvGrpSpPr>
          <p:cNvPr id="9" name="Gruppieren 8"/>
          <p:cNvGrpSpPr/>
          <p:nvPr/>
        </p:nvGrpSpPr>
        <p:grpSpPr bwMode="auto">
          <a:xfrm>
            <a:off x="3486565" y="0"/>
            <a:ext cx="3923777" cy="771278"/>
            <a:chOff x="3486565" y="0"/>
            <a:chExt cx="3923777" cy="771278"/>
          </a:xfrm>
        </p:grpSpPr>
        <p:pic>
          <p:nvPicPr>
            <p:cNvPr id="10" name="Grafik 9" descr="Ein Bild, das Screenshot, Text, Design enthält.&#10;&#10;Automatisch generierte Beschreibung"/>
            <p:cNvPicPr>
              <a:picLocks noChangeAspect="1"/>
            </p:cNvPicPr>
            <p:nvPr/>
          </p:nvPicPr>
          <p:blipFill>
            <a:blip r:embed="rId10"/>
            <a:srcRect l="-45" t="33673" r="16528" b="39146"/>
            <a:stretch/>
          </p:blipFill>
          <p:spPr bwMode="auto">
            <a:xfrm>
              <a:off x="3486565" y="0"/>
              <a:ext cx="3319350" cy="748845"/>
            </a:xfrm>
            <a:prstGeom prst="rect">
              <a:avLst/>
            </a:prstGeom>
            <a:ln>
              <a:noFill/>
            </a:ln>
          </p:spPr>
        </p:pic>
        <p:pic>
          <p:nvPicPr>
            <p:cNvPr id="11" name="Grafik 10" descr="Ein Bild, das Text, Screenshot, Schrift, Grafikdesign enthält.&#10;&#10;Automatisch generierte Beschreibung"/>
            <p:cNvPicPr>
              <a:picLocks noChangeAspect="1"/>
            </p:cNvPicPr>
            <p:nvPr/>
          </p:nvPicPr>
          <p:blipFill>
            <a:blip r:embed="rId11"/>
            <a:srcRect l="14845" t="18625" r="28030" b="67066"/>
            <a:stretch/>
          </p:blipFill>
          <p:spPr bwMode="auto">
            <a:xfrm>
              <a:off x="6805916" y="120011"/>
              <a:ext cx="604426" cy="651267"/>
            </a:xfrm>
            <a:prstGeom prst="rect">
              <a:avLst/>
            </a:prstGeom>
          </p:spPr>
        </p:pic>
      </p:grpSp>
      <p:cxnSp>
        <p:nvCxnSpPr>
          <p:cNvPr id="12" name="Gerade Verbindung 11"/>
          <p:cNvCxnSpPr/>
          <p:nvPr/>
        </p:nvCxnSpPr>
        <p:spPr bwMode="auto">
          <a:xfrm>
            <a:off x="-162234" y="958645"/>
            <a:ext cx="12545545" cy="0"/>
          </a:xfrm>
          <a:prstGeom prst="line">
            <a:avLst/>
          </a:prstGeom>
          <a:ln>
            <a:solidFill>
              <a:srgbClr val="FA6200"/>
            </a:solidFill>
          </a:ln>
        </p:spPr>
        <p:style>
          <a:lnRef idx="3">
            <a:schemeClr val="accent1"/>
          </a:lnRef>
          <a:fillRef idx="0">
            <a:schemeClr val="accent1"/>
          </a:fillRef>
          <a:effectRef idx="2">
            <a:schemeClr val="accent1"/>
          </a:effectRef>
          <a:fontRef idx="minor">
            <a:schemeClr val="tx1"/>
          </a:fontRef>
        </p:style>
      </p:cxnSp>
      <p:sp>
        <p:nvSpPr>
          <p:cNvPr id="19" name="Textfeld 18"/>
          <p:cNvSpPr txBox="1"/>
          <p:nvPr/>
        </p:nvSpPr>
        <p:spPr bwMode="auto">
          <a:xfrm>
            <a:off x="311869" y="1278422"/>
            <a:ext cx="3539613" cy="461665"/>
          </a:xfrm>
          <a:prstGeom prst="rect">
            <a:avLst/>
          </a:prstGeom>
          <a:noFill/>
        </p:spPr>
        <p:txBody>
          <a:bodyPr wrap="square" rtlCol="0">
            <a:spAutoFit/>
          </a:bodyPr>
          <a:lstStyle/>
          <a:p>
            <a:pPr>
              <a:defRPr/>
            </a:pPr>
            <a:r>
              <a:rPr lang="de-DE" sz="2400" b="1">
                <a:latin typeface="Tw Cen MT"/>
              </a:rPr>
              <a:t>Auswertung</a:t>
            </a:r>
            <a:endParaRPr/>
          </a:p>
        </p:txBody>
      </p:sp>
      <p:sp>
        <p:nvSpPr>
          <p:cNvPr id="13" name="Textfeld 12"/>
          <p:cNvSpPr txBox="1"/>
          <p:nvPr/>
        </p:nvSpPr>
        <p:spPr bwMode="auto">
          <a:xfrm>
            <a:off x="311869" y="1875197"/>
            <a:ext cx="11168930" cy="369332"/>
          </a:xfrm>
          <a:prstGeom prst="rect">
            <a:avLst/>
          </a:prstGeom>
          <a:noFill/>
        </p:spPr>
        <p:txBody>
          <a:bodyPr wrap="square" rtlCol="0">
            <a:spAutoFit/>
          </a:bodyPr>
          <a:lstStyle/>
          <a:p>
            <a:pPr>
              <a:defRPr/>
            </a:pPr>
            <a:r>
              <a:rPr lang="de-DE"/>
              <a:t>Wir wollen uns die Beobachtungen dieses Versuchs erklären. </a:t>
            </a:r>
            <a:r>
              <a:rPr lang="de-DE">
                <a:solidFill>
                  <a:srgbClr val="03869E"/>
                </a:solidFill>
              </a:rPr>
              <a:t>Wähle die korrekte Aussage aus!</a:t>
            </a:r>
            <a:endParaRPr/>
          </a:p>
        </p:txBody>
      </p:sp>
      <p:sp>
        <p:nvSpPr>
          <p:cNvPr id="16" name="Titel 1"/>
          <p:cNvSpPr txBox="1"/>
          <p:nvPr/>
        </p:nvSpPr>
        <p:spPr bwMode="auto">
          <a:xfrm>
            <a:off x="9805407" y="638869"/>
            <a:ext cx="2224105" cy="1643856"/>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5400">
                <a:solidFill>
                  <a:srgbClr val="FFC000"/>
                </a:solidFill>
                <a:latin typeface="Rockwell"/>
              </a:rPr>
              <a:t>Frage</a:t>
            </a:r>
            <a:endParaRPr/>
          </a:p>
        </p:txBody>
      </p:sp>
      <p:pic>
        <p:nvPicPr>
          <p:cNvPr id="17" name="Grafik 16" descr="Hilfe mit einfarbiger Füllung"/>
          <p:cNvPicPr>
            <a:picLocks noChangeAspect="1"/>
          </p:cNvPicPr>
          <p:nvPr/>
        </p:nvPicPr>
        <p:blipFill>
          <a:blip r:embed="rId12">
            <a:extLst>
              <a:ext uri="{96DAC541-7B7A-43D3-8B79-37D633B846F1}">
                <asvg:svgBlip xmlns:asvg="http://schemas.microsoft.com/office/drawing/2016/SVG/main" r:embed="rId13"/>
              </a:ext>
            </a:extLst>
          </a:blip>
          <a:stretch/>
        </p:blipFill>
        <p:spPr bwMode="auto">
          <a:xfrm>
            <a:off x="9499167" y="1662815"/>
            <a:ext cx="2692833" cy="2692833"/>
          </a:xfrm>
          <a:prstGeom prst="rect">
            <a:avLst/>
          </a:prstGeom>
        </p:spPr>
      </p:pic>
      <p:grpSp>
        <p:nvGrpSpPr>
          <p:cNvPr id="41" name="Gruppieren 40"/>
          <p:cNvGrpSpPr/>
          <p:nvPr/>
        </p:nvGrpSpPr>
        <p:grpSpPr bwMode="auto">
          <a:xfrm>
            <a:off x="1617022" y="2794884"/>
            <a:ext cx="6356042" cy="936048"/>
            <a:chOff x="472651" y="3964709"/>
            <a:chExt cx="6356042" cy="936048"/>
          </a:xfrm>
        </p:grpSpPr>
        <p:sp>
          <p:nvSpPr>
            <p:cNvPr id="42" name="Rechteck: abgerundete Ecken 20">
              <a:hlinkClick r:id="rId14" action="ppaction://hlinksldjump"/>
            </p:cNvPr>
            <p:cNvSpPr/>
            <p:nvPr/>
          </p:nvSpPr>
          <p:spPr bwMode="auto">
            <a:xfrm>
              <a:off x="741578" y="3964709"/>
              <a:ext cx="6087115"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pPr>
                <a:defRPr/>
              </a:pPr>
              <a:r>
                <a:rPr lang="de-DE">
                  <a:latin typeface="Rockwell"/>
                </a:rPr>
                <a:t>Kohlenstoffdioxid, Wasser und Methan erwärmen sich stärker als Luft.</a:t>
              </a:r>
              <a:endParaRPr/>
            </a:p>
          </p:txBody>
        </p:sp>
        <p:sp>
          <p:nvSpPr>
            <p:cNvPr id="43" name="Freihandform: Form 22"/>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200">
                  <a:latin typeface="Rockwell"/>
                </a:rPr>
                <a:t>A</a:t>
              </a:r>
              <a:endParaRPr/>
            </a:p>
          </p:txBody>
        </p:sp>
      </p:grpSp>
      <p:grpSp>
        <p:nvGrpSpPr>
          <p:cNvPr id="44" name="Gruppieren 43"/>
          <p:cNvGrpSpPr/>
          <p:nvPr/>
        </p:nvGrpSpPr>
        <p:grpSpPr bwMode="auto">
          <a:xfrm>
            <a:off x="1617022" y="3952604"/>
            <a:ext cx="6356043" cy="936048"/>
            <a:chOff x="472651" y="3964709"/>
            <a:chExt cx="6356043" cy="936048"/>
          </a:xfrm>
        </p:grpSpPr>
        <p:sp>
          <p:nvSpPr>
            <p:cNvPr id="45" name="Rechteck: abgerundete Ecken 28">
              <a:hlinkClick r:id="rId15" action="ppaction://hlinksldjump"/>
            </p:cNvPr>
            <p:cNvSpPr/>
            <p:nvPr/>
          </p:nvSpPr>
          <p:spPr bwMode="auto">
            <a:xfrm>
              <a:off x="595748" y="3964709"/>
              <a:ext cx="6232946"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Nur Kohlenstoffdioxid erwärmt sich stärker als Luft.</a:t>
              </a:r>
              <a:endParaRPr/>
            </a:p>
          </p:txBody>
        </p:sp>
        <p:sp>
          <p:nvSpPr>
            <p:cNvPr id="46" name="Freihandform: Form 29"/>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defRPr/>
              </a:pPr>
              <a:r>
                <a:rPr lang="de-DE" sz="3600">
                  <a:latin typeface="Rockwell"/>
                </a:rPr>
                <a:t>B</a:t>
              </a:r>
              <a:endParaRPr/>
            </a:p>
          </p:txBody>
        </p:sp>
      </p:grpSp>
      <p:grpSp>
        <p:nvGrpSpPr>
          <p:cNvPr id="47" name="Gruppieren 46"/>
          <p:cNvGrpSpPr/>
          <p:nvPr/>
        </p:nvGrpSpPr>
        <p:grpSpPr bwMode="auto">
          <a:xfrm>
            <a:off x="1617022" y="5110324"/>
            <a:ext cx="6356043" cy="936048"/>
            <a:chOff x="472651" y="3964709"/>
            <a:chExt cx="6356043" cy="936048"/>
          </a:xfrm>
        </p:grpSpPr>
        <p:sp>
          <p:nvSpPr>
            <p:cNvPr id="48" name="Rechteck: abgerundete Ecken 34">
              <a:hlinkClick r:id="rId16" action="ppaction://hlinksldjump"/>
            </p:cNvPr>
            <p:cNvSpPr/>
            <p:nvPr/>
          </p:nvSpPr>
          <p:spPr bwMode="auto">
            <a:xfrm>
              <a:off x="595748" y="3964709"/>
              <a:ext cx="6232946" cy="936048"/>
            </a:xfrm>
            <a:prstGeom prst="roundRect">
              <a:avLst>
                <a:gd name="adj" fmla="val 3146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pPr>
                <a:defRPr/>
              </a:pPr>
              <a:r>
                <a:rPr lang="de-DE">
                  <a:latin typeface="Rockwell"/>
                </a:rPr>
                <a:t>Luft erwärmt sich stärker als Kohlenstoffdioxid, Wasser oder Methan.</a:t>
              </a:r>
              <a:endParaRPr/>
            </a:p>
          </p:txBody>
        </p:sp>
        <p:sp>
          <p:nvSpPr>
            <p:cNvPr id="49" name="Freihandform: Form 35"/>
            <p:cNvSpPr/>
            <p:nvPr/>
          </p:nvSpPr>
          <p:spPr bwMode="auto">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extrusionOk="0">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rgbClr val="FFD3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0000" rtlCol="0" anchor="ctr">
              <a:noAutofit/>
            </a:bodyPr>
            <a:lstStyle/>
            <a:p>
              <a:pPr algn="ctr">
                <a:defRPr/>
              </a:pPr>
              <a:r>
                <a:rPr lang="de-DE" sz="3600">
                  <a:latin typeface="Rockwell"/>
                </a:rPr>
                <a:t>C</a:t>
              </a:r>
              <a:endParaRPr/>
            </a:p>
          </p:txBody>
        </p:sp>
      </p:grpSp>
      <p:pic>
        <p:nvPicPr>
          <p:cNvPr id="59" name="Grafik 58" descr="Doppeltippen-Geste mit einfarbiger Füllung"/>
          <p:cNvPicPr>
            <a:picLocks noChangeAspect="1"/>
          </p:cNvPicPr>
          <p:nvPr/>
        </p:nvPicPr>
        <p:blipFill>
          <a:blip r:embed="rId17">
            <a:extLst>
              <a:ext uri="{96DAC541-7B7A-43D3-8B79-37D633B846F1}">
                <asvg:svgBlip xmlns:asvg="http://schemas.microsoft.com/office/drawing/2016/SVG/main" r:embed="rId18"/>
              </a:ext>
            </a:extLst>
          </a:blip>
          <a:stretch/>
        </p:blipFill>
        <p:spPr bwMode="auto">
          <a:xfrm rot="19368897">
            <a:off x="8438073" y="4048833"/>
            <a:ext cx="883848" cy="8838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w="http://schemas.openxmlformats.org/wordprocessingml/2006/main" xmlns:m="http://schemas.openxmlformats.org/officeDocument/2006/math" xmlns="">
      <p:transition advClick="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Schaltkreis">
  <a:themeElements>
    <a:clrScheme name="DigiProMIN_VM">
      <a:dk1>
        <a:srgbClr val="000000"/>
      </a:dk1>
      <a:lt1>
        <a:srgbClr val="FFFFFF"/>
      </a:lt1>
      <a:dk2>
        <a:srgbClr val="03859D"/>
      </a:dk2>
      <a:lt2>
        <a:srgbClr val="4DA1CB"/>
      </a:lt2>
      <a:accent1>
        <a:srgbClr val="F96100"/>
      </a:accent1>
      <a:accent2>
        <a:srgbClr val="FAA93A"/>
      </a:accent2>
      <a:accent3>
        <a:srgbClr val="D35940"/>
      </a:accent3>
      <a:accent4>
        <a:srgbClr val="B258D3"/>
      </a:accent4>
      <a:accent5>
        <a:srgbClr val="86F564"/>
      </a:accent5>
      <a:accent6>
        <a:srgbClr val="8AC4A7"/>
      </a:accent6>
      <a:hlink>
        <a:srgbClr val="B8FA56"/>
      </a:hlink>
      <a:folHlink>
        <a:srgbClr val="7AF8CC"/>
      </a:folHlink>
    </a:clrScheme>
    <a:fontScheme name="Schaltkreis">
      <a:majorFont>
        <a:latin typeface="Tw Cen MT"/>
        <a:ea typeface="Arial"/>
        <a:cs typeface="Arial"/>
      </a:majorFont>
      <a:minorFont>
        <a:latin typeface="Tw Cen MT"/>
        <a:ea typeface="Arial"/>
        <a:cs typeface="Arial"/>
      </a:minorFont>
    </a:fontScheme>
    <a:fmtScheme name="Schaltkreis">
      <a:fillStyleLst>
        <a:solidFill>
          <a:schemeClr val="phClr"/>
        </a:solidFill>
        <a:gradFill>
          <a:gsLst>
            <a:gs pos="0">
              <a:schemeClr val="phClr">
                <a:tint val="58000"/>
                <a:satMod val="108000"/>
                <a:lumMod val="110000"/>
              </a:schemeClr>
            </a:gs>
            <a:gs pos="100000">
              <a:schemeClr val="phClr">
                <a:tint val="81000"/>
                <a:satMod val="109000"/>
                <a:lumMod val="105000"/>
              </a:schemeClr>
            </a:gs>
          </a:gsLst>
          <a:lin ang="5040000" scaled="0"/>
        </a:gradFill>
        <a:gradFill>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2409</Words>
  <Application>Microsoft Office PowerPoint</Application>
  <PresentationFormat>Breitbild</PresentationFormat>
  <Paragraphs>261</Paragraphs>
  <Slides>28</Slides>
  <Notes>28</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28</vt:i4>
      </vt:variant>
    </vt:vector>
  </HeadingPairs>
  <TitlesOfParts>
    <vt:vector size="40" baseType="lpstr">
      <vt:lpstr>Aptos</vt:lpstr>
      <vt:lpstr>Arial</vt:lpstr>
      <vt:lpstr>Calibri</vt:lpstr>
      <vt:lpstr>Calibri Light</vt:lpstr>
      <vt:lpstr>Ink Free</vt:lpstr>
      <vt:lpstr>Rockwell</vt:lpstr>
      <vt:lpstr>Source Sans Pro</vt:lpstr>
      <vt:lpstr>Times New Roman</vt:lpstr>
      <vt:lpstr>Tw Cen MT</vt:lpstr>
      <vt:lpstr>Wingdings</vt:lpstr>
      <vt:lpstr>Schaltkreis</vt:lpstr>
      <vt:lpstr>Benutzerdefiniertes Design</vt:lpstr>
      <vt:lpstr>ChIk 2.0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KAPITELTRENNER</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gestütztes Experimentieren</dc:title>
  <dc:creator>Dominik Diermann</dc:creator>
  <cp:lastModifiedBy>Forster, Katharina</cp:lastModifiedBy>
  <cp:revision>457</cp:revision>
  <dcterms:created xsi:type="dcterms:W3CDTF">2023-10-17T13:06:03Z</dcterms:created>
  <dcterms:modified xsi:type="dcterms:W3CDTF">2025-02-18T13:54:16Z</dcterms:modified>
</cp:coreProperties>
</file>